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5" r:id="rId1"/>
  </p:sldMasterIdLst>
  <p:notesMasterIdLst>
    <p:notesMasterId r:id="rId35"/>
  </p:notesMasterIdLst>
  <p:sldIdLst>
    <p:sldId id="260" r:id="rId2"/>
    <p:sldId id="368" r:id="rId3"/>
    <p:sldId id="369" r:id="rId4"/>
    <p:sldId id="370" r:id="rId5"/>
    <p:sldId id="371" r:id="rId6"/>
    <p:sldId id="373" r:id="rId7"/>
    <p:sldId id="372" r:id="rId8"/>
    <p:sldId id="263" r:id="rId9"/>
    <p:sldId id="264" r:id="rId10"/>
    <p:sldId id="310" r:id="rId11"/>
    <p:sldId id="265" r:id="rId12"/>
    <p:sldId id="266" r:id="rId13"/>
    <p:sldId id="267" r:id="rId14"/>
    <p:sldId id="268" r:id="rId15"/>
    <p:sldId id="269" r:id="rId16"/>
    <p:sldId id="270" r:id="rId17"/>
    <p:sldId id="271" r:id="rId18"/>
    <p:sldId id="272" r:id="rId19"/>
    <p:sldId id="302" r:id="rId20"/>
    <p:sldId id="304" r:id="rId21"/>
    <p:sldId id="305" r:id="rId22"/>
    <p:sldId id="306" r:id="rId23"/>
    <p:sldId id="307" r:id="rId24"/>
    <p:sldId id="308" r:id="rId25"/>
    <p:sldId id="309" r:id="rId26"/>
    <p:sldId id="303" r:id="rId27"/>
    <p:sldId id="273" r:id="rId28"/>
    <p:sldId id="274" r:id="rId29"/>
    <p:sldId id="275" r:id="rId30"/>
    <p:sldId id="276" r:id="rId31"/>
    <p:sldId id="277" r:id="rId32"/>
    <p:sldId id="278" r:id="rId33"/>
    <p:sldId id="279" r:id="rId34"/>
  </p:sldIdLst>
  <p:sldSz cx="9144000" cy="6858000" type="screen4x3"/>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419D713-A1CE-425C-85E6-6B6015FFC69C}">
  <a:tblStyle styleId="{B419D713-A1CE-425C-85E6-6B6015FFC69C}"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A51AAA4D-CDF0-43F1-8764-29FB11D6219C}" styleName="Table_1">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2DDE76CB-72B3-40C2-99AD-151A8A5B1160}" styleName="Table_2">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7BC7A104-05A3-4EFB-9A48-F3A20F701EC9}" styleName="Table_3">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FEDFA0D5-2511-4A87-B95C-4B58A970AC5C}" styleName="Table_4">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dk1"/>
              </a:solidFill>
              <a:prstDash val="solid"/>
              <a:round/>
              <a:headEnd type="none" w="med" len="med"/>
              <a:tailEnd type="none" w="med" len="med"/>
            </a:ln>
          </a:top>
          <a:bottom>
            <a:ln w="12700" cap="flat" cmpd="sng">
              <a:solidFill>
                <a:schemeClr val="dk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dk1">
              <a:alpha val="20000"/>
            </a:schemeClr>
          </a:solidFill>
        </a:fill>
      </a:tcStyle>
    </a:band1H>
    <a:band1V>
      <a:tcStyle>
        <a:tcBdr/>
        <a:fill>
          <a:solidFill>
            <a:schemeClr val="dk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dk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dk1"/>
              </a:solidFill>
              <a:prstDash val="solid"/>
              <a:round/>
              <a:headEnd type="none" w="med" len="med"/>
              <a:tailEnd type="none" w="med" len="med"/>
            </a:ln>
          </a:bottom>
        </a:tcBdr>
        <a:fill>
          <a:solidFill>
            <a:srgbClr val="FFFFFF">
              <a:alpha val="0"/>
            </a:srgbClr>
          </a:solidFill>
        </a:fill>
      </a:tcStyle>
    </a:firstRow>
  </a:tblStyle>
  <a:tblStyle styleId="{905D4371-843B-487C-A558-112EE3E65E33}" styleName="Table_5">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1E416C7F-4680-4651-BF1E-BB2D74DBB548}" styleName="Table_6">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54D8C868-B6E5-49B1-8D09-6420405E2174}" styleName="Table_7">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39" autoAdjust="0"/>
    <p:restoredTop sz="77540" autoAdjust="0"/>
  </p:normalViewPr>
  <p:slideViewPr>
    <p:cSldViewPr>
      <p:cViewPr varScale="1">
        <p:scale>
          <a:sx n="63" d="100"/>
          <a:sy n="63" d="100"/>
        </p:scale>
        <p:origin x="40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169920" cy="48005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4143587" y="0"/>
            <a:ext cx="3169920" cy="480059"/>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731520" y="4560569"/>
            <a:ext cx="5852159" cy="432053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9119474"/>
            <a:ext cx="3169920" cy="480059"/>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4143587" y="9119474"/>
            <a:ext cx="3169920" cy="480059"/>
          </a:xfrm>
          <a:prstGeom prst="rect">
            <a:avLst/>
          </a:prstGeom>
          <a:noFill/>
          <a:ln>
            <a:noFill/>
          </a:ln>
        </p:spPr>
        <p:txBody>
          <a:bodyPr lIns="96650" tIns="48325" rIns="96650" bIns="48325" anchor="b" anchorCtr="0">
            <a:noAutofit/>
          </a:bodyPr>
          <a:lstStyle/>
          <a:p>
            <a:pPr marL="0" marR="0" lvl="0" indent="0" algn="r" rtl="0">
              <a:spcBef>
                <a:spcPts val="0"/>
              </a:spcBef>
              <a:buSzPct val="25000"/>
              <a:buNone/>
            </a:pPr>
            <a:fld id="{00000000-1234-1234-1234-123412341234}" type="slidenum">
              <a:rPr lang="en-US" sz="1300" b="0" i="0" u="none" strike="noStrike" cap="none" baseline="0">
                <a:solidFill>
                  <a:schemeClr val="dk1"/>
                </a:solidFill>
                <a:latin typeface="Calibri"/>
                <a:ea typeface="Calibri"/>
                <a:cs typeface="Calibri"/>
                <a:sym typeface="Calibri"/>
              </a:rPr>
              <a:t>‹#›</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65361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9" name="Shape 89"/>
          <p:cNvSpPr txBox="1">
            <a:spLocks noGrp="1"/>
          </p:cNvSpPr>
          <p:nvPr>
            <p:ph type="body" idx="1"/>
          </p:nvPr>
        </p:nvSpPr>
        <p:spPr>
          <a:xfrm>
            <a:off x="731520" y="4560569"/>
            <a:ext cx="5852159" cy="4320539"/>
          </a:xfrm>
          <a:prstGeom prst="rect">
            <a:avLst/>
          </a:prstGeom>
          <a:noFill/>
          <a:ln>
            <a:noFill/>
          </a:ln>
        </p:spPr>
        <p:txBody>
          <a:bodyPr lIns="96650" tIns="48325" rIns="96650" bIns="48325" anchor="t" anchorCtr="0">
            <a:noAutofit/>
          </a:bodyPr>
          <a:lstStyle/>
          <a:p>
            <a:pPr marL="0" marR="0" lvl="0" indent="0" algn="l" rtl="0">
              <a:spcBef>
                <a:spcPts val="0"/>
              </a:spcBef>
              <a:buSzPct val="25000"/>
              <a:buNone/>
            </a:pPr>
            <a:r>
              <a:rPr lang="en-US" sz="1300" b="0" i="0" u="none" strike="noStrike" cap="none" baseline="0">
                <a:solidFill>
                  <a:schemeClr val="dk1"/>
                </a:solidFill>
                <a:latin typeface="Calibri"/>
                <a:ea typeface="Calibri"/>
                <a:cs typeface="Calibri"/>
                <a:sym typeface="Calibri"/>
              </a:rPr>
              <a:t>Learning does not always parallel teaching; in fact, at many points and in many different ways, there are learning difficulties.  Particular measurement devices which will reveal the exact location and the nature of these difficulties will aid the teacher in directing further learning.  Test scores may be utilized to advantage in helping pupils visualize their objectives and goals in meaningful terms.</a:t>
            </a:r>
          </a:p>
        </p:txBody>
      </p:sp>
      <p:sp>
        <p:nvSpPr>
          <p:cNvPr id="90" name="Shape 90"/>
          <p:cNvSpPr txBox="1">
            <a:spLocks noGrp="1"/>
          </p:cNvSpPr>
          <p:nvPr>
            <p:ph type="sldNum" idx="12"/>
          </p:nvPr>
        </p:nvSpPr>
        <p:spPr>
          <a:xfrm>
            <a:off x="4143587" y="9119474"/>
            <a:ext cx="3169920" cy="480059"/>
          </a:xfrm>
          <a:prstGeom prst="rect">
            <a:avLst/>
          </a:prstGeom>
          <a:noFill/>
          <a:ln>
            <a:noFill/>
          </a:ln>
        </p:spPr>
        <p:txBody>
          <a:bodyPr lIns="96650" tIns="48325" rIns="96650" bIns="48325" anchor="b" anchorCtr="0">
            <a:noAutofit/>
          </a:bodyPr>
          <a:lstStyle/>
          <a:p>
            <a:pPr marL="0" marR="0" lvl="0" indent="0" algn="r" rtl="0">
              <a:spcBef>
                <a:spcPts val="0"/>
              </a:spcBef>
              <a:buSzPct val="25000"/>
              <a:buNone/>
            </a:pPr>
            <a:fld id="{00000000-1234-1234-1234-123412341234}" type="slidenum">
              <a:rPr lang="en-US" sz="1300" b="0" i="0" u="none" strike="noStrike" cap="none" baseline="0">
                <a:solidFill>
                  <a:schemeClr val="dk1"/>
                </a:solidFill>
                <a:latin typeface="Calibri"/>
                <a:ea typeface="Calibri"/>
                <a:cs typeface="Calibri"/>
                <a:sym typeface="Calibri"/>
              </a:rPr>
              <a:t>1</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71309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42" name="Shape 14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47265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9" name="Shape 149"/>
          <p:cNvSpPr txBox="1">
            <a:spLocks noGrp="1"/>
          </p:cNvSpPr>
          <p:nvPr>
            <p:ph type="body" idx="1"/>
          </p:nvPr>
        </p:nvSpPr>
        <p:spPr>
          <a:xfrm>
            <a:off x="731520" y="4560569"/>
            <a:ext cx="5852159" cy="4320539"/>
          </a:xfrm>
          <a:prstGeom prst="rect">
            <a:avLst/>
          </a:prstGeom>
          <a:noFill/>
          <a:ln>
            <a:noFill/>
          </a:ln>
        </p:spPr>
        <p:txBody>
          <a:bodyPr lIns="96650" tIns="48325" rIns="96650" bIns="48325" anchor="t" anchorCtr="0">
            <a:noAutofit/>
          </a:bodyPr>
          <a:lstStyle/>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454 pages of tables</a:t>
            </a:r>
          </a:p>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Does Not Meet</a:t>
            </a:r>
          </a:p>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Partially Meets</a:t>
            </a:r>
          </a:p>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Meets</a:t>
            </a:r>
          </a:p>
        </p:txBody>
      </p:sp>
      <p:sp>
        <p:nvSpPr>
          <p:cNvPr id="150" name="Shape 150"/>
          <p:cNvSpPr txBox="1">
            <a:spLocks noGrp="1"/>
          </p:cNvSpPr>
          <p:nvPr>
            <p:ph type="sldNum" idx="12"/>
          </p:nvPr>
        </p:nvSpPr>
        <p:spPr>
          <a:xfrm>
            <a:off x="4143587" y="9119474"/>
            <a:ext cx="3169920" cy="480059"/>
          </a:xfrm>
          <a:prstGeom prst="rect">
            <a:avLst/>
          </a:prstGeom>
          <a:noFill/>
          <a:ln>
            <a:noFill/>
          </a:ln>
        </p:spPr>
        <p:txBody>
          <a:bodyPr lIns="96650" tIns="48325" rIns="96650" bIns="48325" anchor="b" anchorCtr="0">
            <a:noAutofit/>
          </a:bodyPr>
          <a:lstStyle/>
          <a:p>
            <a:pPr marL="0" marR="0" lvl="0" indent="0" algn="r" rtl="0">
              <a:spcBef>
                <a:spcPts val="0"/>
              </a:spcBef>
              <a:buSzPct val="25000"/>
              <a:buNone/>
            </a:pPr>
            <a:fld id="{00000000-1234-1234-1234-123412341234}" type="slidenum">
              <a:rPr lang="en-US" sz="1300" b="0" i="0" u="none" strike="noStrike" cap="none" baseline="0">
                <a:solidFill>
                  <a:schemeClr val="dk1"/>
                </a:solidFill>
                <a:latin typeface="Calibri"/>
                <a:ea typeface="Calibri"/>
                <a:cs typeface="Calibri"/>
                <a:sym typeface="Calibri"/>
              </a:rPr>
              <a:t>15</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28605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56" name="Shape 15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9046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62" name="Shape 16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64835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68" name="Shape 16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93304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75" name="Shape 175"/>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7221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82" name="Shape 18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95854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89" name="Shape 189"/>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71208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5" name="Shape 195"/>
          <p:cNvSpPr txBox="1">
            <a:spLocks noGrp="1"/>
          </p:cNvSpPr>
          <p:nvPr>
            <p:ph type="body" idx="1"/>
          </p:nvPr>
        </p:nvSpPr>
        <p:spPr>
          <a:xfrm>
            <a:off x="731520" y="4560569"/>
            <a:ext cx="5852159" cy="4320539"/>
          </a:xfrm>
          <a:prstGeom prst="rect">
            <a:avLst/>
          </a:prstGeom>
          <a:noFill/>
          <a:ln>
            <a:noFill/>
          </a:ln>
        </p:spPr>
        <p:txBody>
          <a:bodyPr lIns="96650" tIns="48325" rIns="96650" bIns="48325"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96" name="Shape 196"/>
          <p:cNvSpPr txBox="1">
            <a:spLocks noGrp="1"/>
          </p:cNvSpPr>
          <p:nvPr>
            <p:ph type="sldNum" idx="12"/>
          </p:nvPr>
        </p:nvSpPr>
        <p:spPr>
          <a:xfrm>
            <a:off x="4143587" y="9119474"/>
            <a:ext cx="3169920" cy="480059"/>
          </a:xfrm>
          <a:prstGeom prst="rect">
            <a:avLst/>
          </a:prstGeom>
          <a:noFill/>
          <a:ln>
            <a:noFill/>
          </a:ln>
        </p:spPr>
        <p:txBody>
          <a:bodyPr lIns="96650" tIns="48325" rIns="96650" bIns="48325" anchor="b" anchorCtr="0">
            <a:noAutofit/>
          </a:bodyPr>
          <a:lstStyle/>
          <a:p>
            <a:pPr marL="0" marR="0" lvl="0" indent="0" algn="r" rtl="0">
              <a:spcBef>
                <a:spcPts val="0"/>
              </a:spcBef>
              <a:buSzPct val="25000"/>
              <a:buNone/>
            </a:pPr>
            <a:fld id="{00000000-1234-1234-1234-123412341234}" type="slidenum">
              <a:rPr lang="en-US" sz="1300" b="0" i="0" u="none" strike="noStrike" cap="none" baseline="0">
                <a:solidFill>
                  <a:schemeClr val="dk1"/>
                </a:solidFill>
                <a:latin typeface="Calibri"/>
                <a:ea typeface="Calibri"/>
                <a:cs typeface="Calibri"/>
                <a:sym typeface="Calibri"/>
              </a:rPr>
              <a:t>30</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428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202" name="Shape 20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93202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From the decades of psychological research on the impact of accountability, we know a few things:</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1. We believe that through accountability mechanisms, we can inspire greater effort and innovation, self-criticism and self-correction, full consideration of relevant options and optimal decision making – we hope accountability will lead to optimal outcomes from the efforts of the ones being held accountable.</a:t>
            </a:r>
          </a:p>
          <a:p>
            <a:pPr lvl="0"/>
            <a:r>
              <a:rPr lang="en-US" sz="1200" kern="1200" dirty="0" smtClean="0">
                <a:solidFill>
                  <a:schemeClr val="tx1"/>
                </a:solidFill>
                <a:effectLst/>
                <a:latin typeface="+mn-lt"/>
                <a:ea typeface="+mn-ea"/>
                <a:cs typeface="+mn-cs"/>
              </a:rPr>
              <a:t>2. Unfortunately, too many accountability systems lead individuals to minimize their effort (simply to do what is required) and maximize self-justifications regarding the difficulty of the task before them. To ensure that our decisions and actions are securely based on reasons, we prefer choosing options and decision paths that are easy to justify.</a:t>
            </a:r>
          </a:p>
          <a:p>
            <a:pPr lvl="0"/>
            <a:r>
              <a:rPr lang="en-US" sz="1200" kern="1200" dirty="0" smtClean="0">
                <a:solidFill>
                  <a:schemeClr val="tx1"/>
                </a:solidFill>
                <a:effectLst/>
                <a:latin typeface="+mn-lt"/>
                <a:ea typeface="+mn-ea"/>
                <a:cs typeface="+mn-cs"/>
              </a:rPr>
              <a:t>3. By simply increasing attention to our decision-making process, there is no guarantee that new ways of solving the problem will miraculously come into awareness.</a:t>
            </a:r>
          </a:p>
          <a:p>
            <a:pPr lvl="0"/>
            <a:r>
              <a:rPr lang="en-US" sz="1200" kern="1200" dirty="0" smtClean="0">
                <a:solidFill>
                  <a:schemeClr val="tx1"/>
                </a:solidFill>
                <a:effectLst/>
                <a:latin typeface="+mn-lt"/>
                <a:ea typeface="+mn-ea"/>
                <a:cs typeface="+mn-cs"/>
              </a:rPr>
              <a:t>4. No amount of increased effort can compensate for lack of knowledge about how to solve problems that require special training. The only examples of accountability improving judgments and decisions requiring formal training are those where participants received training in the relevant rules for problem solving.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Lerner, J.S., &amp; </a:t>
            </a:r>
            <a:r>
              <a:rPr lang="en-US" sz="1200" kern="1200" dirty="0" err="1" smtClean="0">
                <a:solidFill>
                  <a:schemeClr val="tx1"/>
                </a:solidFill>
                <a:effectLst/>
                <a:latin typeface="+mn-lt"/>
                <a:ea typeface="+mn-ea"/>
                <a:cs typeface="+mn-cs"/>
              </a:rPr>
              <a:t>Tetlock</a:t>
            </a:r>
            <a:r>
              <a:rPr lang="en-US" sz="1200" kern="1200" dirty="0" smtClean="0">
                <a:solidFill>
                  <a:schemeClr val="tx1"/>
                </a:solidFill>
                <a:effectLst/>
                <a:latin typeface="+mn-lt"/>
                <a:ea typeface="+mn-ea"/>
                <a:cs typeface="+mn-cs"/>
              </a:rPr>
              <a:t>, P.E. (1999). Accounting for the effects of accountability. </a:t>
            </a:r>
            <a:r>
              <a:rPr lang="en-US" sz="1200" i="1" kern="1200" dirty="0" smtClean="0">
                <a:solidFill>
                  <a:schemeClr val="tx1"/>
                </a:solidFill>
                <a:effectLst/>
                <a:latin typeface="+mn-lt"/>
                <a:ea typeface="+mn-ea"/>
                <a:cs typeface="+mn-cs"/>
              </a:rPr>
              <a:t>Psychological Bulletin, 25</a:t>
            </a:r>
            <a:r>
              <a:rPr lang="en-US" sz="1200" kern="1200" dirty="0" smtClean="0">
                <a:solidFill>
                  <a:schemeClr val="tx1"/>
                </a:solidFill>
                <a:effectLst/>
                <a:latin typeface="+mn-lt"/>
                <a:ea typeface="+mn-ea"/>
                <a:cs typeface="+mn-cs"/>
              </a:rPr>
              <a:t>, 255-275.</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300" b="0" i="0" u="none" strike="noStrike" cap="none" baseline="0" smtClean="0">
                <a:solidFill>
                  <a:schemeClr val="dk1"/>
                </a:solidFill>
                <a:latin typeface="Calibri"/>
                <a:ea typeface="Calibri"/>
                <a:cs typeface="Calibri"/>
                <a:sym typeface="Calibri"/>
              </a:rPr>
              <a:t>2</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28879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208" name="Shape 20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05105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214" name="Shape 21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6655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300" b="0" i="0" u="none" strike="noStrike" cap="none" baseline="0" smtClean="0">
                <a:solidFill>
                  <a:schemeClr val="dk1"/>
                </a:solidFill>
                <a:latin typeface="Calibri"/>
                <a:ea typeface="Calibri"/>
                <a:cs typeface="Calibri"/>
                <a:sym typeface="Calibri"/>
              </a:rPr>
              <a:t>6</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5096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11" name="Shape 111"/>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10262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17" name="Shape 117"/>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08144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17" name="Shape 117"/>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51055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3" name="Shape 123"/>
          <p:cNvSpPr txBox="1">
            <a:spLocks noGrp="1"/>
          </p:cNvSpPr>
          <p:nvPr>
            <p:ph type="body" idx="1"/>
          </p:nvPr>
        </p:nvSpPr>
        <p:spPr>
          <a:xfrm>
            <a:off x="731520" y="4560569"/>
            <a:ext cx="5852159" cy="4320539"/>
          </a:xfrm>
          <a:prstGeom prst="rect">
            <a:avLst/>
          </a:prstGeom>
          <a:noFill/>
          <a:ln>
            <a:noFill/>
          </a:ln>
        </p:spPr>
        <p:txBody>
          <a:bodyPr lIns="96650" tIns="48325" rIns="96650" bIns="48325" anchor="t" anchorCtr="0">
            <a:noAutofit/>
          </a:bodyPr>
          <a:lstStyle/>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185 pages</a:t>
            </a:r>
          </a:p>
        </p:txBody>
      </p:sp>
      <p:sp>
        <p:nvSpPr>
          <p:cNvPr id="124" name="Shape 124"/>
          <p:cNvSpPr txBox="1">
            <a:spLocks noGrp="1"/>
          </p:cNvSpPr>
          <p:nvPr>
            <p:ph type="sldNum" idx="12"/>
          </p:nvPr>
        </p:nvSpPr>
        <p:spPr>
          <a:xfrm>
            <a:off x="4143587" y="9119474"/>
            <a:ext cx="3169920" cy="480059"/>
          </a:xfrm>
          <a:prstGeom prst="rect">
            <a:avLst/>
          </a:prstGeom>
          <a:noFill/>
          <a:ln>
            <a:noFill/>
          </a:ln>
        </p:spPr>
        <p:txBody>
          <a:bodyPr lIns="96650" tIns="48325" rIns="96650" bIns="48325" anchor="b" anchorCtr="0">
            <a:noAutofit/>
          </a:bodyPr>
          <a:lstStyle/>
          <a:p>
            <a:pPr marL="0" marR="0" lvl="0" indent="0" algn="r" rtl="0">
              <a:spcBef>
                <a:spcPts val="0"/>
              </a:spcBef>
              <a:buSzPct val="25000"/>
              <a:buNone/>
            </a:pPr>
            <a:fld id="{00000000-1234-1234-1234-123412341234}" type="slidenum">
              <a:rPr lang="en-US" sz="1300" b="0" i="0" u="none" strike="noStrike" cap="none" baseline="0">
                <a:solidFill>
                  <a:schemeClr val="dk1"/>
                </a:solidFill>
                <a:latin typeface="Calibri"/>
                <a:ea typeface="Calibri"/>
                <a:cs typeface="Calibri"/>
                <a:sym typeface="Calibri"/>
              </a:rPr>
              <a:t>11</a:t>
            </a:fld>
            <a:endParaRPr lang="en-US" sz="13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92749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30" name="Shape 13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44731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731520" y="4560569"/>
            <a:ext cx="5852159" cy="4320539"/>
          </a:xfrm>
          <a:prstGeom prst="rect">
            <a:avLst/>
          </a:prstGeom>
        </p:spPr>
        <p:txBody>
          <a:bodyPr lIns="91425" tIns="91425" rIns="91425" bIns="91425" anchor="t" anchorCtr="0">
            <a:noAutofit/>
          </a:bodyPr>
          <a:lstStyle/>
          <a:p>
            <a:pPr>
              <a:spcBef>
                <a:spcPts val="0"/>
              </a:spcBef>
              <a:buNone/>
            </a:pPr>
            <a:endParaRPr/>
          </a:p>
        </p:txBody>
      </p:sp>
      <p:sp>
        <p:nvSpPr>
          <p:cNvPr id="136" name="Shape 136"/>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09192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372035" y="1550894"/>
            <a:ext cx="8399999" cy="5170199"/>
          </a:xfrm>
          <a:prstGeom prst="roundRect">
            <a:avLst>
              <a:gd name="adj" fmla="val 297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1" name="Shape 21"/>
          <p:cNvSpPr/>
          <p:nvPr/>
        </p:nvSpPr>
        <p:spPr>
          <a:xfrm rot="10800000" flipH="1">
            <a:off x="372035" y="-419"/>
            <a:ext cx="8399999" cy="1400099"/>
          </a:xfrm>
          <a:prstGeom prst="round2SameRect">
            <a:avLst>
              <a:gd name="adj1" fmla="val 10590"/>
              <a:gd name="adj2" fmla="val 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2" name="Shape 22"/>
          <p:cNvSpPr txBox="1">
            <a:spLocks noGrp="1"/>
          </p:cNvSpPr>
          <p:nvPr>
            <p:ph type="title"/>
          </p:nvPr>
        </p:nvSpPr>
        <p:spPr>
          <a:xfrm>
            <a:off x="457200" y="186035"/>
            <a:ext cx="8229600" cy="11432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txBox="1">
            <a:spLocks noGrp="1"/>
          </p:cNvSpPr>
          <p:nvPr>
            <p:ph type="sldNum" idx="12"/>
          </p:nvPr>
        </p:nvSpPr>
        <p:spPr>
          <a:xfrm>
            <a:off x="8607464" y="6333164"/>
            <a:ext cx="548699" cy="524999"/>
          </a:xfrm>
          <a:prstGeom prst="rect">
            <a:avLst/>
          </a:prstGeom>
        </p:spPr>
        <p:txBody>
          <a:bodyPr lIns="91425" tIns="91425" rIns="91425" bIns="91425" anchor="ctr" anchorCtr="0">
            <a:noAutofit/>
          </a:bodyPr>
          <a:lstStyle/>
          <a:p>
            <a:pPr>
              <a:spcBef>
                <a:spcPts val="0"/>
              </a:spcBef>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6"/>
        <p:cNvGrpSpPr/>
        <p:nvPr/>
      </p:nvGrpSpPr>
      <p:grpSpPr>
        <a:xfrm>
          <a:off x="0" y="0"/>
          <a:ext cx="0" cy="0"/>
          <a:chOff x="0" y="0"/>
          <a:chExt cx="0" cy="0"/>
        </a:xfrm>
      </p:grpSpPr>
      <p:sp>
        <p:nvSpPr>
          <p:cNvPr id="27" name="Shape 27"/>
          <p:cNvSpPr/>
          <p:nvPr/>
        </p:nvSpPr>
        <p:spPr>
          <a:xfrm>
            <a:off x="372035" y="1550894"/>
            <a:ext cx="4114800" cy="5170199"/>
          </a:xfrm>
          <a:prstGeom prst="roundRect">
            <a:avLst>
              <a:gd name="adj" fmla="val 3784"/>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8" name="Shape 28"/>
          <p:cNvSpPr/>
          <p:nvPr/>
        </p:nvSpPr>
        <p:spPr>
          <a:xfrm rot="10800000" flipH="1">
            <a:off x="372035" y="-419"/>
            <a:ext cx="8399999" cy="1400099"/>
          </a:xfrm>
          <a:prstGeom prst="round2SameRect">
            <a:avLst>
              <a:gd name="adj1" fmla="val 10590"/>
              <a:gd name="adj2" fmla="val 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9" name="Shape 29"/>
          <p:cNvSpPr txBox="1">
            <a:spLocks noGrp="1"/>
          </p:cNvSpPr>
          <p:nvPr>
            <p:ph type="title"/>
          </p:nvPr>
        </p:nvSpPr>
        <p:spPr>
          <a:xfrm>
            <a:off x="457200" y="186035"/>
            <a:ext cx="8229600" cy="11432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0" name="Shape 30"/>
          <p:cNvSpPr txBox="1">
            <a:spLocks noGrp="1"/>
          </p:cNvSpPr>
          <p:nvPr>
            <p:ph type="body" idx="1"/>
          </p:nvPr>
        </p:nvSpPr>
        <p:spPr>
          <a:xfrm>
            <a:off x="457200" y="1600200"/>
            <a:ext cx="3925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p:nvPr/>
        </p:nvSpPr>
        <p:spPr>
          <a:xfrm>
            <a:off x="4657164" y="1550894"/>
            <a:ext cx="4114800" cy="5170199"/>
          </a:xfrm>
          <a:prstGeom prst="roundRect">
            <a:avLst>
              <a:gd name="adj" fmla="val 3784"/>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32" name="Shape 32"/>
          <p:cNvSpPr txBox="1">
            <a:spLocks noGrp="1"/>
          </p:cNvSpPr>
          <p:nvPr>
            <p:ph type="body" idx="2"/>
          </p:nvPr>
        </p:nvSpPr>
        <p:spPr>
          <a:xfrm>
            <a:off x="4761353" y="1600200"/>
            <a:ext cx="3925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3" name="Shape 33"/>
          <p:cNvSpPr txBox="1">
            <a:spLocks noGrp="1"/>
          </p:cNvSpPr>
          <p:nvPr>
            <p:ph type="sldNum" idx="12"/>
          </p:nvPr>
        </p:nvSpPr>
        <p:spPr>
          <a:xfrm>
            <a:off x="8607464" y="6333164"/>
            <a:ext cx="548699" cy="524999"/>
          </a:xfrm>
          <a:prstGeom prst="rect">
            <a:avLst/>
          </a:prstGeom>
        </p:spPr>
        <p:txBody>
          <a:bodyPr lIns="91425" tIns="91425" rIns="91425" bIns="91425" anchor="ctr" anchorCtr="0">
            <a:noAutofit/>
          </a:bodyPr>
          <a:lstStyle/>
          <a:p>
            <a:pPr>
              <a:spcBef>
                <a:spcPts val="0"/>
              </a:spcBef>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72035" y="5702203"/>
            <a:ext cx="8399999" cy="865500"/>
          </a:xfrm>
          <a:prstGeom prst="rect">
            <a:avLst/>
          </a:prstGeom>
        </p:spPr>
        <p:txBody>
          <a:bodyPr lIns="91425" tIns="91425" rIns="91425" bIns="91425" anchor="t" anchorCtr="0"/>
          <a:lstStyle>
            <a:lvl1pPr>
              <a:spcBef>
                <a:spcPts val="0"/>
              </a:spcBef>
              <a:buClr>
                <a:schemeClr val="lt1"/>
              </a:buClr>
              <a:buSzPct val="100000"/>
              <a:buNone/>
              <a:defRPr sz="2400" b="1">
                <a:solidFill>
                  <a:schemeClr val="lt1"/>
                </a:solidFill>
              </a:defRPr>
            </a:lvl1pPr>
          </a:lstStyle>
          <a:p>
            <a:endParaRPr/>
          </a:p>
        </p:txBody>
      </p:sp>
      <p:sp>
        <p:nvSpPr>
          <p:cNvPr id="43" name="Shape 43"/>
          <p:cNvSpPr/>
          <p:nvPr/>
        </p:nvSpPr>
        <p:spPr>
          <a:xfrm>
            <a:off x="372035" y="311039"/>
            <a:ext cx="8399999" cy="5158499"/>
          </a:xfrm>
          <a:prstGeom prst="roundRect">
            <a:avLst>
              <a:gd name="adj" fmla="val 2776"/>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44" name="Shape 44"/>
          <p:cNvSpPr txBox="1">
            <a:spLocks noGrp="1"/>
          </p:cNvSpPr>
          <p:nvPr>
            <p:ph type="sldNum" idx="12"/>
          </p:nvPr>
        </p:nvSpPr>
        <p:spPr>
          <a:xfrm>
            <a:off x="8607464" y="6333164"/>
            <a:ext cx="548699" cy="524999"/>
          </a:xfrm>
          <a:prstGeom prst="rect">
            <a:avLst/>
          </a:prstGeom>
        </p:spPr>
        <p:txBody>
          <a:bodyPr lIns="91425" tIns="91425" rIns="91425" bIns="91425" anchor="ctr" anchorCtr="0">
            <a:noAutofit/>
          </a:bodyPr>
          <a:lstStyle/>
          <a:p>
            <a:pPr>
              <a:spcBef>
                <a:spcPts val="0"/>
              </a:spcBef>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sp>
        <p:nvSpPr>
          <p:cNvPr id="47" name="Shape 47"/>
          <p:cNvSpPr/>
          <p:nvPr/>
        </p:nvSpPr>
        <p:spPr>
          <a:xfrm>
            <a:off x="372035" y="314112"/>
            <a:ext cx="8399999" cy="6230099"/>
          </a:xfrm>
          <a:prstGeom prst="roundRect">
            <a:avLst>
              <a:gd name="adj" fmla="val 2255"/>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48" name="Shape 48"/>
          <p:cNvSpPr txBox="1">
            <a:spLocks noGrp="1"/>
          </p:cNvSpPr>
          <p:nvPr>
            <p:ph type="sldNum" idx="12"/>
          </p:nvPr>
        </p:nvSpPr>
        <p:spPr>
          <a:xfrm>
            <a:off x="8607464" y="6333164"/>
            <a:ext cx="548699" cy="524999"/>
          </a:xfrm>
          <a:prstGeom prst="rect">
            <a:avLst/>
          </a:prstGeom>
        </p:spPr>
        <p:txBody>
          <a:bodyPr lIns="91425" tIns="91425" rIns="91425" bIns="91425" anchor="ctr" anchorCtr="0">
            <a:noAutofit/>
          </a:bodyPr>
          <a:lstStyle/>
          <a:p>
            <a:pPr>
              <a:spcBef>
                <a:spcPts val="0"/>
              </a:spcBef>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53" name="Shape 53"/>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4" name="Shape 54"/>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rgbClr val="888888"/>
                </a:solidFill>
                <a:latin typeface="Calibri"/>
                <a:ea typeface="Calibri"/>
                <a:cs typeface="Calibri"/>
                <a:sym typeface="Calibri"/>
              </a:rPr>
              <a:t>‹#›</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186035"/>
            <a:ext cx="8229600" cy="1143299"/>
          </a:xfrm>
          <a:prstGeom prst="rect">
            <a:avLst/>
          </a:prstGeom>
          <a:noFill/>
          <a:ln>
            <a:noFill/>
          </a:ln>
        </p:spPr>
        <p:txBody>
          <a:bodyPr lIns="91425" tIns="91425" rIns="91425" bIns="91425" anchor="b" anchorCtr="0"/>
          <a:lstStyle>
            <a:lvl1pPr>
              <a:spcBef>
                <a:spcPts val="0"/>
              </a:spcBef>
              <a:buClr>
                <a:schemeClr val="dk2"/>
              </a:buClr>
              <a:buSzPct val="100000"/>
              <a:buNone/>
              <a:defRPr sz="3600" b="1">
                <a:solidFill>
                  <a:schemeClr val="dk2"/>
                </a:solidFill>
              </a:defRPr>
            </a:lvl1pPr>
            <a:lvl2pPr>
              <a:spcBef>
                <a:spcPts val="0"/>
              </a:spcBef>
              <a:buClr>
                <a:schemeClr val="dk2"/>
              </a:buClr>
              <a:buSzPct val="100000"/>
              <a:buNone/>
              <a:defRPr sz="3600" b="1">
                <a:solidFill>
                  <a:schemeClr val="dk2"/>
                </a:solidFill>
              </a:defRPr>
            </a:lvl2pPr>
            <a:lvl3pPr>
              <a:spcBef>
                <a:spcPts val="0"/>
              </a:spcBef>
              <a:buClr>
                <a:schemeClr val="dk2"/>
              </a:buClr>
              <a:buSzPct val="100000"/>
              <a:buNone/>
              <a:defRPr sz="3600" b="1">
                <a:solidFill>
                  <a:schemeClr val="dk2"/>
                </a:solidFill>
              </a:defRPr>
            </a:lvl3pPr>
            <a:lvl4pPr>
              <a:spcBef>
                <a:spcPts val="0"/>
              </a:spcBef>
              <a:buClr>
                <a:schemeClr val="dk2"/>
              </a:buClr>
              <a:buSzPct val="100000"/>
              <a:buNone/>
              <a:defRPr sz="3600" b="1">
                <a:solidFill>
                  <a:schemeClr val="dk2"/>
                </a:solidFill>
              </a:defRPr>
            </a:lvl4pPr>
            <a:lvl5pPr>
              <a:spcBef>
                <a:spcPts val="0"/>
              </a:spcBef>
              <a:buClr>
                <a:schemeClr val="dk2"/>
              </a:buClr>
              <a:buSzPct val="100000"/>
              <a:buNone/>
              <a:defRPr sz="3600" b="1">
                <a:solidFill>
                  <a:schemeClr val="dk2"/>
                </a:solidFill>
              </a:defRPr>
            </a:lvl5pPr>
            <a:lvl6pPr>
              <a:spcBef>
                <a:spcPts val="0"/>
              </a:spcBef>
              <a:buClr>
                <a:schemeClr val="dk2"/>
              </a:buClr>
              <a:buSzPct val="100000"/>
              <a:buNone/>
              <a:defRPr sz="3600" b="1">
                <a:solidFill>
                  <a:schemeClr val="dk2"/>
                </a:solidFill>
              </a:defRPr>
            </a:lvl6pPr>
            <a:lvl7pPr>
              <a:spcBef>
                <a:spcPts val="0"/>
              </a:spcBef>
              <a:buClr>
                <a:schemeClr val="dk2"/>
              </a:buClr>
              <a:buSzPct val="100000"/>
              <a:buNone/>
              <a:defRPr sz="3600" b="1">
                <a:solidFill>
                  <a:schemeClr val="dk2"/>
                </a:solidFill>
              </a:defRPr>
            </a:lvl7pPr>
            <a:lvl8pPr>
              <a:spcBef>
                <a:spcPts val="0"/>
              </a:spcBef>
              <a:buClr>
                <a:schemeClr val="dk2"/>
              </a:buClr>
              <a:buSzPct val="100000"/>
              <a:buNone/>
              <a:defRPr sz="3600" b="1">
                <a:solidFill>
                  <a:schemeClr val="dk2"/>
                </a:solidFill>
              </a:defRPr>
            </a:lvl8pPr>
            <a:lvl9pPr>
              <a:spcBef>
                <a:spcPts val="0"/>
              </a:spcBef>
              <a:buClr>
                <a:schemeClr val="dk2"/>
              </a:buClr>
              <a:buSzPct val="100000"/>
              <a:buNone/>
              <a:defRPr sz="3600" b="1">
                <a:solidFill>
                  <a:schemeClr val="dk2"/>
                </a:solidFill>
              </a:defRPr>
            </a:lvl9pPr>
          </a:lstStyle>
          <a:p>
            <a:endParaRPr/>
          </a:p>
        </p:txBody>
      </p:sp>
      <p:sp>
        <p:nvSpPr>
          <p:cNvPr id="10" name="Shape 10"/>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11" name="Shape 11"/>
          <p:cNvSpPr txBox="1">
            <a:spLocks noGrp="1"/>
          </p:cNvSpPr>
          <p:nvPr>
            <p:ph type="sldNum" idx="12"/>
          </p:nvPr>
        </p:nvSpPr>
        <p:spPr>
          <a:xfrm>
            <a:off x="8607464" y="6333164"/>
            <a:ext cx="548699" cy="524999"/>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US" sz="1300">
                <a:solidFill>
                  <a:schemeClr val="lt1"/>
                </a:solidFill>
              </a:rPr>
              <a:t>‹#›</a:t>
            </a:fld>
            <a:endParaRPr lang="en-US" sz="1300">
              <a:solidFill>
                <a:schemeClr val="lt1"/>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0" y="655637"/>
            <a:ext cx="9144000" cy="1706699"/>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Quattrocento"/>
              <a:buNone/>
            </a:pPr>
            <a:r>
              <a:rPr lang="en-US" sz="3950" b="0" i="1" u="none" strike="noStrike" cap="none" baseline="0" dirty="0">
                <a:solidFill>
                  <a:schemeClr val="dk1"/>
                </a:solidFill>
                <a:latin typeface="Quattrocento"/>
                <a:ea typeface="Quattrocento"/>
                <a:cs typeface="Quattrocento"/>
                <a:sym typeface="Quattrocento"/>
              </a:rPr>
              <a:t>Tests </a:t>
            </a:r>
            <a:r>
              <a:rPr lang="en-US" sz="3950" i="1" dirty="0" smtClean="0">
                <a:solidFill>
                  <a:schemeClr val="dk1"/>
                </a:solidFill>
                <a:latin typeface="Quattrocento"/>
                <a:ea typeface="Quattrocento"/>
                <a:cs typeface="Quattrocento"/>
                <a:sym typeface="Quattrocento"/>
              </a:rPr>
              <a:t>&amp; </a:t>
            </a:r>
            <a:r>
              <a:rPr lang="en-US" sz="3950" b="0" i="1" u="none" strike="noStrike" cap="none" baseline="0" dirty="0" smtClean="0">
                <a:solidFill>
                  <a:schemeClr val="dk1"/>
                </a:solidFill>
                <a:latin typeface="Quattrocento"/>
                <a:ea typeface="Quattrocento"/>
                <a:cs typeface="Quattrocento"/>
                <a:sym typeface="Quattrocento"/>
              </a:rPr>
              <a:t>Measurements for Teachers</a:t>
            </a:r>
            <a:r>
              <a:rPr lang="en-US" sz="3950" b="0" i="1" u="none" strike="noStrike" cap="none" baseline="0" dirty="0">
                <a:solidFill>
                  <a:schemeClr val="dk1"/>
                </a:solidFill>
                <a:latin typeface="Quattrocento"/>
                <a:ea typeface="Quattrocento"/>
                <a:cs typeface="Quattrocento"/>
                <a:sym typeface="Quattrocento"/>
              </a:rPr>
              <a:t/>
            </a:r>
            <a:br>
              <a:rPr lang="en-US" sz="3950" b="0" i="1" u="none" strike="noStrike" cap="none" baseline="0" dirty="0">
                <a:solidFill>
                  <a:schemeClr val="dk1"/>
                </a:solidFill>
                <a:latin typeface="Quattrocento"/>
                <a:ea typeface="Quattrocento"/>
                <a:cs typeface="Quattrocento"/>
                <a:sym typeface="Quattrocento"/>
              </a:rPr>
            </a:br>
            <a:r>
              <a:rPr lang="en-US" sz="3950" b="0" u="none" strike="noStrike" cap="none" baseline="0" dirty="0">
                <a:solidFill>
                  <a:schemeClr val="dk1"/>
                </a:solidFill>
                <a:latin typeface="Quattrocento"/>
                <a:ea typeface="Quattrocento"/>
                <a:cs typeface="Quattrocento"/>
                <a:sym typeface="Quattrocento"/>
              </a:rPr>
              <a:t>(</a:t>
            </a:r>
            <a:r>
              <a:rPr lang="en-US" sz="3950" b="0" i="0" u="none" strike="noStrike" cap="none" baseline="0" dirty="0" err="1">
                <a:solidFill>
                  <a:schemeClr val="dk1"/>
                </a:solidFill>
                <a:latin typeface="Calibri"/>
                <a:ea typeface="Calibri"/>
                <a:cs typeface="Calibri"/>
                <a:sym typeface="Calibri"/>
              </a:rPr>
              <a:t>Tiegs</a:t>
            </a:r>
            <a:r>
              <a:rPr lang="en-US" sz="3950" b="0" i="0" u="none" strike="noStrike" cap="none" baseline="0" dirty="0">
                <a:solidFill>
                  <a:schemeClr val="dk1"/>
                </a:solidFill>
                <a:latin typeface="Calibri"/>
                <a:ea typeface="Calibri"/>
                <a:cs typeface="Calibri"/>
                <a:sym typeface="Calibri"/>
              </a:rPr>
              <a:t>, 1931)</a:t>
            </a:r>
          </a:p>
        </p:txBody>
      </p:sp>
      <p:sp>
        <p:nvSpPr>
          <p:cNvPr id="86" name="Shape 86"/>
          <p:cNvSpPr txBox="1">
            <a:spLocks noGrp="1"/>
          </p:cNvSpPr>
          <p:nvPr>
            <p:ph type="body" idx="1"/>
          </p:nvPr>
        </p:nvSpPr>
        <p:spPr>
          <a:xfrm>
            <a:off x="457200" y="2362200"/>
            <a:ext cx="8229600" cy="3763962"/>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Arial"/>
              <a:buNone/>
            </a:pPr>
            <a:endParaRPr sz="3200" b="0" i="0" u="none" strike="noStrike" cap="none" baseline="0" dirty="0">
              <a:solidFill>
                <a:schemeClr val="dk1"/>
              </a:solidFill>
              <a:latin typeface="Calibri"/>
              <a:ea typeface="Calibri"/>
              <a:cs typeface="Calibri"/>
              <a:sym typeface="Calibri"/>
            </a:endParaRPr>
          </a:p>
          <a:p>
            <a:pPr marL="0" marR="0" lvl="0" indent="0" algn="ctr" rtl="0">
              <a:spcBef>
                <a:spcPts val="640"/>
              </a:spcBef>
              <a:buClr>
                <a:schemeClr val="dk1"/>
              </a:buClr>
              <a:buSzPct val="25000"/>
              <a:buFont typeface="Arial"/>
              <a:buNone/>
            </a:pPr>
            <a:r>
              <a:rPr lang="en-US" sz="3600" b="0" i="0" u="none" strike="noStrike" cap="none" baseline="0" dirty="0">
                <a:solidFill>
                  <a:schemeClr val="dk1"/>
                </a:solidFill>
                <a:latin typeface="Calibri"/>
                <a:ea typeface="Calibri"/>
                <a:cs typeface="Calibri"/>
                <a:sym typeface="Calibri"/>
              </a:rPr>
              <a:t>“</a:t>
            </a:r>
            <a:r>
              <a:rPr lang="en-US" sz="3600" b="1" i="1" u="none" strike="noStrike" cap="none" baseline="0" dirty="0">
                <a:solidFill>
                  <a:schemeClr val="dk1"/>
                </a:solidFill>
                <a:latin typeface="Calibri"/>
                <a:ea typeface="Calibri"/>
                <a:cs typeface="Calibri"/>
                <a:sym typeface="Calibri"/>
              </a:rPr>
              <a:t>The principal function of measurement is to contribute directly or indirectly to the effectiveness of teaching and learning</a:t>
            </a:r>
            <a:r>
              <a:rPr lang="en-US" sz="3600" b="0" i="1" u="none" strike="noStrike" cap="none" baseline="0" dirty="0">
                <a:solidFill>
                  <a:schemeClr val="dk1"/>
                </a:solidFill>
                <a:latin typeface="Calibri"/>
                <a:ea typeface="Calibri"/>
                <a:cs typeface="Calibri"/>
                <a:sym typeface="Calibri"/>
              </a:rPr>
              <a:t>.</a:t>
            </a:r>
            <a:r>
              <a:rPr lang="en-US" sz="3600" b="0" i="0" u="none" strike="noStrike" cap="none" baseline="0" dirty="0">
                <a:solidFill>
                  <a:schemeClr val="dk1"/>
                </a:solidFill>
                <a:latin typeface="Calibri"/>
                <a:ea typeface="Calibri"/>
                <a:cs typeface="Calibri"/>
                <a:sym typeface="Calibri"/>
              </a:rPr>
              <a:t>”</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idx="4294967295"/>
          </p:nvPr>
        </p:nvSpPr>
        <p:spPr>
          <a:xfrm>
            <a:off x="457200" y="114300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smtClean="0">
                <a:solidFill>
                  <a:schemeClr val="dk1"/>
                </a:solidFill>
                <a:latin typeface="Calibri"/>
                <a:ea typeface="Calibri"/>
                <a:cs typeface="Calibri"/>
                <a:sym typeface="Calibri"/>
              </a:rPr>
              <a:t>Measurement Error</a:t>
            </a:r>
            <a:endParaRPr lang="en-US" sz="4400" b="0" i="0" u="none" strike="noStrike" cap="none" baseline="0" dirty="0">
              <a:solidFill>
                <a:schemeClr val="dk1"/>
              </a:solidFill>
              <a:latin typeface="Calibri"/>
              <a:ea typeface="Calibri"/>
              <a:cs typeface="Calibri"/>
              <a:sym typeface="Calibri"/>
            </a:endParaRPr>
          </a:p>
        </p:txBody>
      </p:sp>
      <p:sp>
        <p:nvSpPr>
          <p:cNvPr id="4" name="Shape 113"/>
          <p:cNvSpPr txBox="1">
            <a:spLocks/>
          </p:cNvSpPr>
          <p:nvPr/>
        </p:nvSpPr>
        <p:spPr>
          <a:xfrm>
            <a:off x="457200" y="3657600"/>
            <a:ext cx="8229600" cy="1143000"/>
          </a:xfrm>
          <a:prstGeom prst="rect">
            <a:avLst/>
          </a:prstGeom>
          <a:noFill/>
          <a:ln>
            <a:noFill/>
          </a:ln>
        </p:spPr>
        <p:txBody>
          <a:bodyPr lIns="91425" tIns="45700" rIns="91425" bIns="45700" anchor="ctr"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Clr>
                <a:schemeClr val="dk2"/>
              </a:buClr>
              <a:buSzPct val="100000"/>
              <a:buNone/>
              <a:defRPr sz="3600" b="1" i="0" u="none" strike="noStrike" cap="none" baseline="0">
                <a:solidFill>
                  <a:schemeClr val="dk2"/>
                </a:solidFill>
                <a:latin typeface="Arial"/>
                <a:ea typeface="Arial"/>
                <a:cs typeface="Arial"/>
                <a:sym typeface="Arial"/>
                <a:rtl val="0"/>
              </a:defRPr>
            </a:lvl1pPr>
            <a:lvl2pPr marR="0" algn="l" rtl="0">
              <a:lnSpc>
                <a:spcPct val="100000"/>
              </a:lnSpc>
              <a:spcBef>
                <a:spcPts val="0"/>
              </a:spcBef>
              <a:spcAft>
                <a:spcPts val="0"/>
              </a:spcAft>
              <a:buClr>
                <a:schemeClr val="dk2"/>
              </a:buClr>
              <a:buSzPct val="100000"/>
              <a:buNone/>
              <a:defRPr sz="3600" b="1" i="0" u="none" strike="noStrike" cap="none" baseline="0">
                <a:solidFill>
                  <a:schemeClr val="dk2"/>
                </a:solidFill>
                <a:latin typeface="Arial"/>
                <a:ea typeface="Arial"/>
                <a:cs typeface="Arial"/>
                <a:sym typeface="Arial"/>
                <a:rtl val="0"/>
              </a:defRPr>
            </a:lvl2pPr>
            <a:lvl3pPr>
              <a:spcBef>
                <a:spcPts val="0"/>
              </a:spcBef>
              <a:buClr>
                <a:schemeClr val="dk2"/>
              </a:buClr>
              <a:buSzPct val="100000"/>
              <a:buNone/>
              <a:defRPr sz="3600" b="1">
                <a:solidFill>
                  <a:schemeClr val="dk2"/>
                </a:solidFill>
              </a:defRPr>
            </a:lvl3pPr>
            <a:lvl4pPr>
              <a:spcBef>
                <a:spcPts val="0"/>
              </a:spcBef>
              <a:buClr>
                <a:schemeClr val="dk2"/>
              </a:buClr>
              <a:buSzPct val="100000"/>
              <a:buNone/>
              <a:defRPr sz="3600" b="1">
                <a:solidFill>
                  <a:schemeClr val="dk2"/>
                </a:solidFill>
              </a:defRPr>
            </a:lvl4pPr>
            <a:lvl5pPr>
              <a:spcBef>
                <a:spcPts val="0"/>
              </a:spcBef>
              <a:buClr>
                <a:schemeClr val="dk2"/>
              </a:buClr>
              <a:buSzPct val="100000"/>
              <a:buNone/>
              <a:defRPr sz="3600" b="1">
                <a:solidFill>
                  <a:schemeClr val="dk2"/>
                </a:solidFill>
              </a:defRPr>
            </a:lvl5pPr>
            <a:lvl6pPr>
              <a:spcBef>
                <a:spcPts val="0"/>
              </a:spcBef>
              <a:buClr>
                <a:schemeClr val="dk2"/>
              </a:buClr>
              <a:buSzPct val="100000"/>
              <a:buNone/>
              <a:defRPr sz="3600" b="1">
                <a:solidFill>
                  <a:schemeClr val="dk2"/>
                </a:solidFill>
              </a:defRPr>
            </a:lvl6pPr>
            <a:lvl7pPr>
              <a:spcBef>
                <a:spcPts val="0"/>
              </a:spcBef>
              <a:buClr>
                <a:schemeClr val="dk2"/>
              </a:buClr>
              <a:buSzPct val="100000"/>
              <a:buNone/>
              <a:defRPr sz="3600" b="1">
                <a:solidFill>
                  <a:schemeClr val="dk2"/>
                </a:solidFill>
              </a:defRPr>
            </a:lvl7pPr>
            <a:lvl8pPr>
              <a:spcBef>
                <a:spcPts val="0"/>
              </a:spcBef>
              <a:buClr>
                <a:schemeClr val="dk2"/>
              </a:buClr>
              <a:buSzPct val="100000"/>
              <a:buNone/>
              <a:defRPr sz="3600" b="1">
                <a:solidFill>
                  <a:schemeClr val="dk2"/>
                </a:solidFill>
              </a:defRPr>
            </a:lvl8pPr>
            <a:lvl9pPr>
              <a:spcBef>
                <a:spcPts val="0"/>
              </a:spcBef>
              <a:buClr>
                <a:schemeClr val="dk2"/>
              </a:buClr>
              <a:buSzPct val="100000"/>
              <a:buNone/>
              <a:defRPr sz="3600" b="1">
                <a:solidFill>
                  <a:schemeClr val="dk2"/>
                </a:solidFill>
              </a:defRPr>
            </a:lvl9pPr>
          </a:lstStyle>
          <a:p>
            <a:pPr algn="ctr">
              <a:buClr>
                <a:schemeClr val="dk1"/>
              </a:buClr>
              <a:buSzPct val="25000"/>
              <a:buFont typeface="Calibri"/>
              <a:buNone/>
            </a:pPr>
            <a:r>
              <a:rPr lang="en-US" sz="4400" b="0" dirty="0" smtClean="0">
                <a:solidFill>
                  <a:schemeClr val="dk1"/>
                </a:solidFill>
                <a:latin typeface="Calibri"/>
                <a:ea typeface="Calibri"/>
                <a:cs typeface="Calibri"/>
                <a:sym typeface="Calibri"/>
              </a:rPr>
              <a:t>Sampling Error</a:t>
            </a:r>
            <a:endParaRPr lang="en-US" sz="4400" b="0" dirty="0">
              <a:solidFill>
                <a:schemeClr val="dk1"/>
              </a:solidFill>
              <a:latin typeface="Calibri"/>
              <a:ea typeface="Calibri"/>
              <a:cs typeface="Calibri"/>
              <a:sym typeface="Calibri"/>
            </a:endParaRPr>
          </a:p>
        </p:txBody>
      </p:sp>
      <p:cxnSp>
        <p:nvCxnSpPr>
          <p:cNvPr id="6" name="Straight Arrow Connector 5"/>
          <p:cNvCxnSpPr/>
          <p:nvPr/>
        </p:nvCxnSpPr>
        <p:spPr>
          <a:xfrm>
            <a:off x="4572000" y="2286000"/>
            <a:ext cx="0" cy="1371600"/>
          </a:xfrm>
          <a:prstGeom prst="straightConnector1">
            <a:avLst/>
          </a:prstGeom>
          <a:ln w="76200">
            <a:headEnd type="arrow"/>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723299040"/>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0" y="274637"/>
            <a:ext cx="9144000" cy="1325562"/>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600" b="0" i="0" u="none" strike="noStrike" cap="none" baseline="0" dirty="0">
                <a:solidFill>
                  <a:schemeClr val="dk1"/>
                </a:solidFill>
                <a:latin typeface="Calibri"/>
                <a:ea typeface="Calibri"/>
                <a:cs typeface="Calibri"/>
                <a:sym typeface="Calibri"/>
              </a:rPr>
              <a:t>2013-2014 Technical Manual for </a:t>
            </a:r>
            <a:r>
              <a:rPr lang="en-US" sz="3600" b="0" i="0" u="none" strike="noStrike" cap="none" baseline="0" dirty="0" smtClean="0">
                <a:solidFill>
                  <a:schemeClr val="dk1"/>
                </a:solidFill>
                <a:latin typeface="Calibri"/>
                <a:ea typeface="Calibri"/>
                <a:cs typeface="Calibri"/>
                <a:sym typeface="Calibri"/>
              </a:rPr>
              <a:t/>
            </a:r>
            <a:br>
              <a:rPr lang="en-US" sz="3600" b="0" i="0" u="none" strike="noStrike" cap="none" baseline="0" dirty="0" smtClean="0">
                <a:solidFill>
                  <a:schemeClr val="dk1"/>
                </a:solidFill>
                <a:latin typeface="Calibri"/>
                <a:ea typeface="Calibri"/>
                <a:cs typeface="Calibri"/>
                <a:sym typeface="Calibri"/>
              </a:rPr>
            </a:br>
            <a:r>
              <a:rPr lang="en-US" sz="3600" b="0" i="0" u="none" strike="noStrike" cap="none" baseline="0" dirty="0" smtClean="0">
                <a:solidFill>
                  <a:schemeClr val="dk1"/>
                </a:solidFill>
                <a:latin typeface="Calibri"/>
                <a:ea typeface="Calibri"/>
                <a:cs typeface="Calibri"/>
                <a:sym typeface="Calibri"/>
              </a:rPr>
              <a:t>Minnesota’s </a:t>
            </a:r>
            <a:r>
              <a:rPr lang="en-US" sz="3600" b="0" i="0" u="none" strike="noStrike" cap="none" baseline="0" dirty="0">
                <a:solidFill>
                  <a:schemeClr val="dk1"/>
                </a:solidFill>
                <a:latin typeface="Calibri"/>
                <a:ea typeface="Calibri"/>
                <a:cs typeface="Calibri"/>
                <a:sym typeface="Calibri"/>
              </a:rPr>
              <a:t>Title I and Title III Assessments</a:t>
            </a:r>
          </a:p>
        </p:txBody>
      </p:sp>
      <p:sp>
        <p:nvSpPr>
          <p:cNvPr id="120" name="Shape 120"/>
          <p:cNvSpPr txBox="1">
            <a:spLocks noGrp="1"/>
          </p:cNvSpPr>
          <p:nvPr>
            <p:ph type="body" idx="1"/>
          </p:nvPr>
        </p:nvSpPr>
        <p:spPr>
          <a:xfrm>
            <a:off x="457200" y="1981200"/>
            <a:ext cx="8229600" cy="4876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1" i="1" u="none" strike="noStrike" cap="none" baseline="0" dirty="0">
                <a:solidFill>
                  <a:schemeClr val="dk1"/>
                </a:solidFill>
                <a:latin typeface="Calibri"/>
                <a:ea typeface="Calibri"/>
                <a:cs typeface="Calibri"/>
                <a:sym typeface="Calibri"/>
              </a:rPr>
              <a:t>Understanding Measurement Error</a:t>
            </a: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When interpreting test scores, it is important to remember that test scores contain some amount of measurement error. That is to say, test scores are not infallible measures of student characteristics… </a:t>
            </a:r>
            <a:r>
              <a:rPr lang="en-US" sz="3200" b="1" i="0" u="none" strike="noStrike" cap="none" baseline="0" dirty="0">
                <a:solidFill>
                  <a:schemeClr val="dk1"/>
                </a:solidFill>
                <a:latin typeface="Calibri"/>
                <a:ea typeface="Calibri"/>
                <a:cs typeface="Calibri"/>
                <a:sym typeface="Calibri"/>
              </a:rPr>
              <a:t>measurement error must always be considered</a:t>
            </a:r>
            <a:r>
              <a:rPr lang="en-US" sz="3200" b="0" i="0" u="none" strike="noStrike" cap="none" baseline="0" dirty="0">
                <a:solidFill>
                  <a:schemeClr val="dk1"/>
                </a:solidFill>
                <a:latin typeface="Calibri"/>
                <a:ea typeface="Calibri"/>
                <a:cs typeface="Calibri"/>
                <a:sym typeface="Calibri"/>
              </a:rPr>
              <a:t> when making score interpretations.  (p. 80</a:t>
            </a:r>
            <a:r>
              <a:rPr lang="en-US" sz="3200" b="0" i="0" u="none" strike="noStrike" cap="none" baseline="0" dirty="0" smtClean="0">
                <a:solidFill>
                  <a:schemeClr val="dk1"/>
                </a:solidFill>
                <a:latin typeface="Calibri"/>
                <a:ea typeface="Calibri"/>
                <a:cs typeface="Calibri"/>
                <a:sym typeface="Calibri"/>
              </a:rPr>
              <a:t>)</a:t>
            </a:r>
            <a:endParaRPr lang="en-US" sz="3200" b="0" i="0" u="none" strike="noStrike" cap="none" baseline="0" dirty="0">
              <a:solidFill>
                <a:schemeClr val="dk1"/>
              </a:solidFill>
              <a:latin typeface="Calibri"/>
              <a:ea typeface="Calibri"/>
              <a:cs typeface="Calibri"/>
              <a:sym typeface="Calibri"/>
            </a:endParaRPr>
          </a:p>
          <a:p>
            <a:pPr marL="0" marR="0" lvl="0" indent="0" algn="l" rtl="0">
              <a:spcBef>
                <a:spcPts val="640"/>
              </a:spcBef>
              <a:buClr>
                <a:schemeClr val="dk1"/>
              </a:buClr>
              <a:buFont typeface="Arial"/>
              <a:buNone/>
            </a:pPr>
            <a:endParaRPr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0" y="274637"/>
            <a:ext cx="9144000" cy="868363"/>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2013-2014 Technical </a:t>
            </a:r>
            <a:r>
              <a:rPr lang="en-US" sz="4400" b="0" i="0" u="none" strike="noStrike" cap="none" baseline="0" dirty="0" smtClean="0">
                <a:solidFill>
                  <a:schemeClr val="dk1"/>
                </a:solidFill>
                <a:latin typeface="Calibri"/>
                <a:ea typeface="Calibri"/>
                <a:cs typeface="Calibri"/>
                <a:sym typeface="Calibri"/>
              </a:rPr>
              <a:t>Manual</a:t>
            </a:r>
            <a:endParaRPr lang="en-US" sz="4400" b="0" i="0" u="none" strike="noStrike" cap="none" baseline="0" dirty="0">
              <a:solidFill>
                <a:schemeClr val="dk1"/>
              </a:solidFill>
              <a:latin typeface="Calibri"/>
              <a:ea typeface="Calibri"/>
              <a:cs typeface="Calibri"/>
              <a:sym typeface="Calibri"/>
            </a:endParaRPr>
          </a:p>
        </p:txBody>
      </p:sp>
      <p:sp>
        <p:nvSpPr>
          <p:cNvPr id="127" name="Shape 127"/>
          <p:cNvSpPr txBox="1">
            <a:spLocks noGrp="1"/>
          </p:cNvSpPr>
          <p:nvPr>
            <p:ph type="body" idx="1"/>
          </p:nvPr>
        </p:nvSpPr>
        <p:spPr>
          <a:xfrm>
            <a:off x="457200" y="1371600"/>
            <a:ext cx="8229600" cy="5105400"/>
          </a:xfrm>
          <a:prstGeom prst="rect">
            <a:avLst/>
          </a:prstGeom>
          <a:solidFill>
            <a:schemeClr val="bg1"/>
          </a:solid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1" i="1" u="none" strike="noStrike" cap="none" baseline="0" dirty="0">
                <a:solidFill>
                  <a:schemeClr val="dk1"/>
                </a:solidFill>
                <a:latin typeface="Calibri"/>
                <a:ea typeface="Calibri"/>
                <a:cs typeface="Calibri"/>
                <a:sym typeface="Calibri"/>
              </a:rPr>
              <a:t>Using Objective/Strand-Level Information</a:t>
            </a: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Strand or </a:t>
            </a:r>
            <a:r>
              <a:rPr lang="en-US" sz="3200" b="0" i="0" u="none" strike="noStrike" cap="none" baseline="0" dirty="0" err="1">
                <a:solidFill>
                  <a:schemeClr val="dk1"/>
                </a:solidFill>
                <a:latin typeface="Calibri"/>
                <a:ea typeface="Calibri"/>
                <a:cs typeface="Calibri"/>
                <a:sym typeface="Calibri"/>
              </a:rPr>
              <a:t>substrand</a:t>
            </a:r>
            <a:r>
              <a:rPr lang="en-US" sz="3200" b="0" i="0" u="none" strike="noStrike" cap="none" baseline="0" dirty="0">
                <a:solidFill>
                  <a:schemeClr val="dk1"/>
                </a:solidFill>
                <a:latin typeface="Calibri"/>
                <a:ea typeface="Calibri"/>
                <a:cs typeface="Calibri"/>
                <a:sym typeface="Calibri"/>
              </a:rPr>
              <a:t> level information can be useful as a preliminary survey to help identify skill areas in which further diagnosis is warranted. The standard error of measurement associated with these generally brief scales makes drawing inferences from them at the individual level very suspect; more confidence in inferences is gained when analyzing group averages</a:t>
            </a:r>
            <a:r>
              <a:rPr lang="en-US" sz="3200" b="0" i="0" u="none" strike="noStrike" cap="none" baseline="0" dirty="0" smtClean="0">
                <a:solidFill>
                  <a:schemeClr val="dk1"/>
                </a:solidFill>
                <a:latin typeface="Calibri"/>
                <a:ea typeface="Calibri"/>
                <a:cs typeface="Calibri"/>
                <a:sym typeface="Calibri"/>
              </a:rPr>
              <a:t>. (p. 81)</a:t>
            </a:r>
            <a:endParaRPr lang="en-US"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0" y="274637"/>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2013-2014 Technical </a:t>
            </a:r>
            <a:r>
              <a:rPr lang="en-US" sz="4400" b="0" i="0" u="none" strike="noStrike" cap="none" baseline="0" dirty="0" smtClean="0">
                <a:solidFill>
                  <a:schemeClr val="dk1"/>
                </a:solidFill>
                <a:latin typeface="Calibri"/>
                <a:ea typeface="Calibri"/>
                <a:cs typeface="Calibri"/>
                <a:sym typeface="Calibri"/>
              </a:rPr>
              <a:t>Manual</a:t>
            </a:r>
            <a:endParaRPr lang="en-US" sz="4400" b="0" i="0" u="none" strike="noStrike" cap="none" baseline="0" dirty="0">
              <a:solidFill>
                <a:schemeClr val="dk1"/>
              </a:solidFill>
              <a:latin typeface="Calibri"/>
              <a:ea typeface="Calibri"/>
              <a:cs typeface="Calibri"/>
              <a:sym typeface="Calibri"/>
            </a:endParaRPr>
          </a:p>
        </p:txBody>
      </p:sp>
      <p:sp>
        <p:nvSpPr>
          <p:cNvPr id="133" name="Shape 13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When considering data at the strand or </a:t>
            </a:r>
            <a:r>
              <a:rPr lang="en-US" sz="3200" b="0" i="0" u="none" strike="noStrike" cap="none" baseline="0" dirty="0" err="1">
                <a:solidFill>
                  <a:schemeClr val="dk1"/>
                </a:solidFill>
                <a:latin typeface="Calibri"/>
                <a:ea typeface="Calibri"/>
                <a:cs typeface="Calibri"/>
                <a:sym typeface="Calibri"/>
              </a:rPr>
              <a:t>substrand</a:t>
            </a:r>
            <a:r>
              <a:rPr lang="en-US" sz="3200" b="0" i="0" u="none" strike="noStrike" cap="none" baseline="0" dirty="0">
                <a:solidFill>
                  <a:schemeClr val="dk1"/>
                </a:solidFill>
                <a:latin typeface="Calibri"/>
                <a:ea typeface="Calibri"/>
                <a:cs typeface="Calibri"/>
                <a:sym typeface="Calibri"/>
              </a:rPr>
              <a:t> level, the error of measurement increases because the number of possible items is small. In order to provide comprehensive diagnostic data for each strand or </a:t>
            </a:r>
            <a:r>
              <a:rPr lang="en-US" sz="3200" b="0" i="0" u="none" strike="noStrike" cap="none" baseline="0" dirty="0" err="1">
                <a:solidFill>
                  <a:schemeClr val="dk1"/>
                </a:solidFill>
                <a:latin typeface="Calibri"/>
                <a:ea typeface="Calibri"/>
                <a:cs typeface="Calibri"/>
                <a:sym typeface="Calibri"/>
              </a:rPr>
              <a:t>substrand</a:t>
            </a:r>
            <a:r>
              <a:rPr lang="en-US" sz="3200" b="0" i="0" u="none" strike="noStrike" cap="none" baseline="0" dirty="0">
                <a:solidFill>
                  <a:schemeClr val="dk1"/>
                </a:solidFill>
                <a:latin typeface="Calibri"/>
                <a:ea typeface="Calibri"/>
                <a:cs typeface="Calibri"/>
                <a:sym typeface="Calibri"/>
              </a:rPr>
              <a:t>, the test would have to be prohibitively lengthened</a:t>
            </a:r>
            <a:r>
              <a:rPr lang="en-US" sz="3200" b="0" i="0" u="none" strike="noStrike" cap="none" baseline="0" dirty="0" smtClean="0">
                <a:solidFill>
                  <a:schemeClr val="dk1"/>
                </a:solidFill>
                <a:latin typeface="Calibri"/>
                <a:ea typeface="Calibri"/>
                <a:cs typeface="Calibri"/>
                <a:sym typeface="Calibri"/>
              </a:rPr>
              <a:t>. (p. 81)</a:t>
            </a:r>
            <a:endParaRPr lang="en-US"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0" y="274637"/>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MCA for Individual Interpretation</a:t>
            </a:r>
          </a:p>
        </p:txBody>
      </p:sp>
      <p:sp>
        <p:nvSpPr>
          <p:cNvPr id="139" name="Shape 139"/>
          <p:cNvSpPr txBox="1">
            <a:spLocks noGrp="1"/>
          </p:cNvSpPr>
          <p:nvPr>
            <p:ph type="body" idx="1"/>
          </p:nvPr>
        </p:nvSpPr>
        <p:spPr>
          <a:xfrm>
            <a:off x="457200" y="1752600"/>
            <a:ext cx="8229600" cy="4724399"/>
          </a:xfrm>
          <a:prstGeom prst="rect">
            <a:avLst/>
          </a:prstGeom>
          <a:noFill/>
          <a:ln>
            <a:noFill/>
          </a:ln>
        </p:spPr>
        <p:txBody>
          <a:bodyPr lIns="91425" tIns="45700" rIns="91425" bIns="45700" anchor="t" anchorCtr="0">
            <a:noAutofit/>
          </a:bodyPr>
          <a:lstStyle/>
          <a:p>
            <a:pPr marL="0" marR="0" lvl="0" indent="0" algn="l" rtl="0">
              <a:spcBef>
                <a:spcPts val="800"/>
              </a:spcBef>
              <a:buClr>
                <a:schemeClr val="dk1"/>
              </a:buClr>
              <a:buSzPct val="25000"/>
              <a:buFont typeface="Arial"/>
              <a:buNone/>
            </a:pPr>
            <a:r>
              <a:rPr lang="en-US" sz="4000" b="0" i="0" u="none" strike="noStrike" cap="none" baseline="0" dirty="0" smtClean="0">
                <a:solidFill>
                  <a:schemeClr val="dk1"/>
                </a:solidFill>
                <a:latin typeface="Calibri"/>
                <a:ea typeface="Calibri"/>
                <a:cs typeface="Calibri"/>
                <a:sym typeface="Calibri"/>
              </a:rPr>
              <a:t>2013-2014 </a:t>
            </a:r>
            <a:r>
              <a:rPr lang="en-US" sz="4000" b="0" i="0" u="none" strike="noStrike" cap="none" baseline="0" dirty="0">
                <a:solidFill>
                  <a:schemeClr val="dk1"/>
                </a:solidFill>
                <a:latin typeface="Calibri"/>
                <a:ea typeface="Calibri"/>
                <a:cs typeface="Calibri"/>
                <a:sym typeface="Calibri"/>
              </a:rPr>
              <a:t>Yearbook Tables for </a:t>
            </a:r>
          </a:p>
          <a:p>
            <a:pPr marL="0" marR="0" lvl="0" indent="0" algn="l" rtl="0">
              <a:spcBef>
                <a:spcPts val="800"/>
              </a:spcBef>
              <a:buClr>
                <a:schemeClr val="dk1"/>
              </a:buClr>
              <a:buSzPct val="25000"/>
              <a:buFont typeface="Arial"/>
              <a:buNone/>
            </a:pPr>
            <a:r>
              <a:rPr lang="en-US" sz="4000" b="0" i="0" u="none" strike="noStrike" cap="none" baseline="0" dirty="0">
                <a:solidFill>
                  <a:schemeClr val="dk1"/>
                </a:solidFill>
                <a:latin typeface="Calibri"/>
                <a:ea typeface="Calibri"/>
                <a:cs typeface="Calibri"/>
                <a:sym typeface="Calibri"/>
              </a:rPr>
              <a:t>Minnesota’s Title I and Title III Assessments</a:t>
            </a:r>
          </a:p>
          <a:p>
            <a:pPr marL="0" marR="0" lvl="0" indent="0" algn="l" rtl="0">
              <a:spcBef>
                <a:spcPts val="800"/>
              </a:spcBef>
              <a:buClr>
                <a:schemeClr val="dk1"/>
              </a:buClr>
              <a:buFont typeface="Arial"/>
              <a:buNone/>
            </a:pPr>
            <a:endParaRPr sz="2400" b="0" i="0" u="none" strike="noStrike" cap="none" baseline="0" dirty="0">
              <a:solidFill>
                <a:schemeClr val="dk1"/>
              </a:solidFill>
              <a:latin typeface="Calibri"/>
              <a:ea typeface="Calibri"/>
              <a:cs typeface="Calibri"/>
              <a:sym typeface="Calibri"/>
            </a:endParaRPr>
          </a:p>
          <a:p>
            <a:pPr marL="0" marR="0" lvl="0" indent="0" algn="l" rtl="0">
              <a:spcBef>
                <a:spcPts val="800"/>
              </a:spcBef>
              <a:buClr>
                <a:schemeClr val="dk1"/>
              </a:buClr>
              <a:buSzPct val="25000"/>
              <a:buFont typeface="Arial"/>
              <a:buNone/>
            </a:pPr>
            <a:r>
              <a:rPr lang="en-US" sz="4000" b="0" i="0" u="none" strike="noStrike" cap="none" baseline="0" dirty="0">
                <a:solidFill>
                  <a:schemeClr val="dk1"/>
                </a:solidFill>
                <a:latin typeface="Calibri"/>
                <a:ea typeface="Calibri"/>
                <a:cs typeface="Calibri"/>
                <a:sym typeface="Calibri"/>
              </a:rPr>
              <a:t>Example: Grade 3 Reading</a:t>
            </a:r>
          </a:p>
          <a:p>
            <a:pPr marL="0" marR="0" lvl="0" indent="0" algn="l" rtl="0">
              <a:spcBef>
                <a:spcPts val="800"/>
              </a:spcBef>
              <a:buClr>
                <a:schemeClr val="dk1"/>
              </a:buClr>
              <a:buSzPct val="25000"/>
              <a:buFont typeface="Arial"/>
              <a:buNone/>
            </a:pPr>
            <a:r>
              <a:rPr lang="en-US" sz="4000" b="0" i="0" u="none" strike="noStrike" cap="none" baseline="0" dirty="0">
                <a:solidFill>
                  <a:schemeClr val="dk1"/>
                </a:solidFill>
                <a:latin typeface="Calibri"/>
                <a:ea typeface="Calibri"/>
                <a:cs typeface="Calibri"/>
                <a:sym typeface="Calibri"/>
              </a:rPr>
              <a:t>Score Distributions, p. 90</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graphicFrame>
        <p:nvGraphicFramePr>
          <p:cNvPr id="144" name="Shape 144"/>
          <p:cNvGraphicFramePr/>
          <p:nvPr/>
        </p:nvGraphicFramePr>
        <p:xfrm>
          <a:off x="457200" y="228600"/>
          <a:ext cx="8229600" cy="6400900"/>
        </p:xfrm>
        <a:graphic>
          <a:graphicData uri="http://schemas.openxmlformats.org/drawingml/2006/table">
            <a:tbl>
              <a:tblPr firstRow="1" bandRow="1">
                <a:noFill/>
                <a:tableStyleId>{B419D713-A1CE-425C-85E6-6B6015FFC69C}</a:tableStyleId>
              </a:tblPr>
              <a:tblGrid>
                <a:gridCol w="2438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tblGrid>
              <a:tr h="525775">
                <a:tc>
                  <a:txBody>
                    <a:bodyPr/>
                    <a:lstStyle/>
                    <a:p>
                      <a:pPr marL="0" marR="0" lvl="0" indent="0" algn="ctr" rtl="0">
                        <a:spcBef>
                          <a:spcPts val="0"/>
                        </a:spcBef>
                        <a:buSzPct val="25000"/>
                        <a:buNone/>
                      </a:pPr>
                      <a:r>
                        <a:rPr lang="en-US" sz="3600" u="none" strike="noStrike" cap="none" baseline="0"/>
                        <a:t>Scale Score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SEM</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Achievement Level</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525775">
                <a:tc>
                  <a:txBody>
                    <a:bodyPr/>
                    <a:lstStyle/>
                    <a:p>
                      <a:pPr marL="0" marR="0" lvl="0" indent="0" algn="ctr" rtl="0">
                        <a:spcBef>
                          <a:spcPts val="0"/>
                        </a:spcBef>
                        <a:buSzPct val="25000"/>
                        <a:buNone/>
                      </a:pPr>
                      <a:r>
                        <a:rPr lang="en-US" sz="3600" u="none" strike="noStrike" cap="none" baseline="0"/>
                        <a:t>338</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5.0</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D</a:t>
                      </a:r>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1"/>
                  </a:ext>
                </a:extLst>
              </a:tr>
              <a:tr h="525775">
                <a:tc>
                  <a:txBody>
                    <a:bodyPr/>
                    <a:lstStyle/>
                    <a:p>
                      <a:pPr marL="0" marR="0" lvl="0" indent="0" algn="ctr" rtl="0">
                        <a:spcBef>
                          <a:spcPts val="0"/>
                        </a:spcBef>
                        <a:buSzPct val="25000"/>
                        <a:buNone/>
                      </a:pPr>
                      <a:r>
                        <a:rPr lang="en-US" sz="3600" u="none" strike="noStrike" cap="none" baseline="0"/>
                        <a:t>339</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D</a:t>
                      </a:r>
                    </a:p>
                  </a:txBody>
                  <a:tcPr marL="91450" marR="91450" marT="45725" marB="45725"/>
                </a:tc>
                <a:extLst>
                  <a:ext uri="{0D108BD9-81ED-4DB2-BD59-A6C34878D82A}">
                    <a16:rowId xmlns:a16="http://schemas.microsoft.com/office/drawing/2014/main" val="10002"/>
                  </a:ext>
                </a:extLst>
              </a:tr>
              <a:tr h="525775">
                <a:tc>
                  <a:txBody>
                    <a:bodyPr/>
                    <a:lstStyle/>
                    <a:p>
                      <a:pPr marL="0" marR="0" lvl="0" indent="0" algn="ctr" rtl="0">
                        <a:spcBef>
                          <a:spcPts val="0"/>
                        </a:spcBef>
                        <a:buSzPct val="25000"/>
                        <a:buNone/>
                      </a:pPr>
                      <a:r>
                        <a:rPr lang="en-US" sz="3600" u="none" strike="noStrike" cap="none" baseline="0"/>
                        <a:t>340</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3"/>
                  </a:ext>
                </a:extLst>
              </a:tr>
              <a:tr h="525775">
                <a:tc>
                  <a:txBody>
                    <a:bodyPr/>
                    <a:lstStyle/>
                    <a:p>
                      <a:pPr marL="0" marR="0" lvl="0" indent="0" algn="ctr" rtl="0">
                        <a:spcBef>
                          <a:spcPts val="0"/>
                        </a:spcBef>
                        <a:buSzPct val="25000"/>
                        <a:buNone/>
                      </a:pPr>
                      <a:r>
                        <a:rPr lang="en-US" sz="3600" u="none" strike="noStrike" cap="none" baseline="0"/>
                        <a:t>341</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4"/>
                  </a:ext>
                </a:extLst>
              </a:tr>
              <a:tr h="525775">
                <a:tc>
                  <a:txBody>
                    <a:bodyPr/>
                    <a:lstStyle/>
                    <a:p>
                      <a:pPr marL="0" marR="0" lvl="0" indent="0" algn="ctr" rtl="0">
                        <a:spcBef>
                          <a:spcPts val="0"/>
                        </a:spcBef>
                        <a:buSzPct val="25000"/>
                        <a:buNone/>
                      </a:pPr>
                      <a:r>
                        <a:rPr lang="en-US" sz="3600" u="none" strike="noStrike" cap="none" baseline="0"/>
                        <a:t>…</a:t>
                      </a:r>
                    </a:p>
                  </a:txBody>
                  <a:tcPr marL="91450" marR="91450" marT="45725" marB="45725"/>
                </a:tc>
                <a:tc>
                  <a:txBody>
                    <a:bodyPr/>
                    <a:lstStyle/>
                    <a:p>
                      <a:pPr marL="0" marR="0" lvl="0" indent="0" algn="ctr" rtl="0">
                        <a:spcBef>
                          <a:spcPts val="0"/>
                        </a:spcBef>
                        <a:buNone/>
                      </a:pPr>
                      <a:endParaRPr sz="3600" u="none" strike="noStrike" cap="none" baseline="0"/>
                    </a:p>
                  </a:txBody>
                  <a:tcPr marL="91450" marR="91450" marT="45725" marB="45725"/>
                </a:tc>
                <a:tc>
                  <a:txBody>
                    <a:bodyPr/>
                    <a:lstStyle/>
                    <a:p>
                      <a:pPr marL="0" marR="0" lvl="0" indent="0" algn="ctr" rtl="0">
                        <a:spcBef>
                          <a:spcPts val="0"/>
                        </a:spcBef>
                        <a:buNone/>
                      </a:pPr>
                      <a:endParaRPr sz="3600" u="none" strike="noStrike" cap="none" baseline="0"/>
                    </a:p>
                  </a:txBody>
                  <a:tcPr marL="91450" marR="91450" marT="45725" marB="45725"/>
                </a:tc>
                <a:extLst>
                  <a:ext uri="{0D108BD9-81ED-4DB2-BD59-A6C34878D82A}">
                    <a16:rowId xmlns:a16="http://schemas.microsoft.com/office/drawing/2014/main" val="10005"/>
                  </a:ext>
                </a:extLst>
              </a:tr>
              <a:tr h="525775">
                <a:tc>
                  <a:txBody>
                    <a:bodyPr/>
                    <a:lstStyle/>
                    <a:p>
                      <a:pPr marL="0" marR="0" lvl="0" indent="0" algn="ctr" rtl="0">
                        <a:spcBef>
                          <a:spcPts val="0"/>
                        </a:spcBef>
                        <a:buSzPct val="25000"/>
                        <a:buNone/>
                      </a:pPr>
                      <a:r>
                        <a:rPr lang="en-US" sz="3600" u="none" strike="noStrike" cap="none" baseline="0"/>
                        <a:t>348</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6"/>
                  </a:ext>
                </a:extLst>
              </a:tr>
              <a:tr h="525775">
                <a:tc>
                  <a:txBody>
                    <a:bodyPr/>
                    <a:lstStyle/>
                    <a:p>
                      <a:pPr marL="0" marR="0" lvl="0" indent="0" algn="ctr" rtl="0">
                        <a:spcBef>
                          <a:spcPts val="0"/>
                        </a:spcBef>
                        <a:buSzPct val="25000"/>
                        <a:buNone/>
                      </a:pPr>
                      <a:r>
                        <a:rPr lang="en-US" sz="3600" u="none" strike="noStrike" cap="none" baseline="0"/>
                        <a:t>349</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7"/>
                  </a:ext>
                </a:extLst>
              </a:tr>
              <a:tr h="525775">
                <a:tc>
                  <a:txBody>
                    <a:bodyPr/>
                    <a:lstStyle/>
                    <a:p>
                      <a:pPr marL="0" marR="0" lvl="0" indent="0" algn="ctr" rtl="0">
                        <a:spcBef>
                          <a:spcPts val="0"/>
                        </a:spcBef>
                        <a:buSzPct val="25000"/>
                        <a:buNone/>
                      </a:pPr>
                      <a:r>
                        <a:rPr lang="en-US" sz="3600" u="none" strike="noStrike" cap="none" baseline="0"/>
                        <a:t>350</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M</a:t>
                      </a:r>
                    </a:p>
                  </a:txBody>
                  <a:tcPr marL="91450" marR="91450" marT="45725" marB="45725"/>
                </a:tc>
                <a:extLst>
                  <a:ext uri="{0D108BD9-81ED-4DB2-BD59-A6C34878D82A}">
                    <a16:rowId xmlns:a16="http://schemas.microsoft.com/office/drawing/2014/main" val="10008"/>
                  </a:ext>
                </a:extLst>
              </a:tr>
              <a:tr h="525775">
                <a:tc>
                  <a:txBody>
                    <a:bodyPr/>
                    <a:lstStyle/>
                    <a:p>
                      <a:pPr marL="0" marR="0" lvl="0" indent="0" algn="ctr" rtl="0">
                        <a:spcBef>
                          <a:spcPts val="0"/>
                        </a:spcBef>
                        <a:buSzPct val="25000"/>
                        <a:buNone/>
                      </a:pPr>
                      <a:r>
                        <a:rPr lang="en-US" sz="3600" u="none" strike="noStrike" cap="none" baseline="0"/>
                        <a:t>351</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5.0</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M</a:t>
                      </a:r>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145" name="Shape 145"/>
          <p:cNvSpPr/>
          <p:nvPr/>
        </p:nvSpPr>
        <p:spPr>
          <a:xfrm>
            <a:off x="6019800" y="2133600"/>
            <a:ext cx="1291267" cy="3236685"/>
          </a:xfrm>
          <a:custGeom>
            <a:avLst/>
            <a:gdLst/>
            <a:ahLst/>
            <a:cxnLst/>
            <a:rect l="0" t="0" r="0" b="0"/>
            <a:pathLst>
              <a:path w="1291268" h="3236686" extrusionOk="0">
                <a:moveTo>
                  <a:pt x="870857" y="43543"/>
                </a:moveTo>
                <a:cubicBezTo>
                  <a:pt x="730552" y="48381"/>
                  <a:pt x="590058" y="49300"/>
                  <a:pt x="449943" y="58057"/>
                </a:cubicBezTo>
                <a:cubicBezTo>
                  <a:pt x="434673" y="59011"/>
                  <a:pt x="421111" y="68368"/>
                  <a:pt x="406400" y="72571"/>
                </a:cubicBezTo>
                <a:cubicBezTo>
                  <a:pt x="252880" y="116435"/>
                  <a:pt x="468166" y="47144"/>
                  <a:pt x="261257" y="116114"/>
                </a:cubicBezTo>
                <a:lnTo>
                  <a:pt x="217715" y="130629"/>
                </a:lnTo>
                <a:cubicBezTo>
                  <a:pt x="188686" y="159657"/>
                  <a:pt x="143611" y="178768"/>
                  <a:pt x="130629" y="217714"/>
                </a:cubicBezTo>
                <a:cubicBezTo>
                  <a:pt x="97687" y="316542"/>
                  <a:pt x="139148" y="194997"/>
                  <a:pt x="87086" y="333829"/>
                </a:cubicBezTo>
                <a:cubicBezTo>
                  <a:pt x="81714" y="348154"/>
                  <a:pt x="77944" y="363046"/>
                  <a:pt x="72572" y="377371"/>
                </a:cubicBezTo>
                <a:cubicBezTo>
                  <a:pt x="63424" y="401766"/>
                  <a:pt x="53219" y="425752"/>
                  <a:pt x="43543" y="449943"/>
                </a:cubicBezTo>
                <a:cubicBezTo>
                  <a:pt x="38705" y="474133"/>
                  <a:pt x="31611" y="497980"/>
                  <a:pt x="29029" y="522514"/>
                </a:cubicBezTo>
                <a:cubicBezTo>
                  <a:pt x="2622" y="773381"/>
                  <a:pt x="38423" y="653992"/>
                  <a:pt x="0" y="769257"/>
                </a:cubicBezTo>
                <a:cubicBezTo>
                  <a:pt x="4838" y="1020838"/>
                  <a:pt x="5534" y="1272533"/>
                  <a:pt x="14515" y="1524000"/>
                </a:cubicBezTo>
                <a:cubicBezTo>
                  <a:pt x="15227" y="1543935"/>
                  <a:pt x="24702" y="1562584"/>
                  <a:pt x="29029" y="1582057"/>
                </a:cubicBezTo>
                <a:cubicBezTo>
                  <a:pt x="34380" y="1606139"/>
                  <a:pt x="39487" y="1630295"/>
                  <a:pt x="43543" y="1654629"/>
                </a:cubicBezTo>
                <a:cubicBezTo>
                  <a:pt x="79541" y="1870622"/>
                  <a:pt x="38371" y="1657804"/>
                  <a:pt x="72572" y="1828800"/>
                </a:cubicBezTo>
                <a:cubicBezTo>
                  <a:pt x="67734" y="1867505"/>
                  <a:pt x="63212" y="1906250"/>
                  <a:pt x="58057" y="1944914"/>
                </a:cubicBezTo>
                <a:cubicBezTo>
                  <a:pt x="53536" y="1978824"/>
                  <a:pt x="47540" y="2012538"/>
                  <a:pt x="43543" y="2046514"/>
                </a:cubicBezTo>
                <a:cubicBezTo>
                  <a:pt x="37862" y="2094803"/>
                  <a:pt x="33867" y="2143276"/>
                  <a:pt x="29029" y="2191657"/>
                </a:cubicBezTo>
                <a:cubicBezTo>
                  <a:pt x="33867" y="2322286"/>
                  <a:pt x="35635" y="2453064"/>
                  <a:pt x="43543" y="2583543"/>
                </a:cubicBezTo>
                <a:cubicBezTo>
                  <a:pt x="45081" y="2608924"/>
                  <a:pt x="56803" y="2682634"/>
                  <a:pt x="72572" y="2714171"/>
                </a:cubicBezTo>
                <a:cubicBezTo>
                  <a:pt x="80373" y="2729773"/>
                  <a:pt x="93799" y="2742112"/>
                  <a:pt x="101600" y="2757714"/>
                </a:cubicBezTo>
                <a:cubicBezTo>
                  <a:pt x="108442" y="2771398"/>
                  <a:pt x="108524" y="2787973"/>
                  <a:pt x="116115" y="2801257"/>
                </a:cubicBezTo>
                <a:cubicBezTo>
                  <a:pt x="128117" y="2822260"/>
                  <a:pt x="146836" y="2838801"/>
                  <a:pt x="159657" y="2859314"/>
                </a:cubicBezTo>
                <a:cubicBezTo>
                  <a:pt x="171124" y="2877662"/>
                  <a:pt x="177951" y="2898585"/>
                  <a:pt x="188686" y="2917371"/>
                </a:cubicBezTo>
                <a:cubicBezTo>
                  <a:pt x="197341" y="2932517"/>
                  <a:pt x="208039" y="2946400"/>
                  <a:pt x="217715" y="2960914"/>
                </a:cubicBezTo>
                <a:cubicBezTo>
                  <a:pt x="245211" y="3043404"/>
                  <a:pt x="221410" y="2993638"/>
                  <a:pt x="319315" y="3091543"/>
                </a:cubicBezTo>
                <a:cubicBezTo>
                  <a:pt x="356886" y="3129114"/>
                  <a:pt x="397857" y="3175782"/>
                  <a:pt x="449943" y="3193143"/>
                </a:cubicBezTo>
                <a:cubicBezTo>
                  <a:pt x="555953" y="3228479"/>
                  <a:pt x="507344" y="3214749"/>
                  <a:pt x="595086" y="3236686"/>
                </a:cubicBezTo>
                <a:cubicBezTo>
                  <a:pt x="645723" y="3232466"/>
                  <a:pt x="761844" y="3232208"/>
                  <a:pt x="827315" y="3207657"/>
                </a:cubicBezTo>
                <a:cubicBezTo>
                  <a:pt x="847574" y="3200060"/>
                  <a:pt x="866020" y="3188305"/>
                  <a:pt x="885372" y="3178629"/>
                </a:cubicBezTo>
                <a:cubicBezTo>
                  <a:pt x="899886" y="3164115"/>
                  <a:pt x="913028" y="3148084"/>
                  <a:pt x="928915" y="3135086"/>
                </a:cubicBezTo>
                <a:cubicBezTo>
                  <a:pt x="966360" y="3104449"/>
                  <a:pt x="1045029" y="3048000"/>
                  <a:pt x="1045029" y="3048000"/>
                </a:cubicBezTo>
                <a:cubicBezTo>
                  <a:pt x="1049867" y="3033486"/>
                  <a:pt x="1051952" y="3017741"/>
                  <a:pt x="1059543" y="3004457"/>
                </a:cubicBezTo>
                <a:cubicBezTo>
                  <a:pt x="1071545" y="2983454"/>
                  <a:pt x="1094819" y="2969134"/>
                  <a:pt x="1103086" y="2946400"/>
                </a:cubicBezTo>
                <a:cubicBezTo>
                  <a:pt x="1114777" y="2914249"/>
                  <a:pt x="1109907" y="2878134"/>
                  <a:pt x="1117600" y="2844800"/>
                </a:cubicBezTo>
                <a:cubicBezTo>
                  <a:pt x="1124480" y="2814985"/>
                  <a:pt x="1136953" y="2786743"/>
                  <a:pt x="1146629" y="2757714"/>
                </a:cubicBezTo>
                <a:cubicBezTo>
                  <a:pt x="1155935" y="2729795"/>
                  <a:pt x="1155879" y="2699583"/>
                  <a:pt x="1161143" y="2670629"/>
                </a:cubicBezTo>
                <a:cubicBezTo>
                  <a:pt x="1183034" y="2550224"/>
                  <a:pt x="1166871" y="2644851"/>
                  <a:pt x="1190172" y="2540000"/>
                </a:cubicBezTo>
                <a:cubicBezTo>
                  <a:pt x="1195524" y="2515918"/>
                  <a:pt x="1199335" y="2491511"/>
                  <a:pt x="1204686" y="2467429"/>
                </a:cubicBezTo>
                <a:cubicBezTo>
                  <a:pt x="1216837" y="2412747"/>
                  <a:pt x="1217549" y="2414323"/>
                  <a:pt x="1233715" y="2365829"/>
                </a:cubicBezTo>
                <a:cubicBezTo>
                  <a:pt x="1348671" y="1676077"/>
                  <a:pt x="1260399" y="2236542"/>
                  <a:pt x="1233715" y="435429"/>
                </a:cubicBezTo>
                <a:cubicBezTo>
                  <a:pt x="1233137" y="396427"/>
                  <a:pt x="1232319" y="356048"/>
                  <a:pt x="1219200" y="319314"/>
                </a:cubicBezTo>
                <a:cubicBezTo>
                  <a:pt x="1207466" y="286459"/>
                  <a:pt x="1161143" y="232229"/>
                  <a:pt x="1161143" y="232229"/>
                </a:cubicBezTo>
                <a:cubicBezTo>
                  <a:pt x="1136514" y="158339"/>
                  <a:pt x="1166421" y="209357"/>
                  <a:pt x="1103086" y="174171"/>
                </a:cubicBezTo>
                <a:cubicBezTo>
                  <a:pt x="986984" y="109669"/>
                  <a:pt x="1052217" y="117913"/>
                  <a:pt x="928915" y="87086"/>
                </a:cubicBezTo>
                <a:cubicBezTo>
                  <a:pt x="841171" y="65149"/>
                  <a:pt x="889783" y="78880"/>
                  <a:pt x="783772" y="43543"/>
                </a:cubicBezTo>
                <a:lnTo>
                  <a:pt x="696686" y="14514"/>
                </a:lnTo>
                <a:cubicBezTo>
                  <a:pt x="690195" y="12350"/>
                  <a:pt x="687010" y="4838"/>
                  <a:pt x="682172" y="0"/>
                </a:cubicBezTo>
              </a:path>
            </a:pathLst>
          </a:custGeom>
          <a:noFill/>
          <a:ln w="25400" cap="flat" cmpd="sng">
            <a:solidFill>
              <a:srgbClr val="FF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146" name="Shape 146"/>
          <p:cNvSpPr/>
          <p:nvPr/>
        </p:nvSpPr>
        <p:spPr>
          <a:xfrm>
            <a:off x="914400" y="2017485"/>
            <a:ext cx="1567600" cy="3251199"/>
          </a:xfrm>
          <a:custGeom>
            <a:avLst/>
            <a:gdLst/>
            <a:ahLst/>
            <a:cxnLst/>
            <a:rect l="0" t="0" r="0" b="0"/>
            <a:pathLst>
              <a:path w="1567601" h="3251200" extrusionOk="0">
                <a:moveTo>
                  <a:pt x="1320800" y="319314"/>
                </a:moveTo>
                <a:cubicBezTo>
                  <a:pt x="1291772" y="290285"/>
                  <a:pt x="1265772" y="257873"/>
                  <a:pt x="1233715" y="232228"/>
                </a:cubicBezTo>
                <a:cubicBezTo>
                  <a:pt x="1216819" y="218712"/>
                  <a:pt x="1194443" y="213935"/>
                  <a:pt x="1175657" y="203200"/>
                </a:cubicBezTo>
                <a:cubicBezTo>
                  <a:pt x="1114548" y="168281"/>
                  <a:pt x="1147177" y="174391"/>
                  <a:pt x="1074057" y="145143"/>
                </a:cubicBezTo>
                <a:cubicBezTo>
                  <a:pt x="1045647" y="133779"/>
                  <a:pt x="1016000" y="125790"/>
                  <a:pt x="986972" y="116114"/>
                </a:cubicBezTo>
                <a:cubicBezTo>
                  <a:pt x="940165" y="100511"/>
                  <a:pt x="841829" y="87085"/>
                  <a:pt x="841829" y="87085"/>
                </a:cubicBezTo>
                <a:cubicBezTo>
                  <a:pt x="716038" y="91923"/>
                  <a:pt x="590110" y="93985"/>
                  <a:pt x="464457" y="101600"/>
                </a:cubicBezTo>
                <a:cubicBezTo>
                  <a:pt x="430309" y="103670"/>
                  <a:pt x="396767" y="111593"/>
                  <a:pt x="362857" y="116114"/>
                </a:cubicBezTo>
                <a:lnTo>
                  <a:pt x="246743" y="130628"/>
                </a:lnTo>
                <a:cubicBezTo>
                  <a:pt x="232229" y="135466"/>
                  <a:pt x="217911" y="140940"/>
                  <a:pt x="203200" y="145143"/>
                </a:cubicBezTo>
                <a:cubicBezTo>
                  <a:pt x="75599" y="181601"/>
                  <a:pt x="206022" y="139365"/>
                  <a:pt x="101600" y="174171"/>
                </a:cubicBezTo>
                <a:cubicBezTo>
                  <a:pt x="87086" y="183847"/>
                  <a:pt x="70392" y="190865"/>
                  <a:pt x="58057" y="203200"/>
                </a:cubicBezTo>
                <a:cubicBezTo>
                  <a:pt x="32613" y="228644"/>
                  <a:pt x="23959" y="257232"/>
                  <a:pt x="14515" y="290285"/>
                </a:cubicBezTo>
                <a:cubicBezTo>
                  <a:pt x="9035" y="309466"/>
                  <a:pt x="4838" y="328990"/>
                  <a:pt x="0" y="348343"/>
                </a:cubicBezTo>
                <a:cubicBezTo>
                  <a:pt x="4838" y="464457"/>
                  <a:pt x="2951" y="581047"/>
                  <a:pt x="14515" y="696685"/>
                </a:cubicBezTo>
                <a:cubicBezTo>
                  <a:pt x="17560" y="727132"/>
                  <a:pt x="37132" y="753851"/>
                  <a:pt x="43543" y="783771"/>
                </a:cubicBezTo>
                <a:cubicBezTo>
                  <a:pt x="51716" y="821911"/>
                  <a:pt x="49884" y="861745"/>
                  <a:pt x="58057" y="899885"/>
                </a:cubicBezTo>
                <a:cubicBezTo>
                  <a:pt x="64468" y="929805"/>
                  <a:pt x="87086" y="986971"/>
                  <a:pt x="87086" y="986971"/>
                </a:cubicBezTo>
                <a:lnTo>
                  <a:pt x="116115" y="1248228"/>
                </a:lnTo>
                <a:cubicBezTo>
                  <a:pt x="119494" y="1278640"/>
                  <a:pt x="128170" y="1309854"/>
                  <a:pt x="145143" y="1335314"/>
                </a:cubicBezTo>
                <a:lnTo>
                  <a:pt x="174172" y="1378857"/>
                </a:lnTo>
                <a:cubicBezTo>
                  <a:pt x="179010" y="1403047"/>
                  <a:pt x="182195" y="1427628"/>
                  <a:pt x="188686" y="1451428"/>
                </a:cubicBezTo>
                <a:cubicBezTo>
                  <a:pt x="196737" y="1480949"/>
                  <a:pt x="217715" y="1538514"/>
                  <a:pt x="217715" y="1538514"/>
                </a:cubicBezTo>
                <a:cubicBezTo>
                  <a:pt x="203201" y="1683657"/>
                  <a:pt x="194239" y="1829463"/>
                  <a:pt x="174172" y="1973943"/>
                </a:cubicBezTo>
                <a:cubicBezTo>
                  <a:pt x="169963" y="2004251"/>
                  <a:pt x="152564" y="2031343"/>
                  <a:pt x="145143" y="2061028"/>
                </a:cubicBezTo>
                <a:cubicBezTo>
                  <a:pt x="138005" y="2089578"/>
                  <a:pt x="135104" y="2119027"/>
                  <a:pt x="130629" y="2148114"/>
                </a:cubicBezTo>
                <a:cubicBezTo>
                  <a:pt x="125427" y="2181927"/>
                  <a:pt x="124412" y="2216525"/>
                  <a:pt x="116115" y="2249714"/>
                </a:cubicBezTo>
                <a:cubicBezTo>
                  <a:pt x="109796" y="2274990"/>
                  <a:pt x="95325" y="2297568"/>
                  <a:pt x="87086" y="2322285"/>
                </a:cubicBezTo>
                <a:cubicBezTo>
                  <a:pt x="80778" y="2341210"/>
                  <a:pt x="77410" y="2360990"/>
                  <a:pt x="72572" y="2380343"/>
                </a:cubicBezTo>
                <a:cubicBezTo>
                  <a:pt x="77410" y="2598057"/>
                  <a:pt x="78205" y="2815898"/>
                  <a:pt x="87086" y="3033485"/>
                </a:cubicBezTo>
                <a:cubicBezTo>
                  <a:pt x="89098" y="3082782"/>
                  <a:pt x="111930" y="3105970"/>
                  <a:pt x="130629" y="3149600"/>
                </a:cubicBezTo>
                <a:cubicBezTo>
                  <a:pt x="136656" y="3163662"/>
                  <a:pt x="130300" y="3189432"/>
                  <a:pt x="145143" y="3193143"/>
                </a:cubicBezTo>
                <a:cubicBezTo>
                  <a:pt x="215704" y="3210783"/>
                  <a:pt x="290286" y="3202819"/>
                  <a:pt x="362857" y="3207657"/>
                </a:cubicBezTo>
                <a:cubicBezTo>
                  <a:pt x="382210" y="3212495"/>
                  <a:pt x="401734" y="3216691"/>
                  <a:pt x="420915" y="3222171"/>
                </a:cubicBezTo>
                <a:cubicBezTo>
                  <a:pt x="566714" y="3263827"/>
                  <a:pt x="340959" y="3205810"/>
                  <a:pt x="522515" y="3251200"/>
                </a:cubicBezTo>
                <a:cubicBezTo>
                  <a:pt x="604762" y="3246362"/>
                  <a:pt x="687177" y="3243822"/>
                  <a:pt x="769257" y="3236685"/>
                </a:cubicBezTo>
                <a:cubicBezTo>
                  <a:pt x="798575" y="3234136"/>
                  <a:pt x="827210" y="3226333"/>
                  <a:pt x="856343" y="3222171"/>
                </a:cubicBezTo>
                <a:cubicBezTo>
                  <a:pt x="894957" y="3216655"/>
                  <a:pt x="933752" y="3212495"/>
                  <a:pt x="972457" y="3207657"/>
                </a:cubicBezTo>
                <a:cubicBezTo>
                  <a:pt x="986971" y="3202819"/>
                  <a:pt x="1001065" y="3196462"/>
                  <a:pt x="1016000" y="3193143"/>
                </a:cubicBezTo>
                <a:cubicBezTo>
                  <a:pt x="1044728" y="3186759"/>
                  <a:pt x="1074694" y="3186371"/>
                  <a:pt x="1103086" y="3178628"/>
                </a:cubicBezTo>
                <a:cubicBezTo>
                  <a:pt x="1128222" y="3171773"/>
                  <a:pt x="1150940" y="3157839"/>
                  <a:pt x="1175657" y="3149600"/>
                </a:cubicBezTo>
                <a:cubicBezTo>
                  <a:pt x="1243899" y="3126853"/>
                  <a:pt x="1234904" y="3144992"/>
                  <a:pt x="1306286" y="3106057"/>
                </a:cubicBezTo>
                <a:cubicBezTo>
                  <a:pt x="1336914" y="3089351"/>
                  <a:pt x="1364343" y="3067352"/>
                  <a:pt x="1393372" y="3048000"/>
                </a:cubicBezTo>
                <a:lnTo>
                  <a:pt x="1436915" y="3018971"/>
                </a:lnTo>
                <a:cubicBezTo>
                  <a:pt x="1460976" y="2982879"/>
                  <a:pt x="1479189" y="2959458"/>
                  <a:pt x="1494972" y="2917371"/>
                </a:cubicBezTo>
                <a:cubicBezTo>
                  <a:pt x="1501976" y="2898693"/>
                  <a:pt x="1505810" y="2878920"/>
                  <a:pt x="1509486" y="2859314"/>
                </a:cubicBezTo>
                <a:cubicBezTo>
                  <a:pt x="1520333" y="2801464"/>
                  <a:pt x="1538515" y="2685143"/>
                  <a:pt x="1538515" y="2685143"/>
                </a:cubicBezTo>
                <a:cubicBezTo>
                  <a:pt x="1543353" y="2535162"/>
                  <a:pt x="1546366" y="2385111"/>
                  <a:pt x="1553029" y="2235200"/>
                </a:cubicBezTo>
                <a:cubicBezTo>
                  <a:pt x="1556044" y="2167361"/>
                  <a:pt x="1568556" y="2099898"/>
                  <a:pt x="1567543" y="2032000"/>
                </a:cubicBezTo>
                <a:cubicBezTo>
                  <a:pt x="1563714" y="1775427"/>
                  <a:pt x="1552002" y="1518990"/>
                  <a:pt x="1538515" y="1262743"/>
                </a:cubicBezTo>
                <a:cubicBezTo>
                  <a:pt x="1535839" y="1211903"/>
                  <a:pt x="1514388" y="1191932"/>
                  <a:pt x="1494972" y="1146628"/>
                </a:cubicBezTo>
                <a:cubicBezTo>
                  <a:pt x="1488945" y="1132566"/>
                  <a:pt x="1485295" y="1117599"/>
                  <a:pt x="1480457" y="1103085"/>
                </a:cubicBezTo>
                <a:cubicBezTo>
                  <a:pt x="1475619" y="1074057"/>
                  <a:pt x="1476000" y="1043657"/>
                  <a:pt x="1465943" y="1016000"/>
                </a:cubicBezTo>
                <a:cubicBezTo>
                  <a:pt x="1404540" y="847140"/>
                  <a:pt x="1436738" y="1015295"/>
                  <a:pt x="1407886" y="899885"/>
                </a:cubicBezTo>
                <a:cubicBezTo>
                  <a:pt x="1381923" y="796033"/>
                  <a:pt x="1403433" y="848594"/>
                  <a:pt x="1378857" y="725714"/>
                </a:cubicBezTo>
                <a:cubicBezTo>
                  <a:pt x="1375856" y="710712"/>
                  <a:pt x="1369181" y="696685"/>
                  <a:pt x="1364343" y="682171"/>
                </a:cubicBezTo>
                <a:cubicBezTo>
                  <a:pt x="1345502" y="550279"/>
                  <a:pt x="1360648" y="613027"/>
                  <a:pt x="1320800" y="493485"/>
                </a:cubicBezTo>
                <a:lnTo>
                  <a:pt x="1306286" y="449943"/>
                </a:lnTo>
                <a:lnTo>
                  <a:pt x="1291772" y="406400"/>
                </a:lnTo>
                <a:cubicBezTo>
                  <a:pt x="1276524" y="253923"/>
                  <a:pt x="1268314" y="268591"/>
                  <a:pt x="1291772" y="116114"/>
                </a:cubicBezTo>
                <a:cubicBezTo>
                  <a:pt x="1298433" y="72821"/>
                  <a:pt x="1313043" y="66148"/>
                  <a:pt x="1335315" y="29028"/>
                </a:cubicBezTo>
                <a:cubicBezTo>
                  <a:pt x="1340881" y="19752"/>
                  <a:pt x="1344991" y="9676"/>
                  <a:pt x="1349829" y="0"/>
                </a:cubicBezTo>
              </a:path>
            </a:pathLst>
          </a:custGeom>
          <a:noFill/>
          <a:ln w="25400" cap="flat" cmpd="sng">
            <a:solidFill>
              <a:srgbClr val="FF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p:cTn id="7" dur="500"/>
                                        <p:tgtEl>
                                          <p:spTgt spid="1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fade">
                                      <p:cBhvr>
                                        <p:cTn id="12"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Seeking More Information</a:t>
            </a:r>
          </a:p>
        </p:txBody>
      </p:sp>
      <p:sp>
        <p:nvSpPr>
          <p:cNvPr id="153" name="Shape 15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Looking to Subscales for more info</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Knowing subscales are shorter – less precision</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Consider the role of measurement error in correlations</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Randomness doesn’t correlate with anything</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Measurement error (random noise) limits correlations</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7"/>
            <a:ext cx="8229600" cy="1935161"/>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2014 MCA-III Summary Statistics</a:t>
            </a:r>
            <a:br>
              <a:rPr lang="en-US" sz="4400" b="0" i="0" u="none" strike="noStrike" cap="none" baseline="0" dirty="0">
                <a:solidFill>
                  <a:schemeClr val="dk1"/>
                </a:solidFill>
                <a:latin typeface="Calibri"/>
                <a:ea typeface="Calibri"/>
                <a:cs typeface="Calibri"/>
                <a:sym typeface="Calibri"/>
              </a:rPr>
            </a:br>
            <a:r>
              <a:rPr lang="en-US" sz="4400" b="0" i="0" u="none" strike="noStrike" cap="none" baseline="0" dirty="0">
                <a:solidFill>
                  <a:schemeClr val="dk1"/>
                </a:solidFill>
                <a:latin typeface="Calibri"/>
                <a:ea typeface="Calibri"/>
                <a:cs typeface="Calibri"/>
                <a:sym typeface="Calibri"/>
              </a:rPr>
              <a:t>Grade 3 Reading, p. 133</a:t>
            </a:r>
          </a:p>
        </p:txBody>
      </p:sp>
      <p:graphicFrame>
        <p:nvGraphicFramePr>
          <p:cNvPr id="159" name="Shape 159"/>
          <p:cNvGraphicFramePr/>
          <p:nvPr/>
        </p:nvGraphicFramePr>
        <p:xfrm>
          <a:off x="457200" y="2735450"/>
          <a:ext cx="8229600" cy="2560360"/>
        </p:xfrm>
        <a:graphic>
          <a:graphicData uri="http://schemas.openxmlformats.org/drawingml/2006/table">
            <a:tbl>
              <a:tblPr firstRow="1" bandRow="1">
                <a:noFill/>
                <a:tableStyleId>{A51AAA4D-CDF0-43F1-8764-29FB11D6219C}</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50">
                <a:tc>
                  <a:txBody>
                    <a:bodyPr/>
                    <a:lstStyle/>
                    <a:p>
                      <a:pPr marL="0" marR="0" lvl="0" indent="0" algn="l" rtl="0">
                        <a:spcBef>
                          <a:spcPts val="0"/>
                        </a:spcBef>
                        <a:buNone/>
                      </a:pPr>
                      <a:endParaRPr sz="3600" u="none" strike="noStrike" cap="none" baseline="0"/>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Items</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Reliability</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3600" u="none" strike="noStrike" cap="none" baseline="0"/>
                        <a:t>Total Scale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48</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.88</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3600" u="none" strike="noStrike" cap="none" baseline="0"/>
                        <a:t>Literature</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21-27</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b="1" u="none" strike="noStrike" cap="none" baseline="0"/>
                        <a:t>.81</a:t>
                      </a:r>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2"/>
                  </a:ext>
                </a:extLst>
              </a:tr>
              <a:tr h="370850">
                <a:tc>
                  <a:txBody>
                    <a:bodyPr/>
                    <a:lstStyle/>
                    <a:p>
                      <a:pPr marL="0" marR="0" lvl="0" indent="0" algn="l" rtl="0">
                        <a:spcBef>
                          <a:spcPts val="0"/>
                        </a:spcBef>
                        <a:buSzPct val="25000"/>
                        <a:buNone/>
                      </a:pPr>
                      <a:r>
                        <a:rPr lang="en-US" sz="3600" u="none" strike="noStrike" cap="none" baseline="0"/>
                        <a:t>Information</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21-27</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b="1" u="none" strike="noStrike" cap="none" baseline="0"/>
                        <a:t>.80</a:t>
                      </a:r>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350837"/>
            <a:ext cx="8229600" cy="1858963"/>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2014 MCA-III Subscale Correlations</a:t>
            </a:r>
            <a:br>
              <a:rPr lang="en-US" sz="4400" b="0" i="0" u="none" strike="noStrike" cap="none" baseline="0" dirty="0">
                <a:solidFill>
                  <a:schemeClr val="dk1"/>
                </a:solidFill>
                <a:latin typeface="Calibri"/>
                <a:ea typeface="Calibri"/>
                <a:cs typeface="Calibri"/>
                <a:sym typeface="Calibri"/>
              </a:rPr>
            </a:br>
            <a:r>
              <a:rPr lang="en-US" sz="4400" b="0" i="0" u="none" strike="noStrike" cap="none" baseline="0" dirty="0">
                <a:solidFill>
                  <a:schemeClr val="dk1"/>
                </a:solidFill>
                <a:latin typeface="Calibri"/>
                <a:ea typeface="Calibri"/>
                <a:cs typeface="Calibri"/>
                <a:sym typeface="Calibri"/>
              </a:rPr>
              <a:t>Grade 3 Reading, p. 160</a:t>
            </a:r>
          </a:p>
        </p:txBody>
      </p:sp>
      <p:graphicFrame>
        <p:nvGraphicFramePr>
          <p:cNvPr id="165" name="Shape 165"/>
          <p:cNvGraphicFramePr/>
          <p:nvPr/>
        </p:nvGraphicFramePr>
        <p:xfrm>
          <a:off x="457200" y="3185159"/>
          <a:ext cx="8229600" cy="1920270"/>
        </p:xfrm>
        <a:graphic>
          <a:graphicData uri="http://schemas.openxmlformats.org/drawingml/2006/table">
            <a:tbl>
              <a:tblPr firstRow="1" bandRow="1">
                <a:noFill/>
                <a:tableStyleId>{2DDE76CB-72B3-40C2-99AD-151A8A5B1160}</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50">
                <a:tc>
                  <a:txBody>
                    <a:bodyPr/>
                    <a:lstStyle/>
                    <a:p>
                      <a:pPr marL="0" marR="0" lvl="0" indent="0" algn="l" rtl="0">
                        <a:spcBef>
                          <a:spcPts val="0"/>
                        </a:spcBef>
                        <a:buNone/>
                      </a:pPr>
                      <a:endParaRPr sz="3600" u="none" strike="noStrike" cap="none" baseline="0" dirty="0"/>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Total Scale </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Literature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3600" u="none" strike="noStrike" cap="none" baseline="0"/>
                        <a:t>Literature</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.94</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None/>
                      </a:pPr>
                      <a:endParaRPr sz="3600" u="none" strike="noStrike" cap="none" baseline="0"/>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3600" u="none" strike="noStrike" cap="none" baseline="0"/>
                        <a:t>Information</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.93</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b="1" u="none" strike="noStrike" cap="none" baseline="0"/>
                        <a:t>.80</a:t>
                      </a:r>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3</a:t>
            </a:r>
            <a:r>
              <a:rPr lang="en-US" sz="3200" baseline="30000" dirty="0" smtClean="0"/>
              <a:t>rd</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4140865538"/>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u="none" strike="noStrike" dirty="0" smtClean="0">
                          <a:effectLst/>
                        </a:rPr>
                        <a:t>.</a:t>
                      </a:r>
                      <a:r>
                        <a:rPr lang="en-US" sz="3200" u="none" strike="noStrike" dirty="0">
                          <a:effectLst/>
                        </a:rPr>
                        <a:t>98</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u="none" strike="noStrike" dirty="0">
                          <a:effectLst/>
                        </a:rPr>
                        <a:t>1.00</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98</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99</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0500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l-GR" dirty="0">
                <a:latin typeface="Times New Roman"/>
                <a:cs typeface="Times New Roman"/>
              </a:rPr>
              <a:t>Ψ</a:t>
            </a:r>
            <a:r>
              <a:rPr lang="en-US" dirty="0">
                <a:latin typeface="Times New Roman"/>
                <a:cs typeface="Times New Roman"/>
              </a:rPr>
              <a:t> of </a:t>
            </a:r>
            <a:r>
              <a:rPr lang="en-US" dirty="0"/>
              <a:t>Accountability</a:t>
            </a:r>
          </a:p>
        </p:txBody>
      </p:sp>
      <p:sp>
        <p:nvSpPr>
          <p:cNvPr id="3" name="Text Placeholder 2"/>
          <p:cNvSpPr>
            <a:spLocks noGrp="1"/>
          </p:cNvSpPr>
          <p:nvPr>
            <p:ph type="body" idx="1"/>
          </p:nvPr>
        </p:nvSpPr>
        <p:spPr/>
        <p:txBody>
          <a:bodyPr/>
          <a:lstStyle/>
          <a:p>
            <a:r>
              <a:rPr lang="en-US" dirty="0"/>
              <a:t>GOAL: </a:t>
            </a:r>
          </a:p>
          <a:p>
            <a:pPr marL="350838"/>
            <a:r>
              <a:rPr lang="en-US" dirty="0"/>
              <a:t>Maximize effort, innovation, self-criticism, optimal decision </a:t>
            </a:r>
            <a:r>
              <a:rPr lang="en-US" dirty="0" smtClean="0"/>
              <a:t>making</a:t>
            </a:r>
          </a:p>
          <a:p>
            <a:pPr marL="350838"/>
            <a:endParaRPr lang="en-US" sz="2000" dirty="0"/>
          </a:p>
          <a:p>
            <a:r>
              <a:rPr lang="en-US" dirty="0" smtClean="0"/>
              <a:t>OUTCOME: </a:t>
            </a:r>
            <a:endParaRPr lang="en-US" dirty="0"/>
          </a:p>
          <a:p>
            <a:pPr marL="350838"/>
            <a:r>
              <a:rPr lang="en-US" dirty="0"/>
              <a:t>Maximize self-justification, select options that are easy to </a:t>
            </a:r>
            <a:r>
              <a:rPr lang="en-US" dirty="0" smtClean="0"/>
              <a:t>justify</a:t>
            </a:r>
          </a:p>
          <a:p>
            <a:pPr marL="350838"/>
            <a:endParaRPr lang="en-US" sz="2000" dirty="0"/>
          </a:p>
          <a:p>
            <a:r>
              <a:rPr lang="en-US" dirty="0"/>
              <a:t>FINDING: </a:t>
            </a:r>
          </a:p>
          <a:p>
            <a:pPr marL="350838"/>
            <a:r>
              <a:rPr lang="en-US" dirty="0"/>
              <a:t>Increased effort is not sufficient</a:t>
            </a:r>
          </a:p>
          <a:p>
            <a:endParaRPr lang="en-US" dirty="0"/>
          </a:p>
        </p:txBody>
      </p:sp>
    </p:spTree>
    <p:extLst>
      <p:ext uri="{BB962C8B-B14F-4D97-AF65-F5344CB8AC3E}">
        <p14:creationId xmlns:p14="http://schemas.microsoft.com/office/powerpoint/2010/main" val="1091189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4</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899544621"/>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.98</a:t>
                      </a:r>
                      <a:endParaRPr lang="en-US" sz="3200" b="0" i="0" u="none" strike="noStrike" dirty="0">
                        <a:solidFill>
                          <a:srgbClr val="000000"/>
                        </a:solidFill>
                        <a:effectLst/>
                        <a:latin typeface="Calibri"/>
                      </a:endParaRPr>
                    </a:p>
                  </a:txBody>
                  <a:tcPr marL="9525" marR="9525" marT="9525" marB="0" anchor="ctr"/>
                </a:tc>
                <a:tc>
                  <a:txBody>
                    <a:bodyPr/>
                    <a:lstStyle/>
                    <a:p>
                      <a:pPr algn="ctr" fontAlgn="b"/>
                      <a:endParaRPr lang="en-US" sz="32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.98</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5</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226642773"/>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a:solidFill>
                            <a:srgbClr val="000000"/>
                          </a:solidFill>
                          <a:effectLst/>
                          <a:latin typeface="Calibri"/>
                        </a:rPr>
                        <a:t>1.00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.96</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.98</a:t>
                      </a:r>
                      <a:endParaRPr lang="en-US" sz="3200" b="0" i="0" u="none" strike="noStrike" dirty="0">
                        <a:solidFill>
                          <a:srgbClr val="000000"/>
                        </a:solidFill>
                        <a:effectLst/>
                        <a:latin typeface="Calibri"/>
                      </a:endParaRPr>
                    </a:p>
                  </a:txBody>
                  <a:tcPr marL="9525" marR="9525" marT="9525" marB="0" anchor="ctr"/>
                </a:tc>
                <a:tc>
                  <a:txBody>
                    <a:bodyPr/>
                    <a:lstStyle/>
                    <a:p>
                      <a:pPr algn="ctr" fontAlgn="b"/>
                      <a:endParaRPr lang="en-US" sz="32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.95</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6</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42772751"/>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endParaRPr lang="en-US" sz="32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a:solidFill>
                            <a:srgbClr val="000000"/>
                          </a:solidFill>
                          <a:effectLst/>
                          <a:latin typeface="Calibri"/>
                        </a:rPr>
                        <a:t>1.00</a:t>
                      </a: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7</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204692362"/>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a:solidFill>
                            <a:srgbClr val="000000"/>
                          </a:solidFill>
                          <a:effectLst/>
                          <a:latin typeface="Calibri"/>
                        </a:rPr>
                        <a:t>1.00</a:t>
                      </a:r>
                    </a:p>
                  </a:txBody>
                  <a:tcPr marL="9525" marR="9525" marT="9525" marB="0" anchor="ctr"/>
                </a:tc>
                <a:tc>
                  <a:txBody>
                    <a:bodyPr/>
                    <a:lstStyle/>
                    <a:p>
                      <a:pPr algn="ctr" fontAlgn="b"/>
                      <a:endParaRPr lang="en-US" sz="32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a:solidFill>
                            <a:srgbClr val="000000"/>
                          </a:solidFill>
                          <a:effectLst/>
                          <a:latin typeface="Calibri"/>
                        </a:rPr>
                        <a:t>1.00</a:t>
                      </a: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8</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656156861"/>
              </p:ext>
            </p:extLst>
          </p:nvPr>
        </p:nvGraphicFramePr>
        <p:xfrm>
          <a:off x="609601" y="1828800"/>
          <a:ext cx="7848599" cy="3368039"/>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644428">
                  <a:extLst>
                    <a:ext uri="{9D8B030D-6E8A-4147-A177-3AD203B41FA5}">
                      <a16:colId xmlns:a16="http://schemas.microsoft.com/office/drawing/2014/main" val="20002"/>
                    </a:ext>
                  </a:extLst>
                </a:gridCol>
                <a:gridCol w="1784572">
                  <a:extLst>
                    <a:ext uri="{9D8B030D-6E8A-4147-A177-3AD203B41FA5}">
                      <a16:colId xmlns:a16="http://schemas.microsoft.com/office/drawing/2014/main" val="20003"/>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Number &amp; Operation</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.96</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endParaRPr lang="en-US" sz="32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.96</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a:solidFill>
                            <a:srgbClr val="000000"/>
                          </a:solidFill>
                          <a:effectLst/>
                          <a:latin typeface="Calibri"/>
                        </a:rPr>
                        <a:t>1.00</a:t>
                      </a:r>
                    </a:p>
                  </a:txBody>
                  <a:tcPr marL="9525" marR="9525" marT="9525" marB="0" anchor="ctr"/>
                </a:tc>
                <a:tc>
                  <a:txBody>
                    <a:bodyPr/>
                    <a:lstStyle/>
                    <a:p>
                      <a:pPr algn="ctr" fontAlgn="b"/>
                      <a:r>
                        <a:rPr lang="en-US" sz="3200" b="0" i="0" u="none" strike="noStrike" dirty="0" smtClean="0">
                          <a:solidFill>
                            <a:srgbClr val="000000"/>
                          </a:solidFill>
                          <a:effectLst/>
                          <a:latin typeface="Calibri"/>
                        </a:rPr>
                        <a:t>.97</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86600" cy="1077218"/>
          </a:xfrm>
          <a:prstGeom prst="rect">
            <a:avLst/>
          </a:prstGeom>
          <a:noFill/>
        </p:spPr>
        <p:txBody>
          <a:bodyPr wrap="square" rtlCol="0">
            <a:spAutoFit/>
          </a:bodyPr>
          <a:lstStyle/>
          <a:p>
            <a:pPr algn="ctr"/>
            <a:r>
              <a:rPr lang="en-US" sz="3200" dirty="0" smtClean="0"/>
              <a:t>11</a:t>
            </a:r>
            <a:r>
              <a:rPr lang="en-US" sz="3200" baseline="30000" dirty="0" smtClean="0"/>
              <a:t>th</a:t>
            </a:r>
            <a:r>
              <a:rPr lang="en-US" sz="3200" dirty="0" smtClean="0"/>
              <a:t> Grade Mathematics Subscale Corrected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3974073726"/>
              </p:ext>
            </p:extLst>
          </p:nvPr>
        </p:nvGraphicFramePr>
        <p:xfrm>
          <a:off x="609601" y="1828800"/>
          <a:ext cx="6324599" cy="2567038"/>
        </p:xfrm>
        <a:graphic>
          <a:graphicData uri="http://schemas.openxmlformats.org/drawingml/2006/table">
            <a:tbl>
              <a:tblPr>
                <a:tableStyleId>{FEDFA0D5-2511-4A87-B95C-4B58A970AC5C}</a:tableStyleId>
              </a:tblPr>
              <a:tblGrid>
                <a:gridCol w="2273892">
                  <a:extLst>
                    <a:ext uri="{9D8B030D-6E8A-4147-A177-3AD203B41FA5}">
                      <a16:colId xmlns:a16="http://schemas.microsoft.com/office/drawing/2014/main" val="20000"/>
                    </a:ext>
                  </a:extLst>
                </a:gridCol>
                <a:gridCol w="2145707">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937342">
                <a:tc>
                  <a:txBody>
                    <a:bodyPr/>
                    <a:lstStyle/>
                    <a:p>
                      <a:pPr algn="l" fontAlgn="b"/>
                      <a:endParaRPr lang="en-US" sz="20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Algebra</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2400" u="none" strike="noStrike" dirty="0">
                          <a:effectLst/>
                        </a:rPr>
                        <a:t>Geometry &amp; Measurement</a:t>
                      </a:r>
                      <a:endParaRPr lang="en-US" sz="2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b="0" i="0" u="none" strike="noStrike">
                          <a:solidFill>
                            <a:srgbClr val="000000"/>
                          </a:solidFill>
                          <a:effectLst/>
                          <a:latin typeface="Calibri"/>
                        </a:rPr>
                        <a:t>1.00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2400" u="none" strike="noStrike" dirty="0">
                          <a:effectLst/>
                        </a:rPr>
                        <a:t>Data Analysis</a:t>
                      </a:r>
                      <a:endParaRPr lang="en-US" sz="24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.99</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200" b="0" i="0" u="none" strike="noStrike" dirty="0" smtClean="0">
                          <a:solidFill>
                            <a:srgbClr val="000000"/>
                          </a:solidFill>
                          <a:effectLst/>
                          <a:latin typeface="Calibri"/>
                        </a:rPr>
                        <a:t>.</a:t>
                      </a:r>
                      <a:r>
                        <a:rPr lang="en-US" sz="3200" b="0" i="0" u="none" strike="noStrike" dirty="0">
                          <a:solidFill>
                            <a:srgbClr val="000000"/>
                          </a:solidFill>
                          <a:effectLst/>
                          <a:latin typeface="Calibri"/>
                        </a:rPr>
                        <a:t>99</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90515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6793872"/>
              </p:ext>
            </p:extLst>
          </p:nvPr>
        </p:nvGraphicFramePr>
        <p:xfrm>
          <a:off x="685800" y="685800"/>
          <a:ext cx="2743200" cy="5638800"/>
        </p:xfrm>
        <a:graphic>
          <a:graphicData uri="http://schemas.openxmlformats.org/drawingml/2006/table">
            <a:tbl>
              <a:tblPr>
                <a:tableStyleId>{FEDFA0D5-2511-4A87-B95C-4B58A970AC5C}</a:tableStyleId>
              </a:tblPr>
              <a:tblGrid>
                <a:gridCol w="1230594">
                  <a:extLst>
                    <a:ext uri="{9D8B030D-6E8A-4147-A177-3AD203B41FA5}">
                      <a16:colId xmlns:a16="http://schemas.microsoft.com/office/drawing/2014/main" val="20000"/>
                    </a:ext>
                  </a:extLst>
                </a:gridCol>
                <a:gridCol w="1512606">
                  <a:extLst>
                    <a:ext uri="{9D8B030D-6E8A-4147-A177-3AD203B41FA5}">
                      <a16:colId xmlns:a16="http://schemas.microsoft.com/office/drawing/2014/main" val="20001"/>
                    </a:ext>
                  </a:extLst>
                </a:gridCol>
              </a:tblGrid>
              <a:tr h="704850">
                <a:tc>
                  <a:txBody>
                    <a:bodyPr/>
                    <a:lstStyle/>
                    <a:p>
                      <a:pPr algn="ctr" fontAlgn="b"/>
                      <a:r>
                        <a:rPr lang="en-US" sz="3200" u="none" strike="noStrike" dirty="0">
                          <a:effectLst/>
                        </a:rPr>
                        <a:t>Grade</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b="0" i="0" u="none" strike="noStrike" dirty="0" smtClean="0">
                          <a:solidFill>
                            <a:srgbClr val="000000"/>
                          </a:solidFill>
                          <a:effectLst/>
                          <a:latin typeface="Calibri"/>
                        </a:rPr>
                        <a:t>Corr.</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04850">
                <a:tc>
                  <a:txBody>
                    <a:bodyPr/>
                    <a:lstStyle/>
                    <a:p>
                      <a:pPr algn="ctr" fontAlgn="ctr"/>
                      <a:r>
                        <a:rPr lang="en-US" sz="3200" u="none" strike="noStrike">
                          <a:effectLst/>
                        </a:rPr>
                        <a:t>3</a:t>
                      </a:r>
                      <a:endParaRPr lang="en-US" sz="32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200" u="none" strike="noStrike" dirty="0" smtClean="0">
                          <a:effectLst/>
                        </a:rPr>
                        <a:t>.</a:t>
                      </a:r>
                      <a:r>
                        <a:rPr lang="en-US" sz="3200" u="none" strike="noStrike" dirty="0">
                          <a:effectLst/>
                        </a:rPr>
                        <a:t>99</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04850">
                <a:tc>
                  <a:txBody>
                    <a:bodyPr/>
                    <a:lstStyle/>
                    <a:p>
                      <a:pPr algn="ctr" fontAlgn="ctr"/>
                      <a:r>
                        <a:rPr lang="en-US" sz="3200" u="none" strike="noStrike">
                          <a:effectLst/>
                        </a:rPr>
                        <a:t>4</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98</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704850">
                <a:tc>
                  <a:txBody>
                    <a:bodyPr/>
                    <a:lstStyle/>
                    <a:p>
                      <a:pPr algn="ctr" fontAlgn="ctr"/>
                      <a:r>
                        <a:rPr lang="en-US" sz="3200" u="none" strike="noStrike">
                          <a:effectLst/>
                        </a:rPr>
                        <a:t>5</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97</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704850">
                <a:tc>
                  <a:txBody>
                    <a:bodyPr/>
                    <a:lstStyle/>
                    <a:p>
                      <a:pPr algn="ctr" fontAlgn="ctr"/>
                      <a:r>
                        <a:rPr lang="en-US" sz="3200" u="none" strike="noStrike">
                          <a:effectLst/>
                        </a:rPr>
                        <a:t>6</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97</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704850">
                <a:tc>
                  <a:txBody>
                    <a:bodyPr/>
                    <a:lstStyle/>
                    <a:p>
                      <a:pPr algn="ctr" fontAlgn="ctr"/>
                      <a:r>
                        <a:rPr lang="en-US" sz="3200" u="none" strike="noStrike">
                          <a:effectLst/>
                        </a:rPr>
                        <a:t>7</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96</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704850">
                <a:tc>
                  <a:txBody>
                    <a:bodyPr/>
                    <a:lstStyle/>
                    <a:p>
                      <a:pPr algn="ctr" fontAlgn="ctr"/>
                      <a:r>
                        <a:rPr lang="en-US" sz="3200" u="none" strike="noStrike">
                          <a:effectLst/>
                        </a:rPr>
                        <a:t>8</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93</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704850">
                <a:tc>
                  <a:txBody>
                    <a:bodyPr/>
                    <a:lstStyle/>
                    <a:p>
                      <a:pPr algn="ctr" fontAlgn="ctr"/>
                      <a:r>
                        <a:rPr lang="en-US" sz="3200" u="none" strike="noStrike">
                          <a:effectLst/>
                        </a:rPr>
                        <a:t>10</a:t>
                      </a:r>
                      <a:endParaRPr lang="en-US" sz="3200" b="0" i="0" u="none" strike="noStrike">
                        <a:solidFill>
                          <a:srgbClr val="000000"/>
                        </a:solidFill>
                        <a:effectLst/>
                        <a:latin typeface="Calibri"/>
                      </a:endParaRPr>
                    </a:p>
                  </a:txBody>
                  <a:tcPr marL="9525" marR="9525" marT="9525" marB="0" anchor="ctr"/>
                </a:tc>
                <a:tc>
                  <a:txBody>
                    <a:bodyPr/>
                    <a:lstStyle/>
                    <a:p>
                      <a:pPr algn="ctr" fontAlgn="b"/>
                      <a:r>
                        <a:rPr lang="en-US" sz="3200" u="none" strike="noStrike" dirty="0" smtClean="0">
                          <a:effectLst/>
                        </a:rPr>
                        <a:t>.</a:t>
                      </a:r>
                      <a:r>
                        <a:rPr lang="en-US" sz="3200" u="none" strike="noStrike" dirty="0">
                          <a:effectLst/>
                        </a:rPr>
                        <a:t>97</a:t>
                      </a:r>
                      <a:endParaRPr lang="en-US" sz="32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bl>
          </a:graphicData>
        </a:graphic>
      </p:graphicFrame>
      <p:sp>
        <p:nvSpPr>
          <p:cNvPr id="3" name="TextBox 2"/>
          <p:cNvSpPr txBox="1"/>
          <p:nvPr/>
        </p:nvSpPr>
        <p:spPr>
          <a:xfrm>
            <a:off x="4876800" y="566678"/>
            <a:ext cx="2971800" cy="3970318"/>
          </a:xfrm>
          <a:prstGeom prst="rect">
            <a:avLst/>
          </a:prstGeom>
          <a:noFill/>
        </p:spPr>
        <p:txBody>
          <a:bodyPr wrap="square" rtlCol="0">
            <a:spAutoFit/>
          </a:bodyPr>
          <a:lstStyle/>
          <a:p>
            <a:r>
              <a:rPr lang="en-US" sz="3600" dirty="0" smtClean="0"/>
              <a:t>MCA Reading Subscale Corrected Correlations:</a:t>
            </a:r>
          </a:p>
          <a:p>
            <a:r>
              <a:rPr lang="en-US" sz="3600" b="1" i="1" dirty="0" smtClean="0">
                <a:latin typeface="Times New Roman" panose="02020603050405020304" pitchFamily="18" charset="0"/>
                <a:cs typeface="Times New Roman" panose="02020603050405020304" pitchFamily="18" charset="0"/>
              </a:rPr>
              <a:t>Literature</a:t>
            </a:r>
            <a:r>
              <a:rPr lang="en-US" sz="3600" dirty="0" smtClean="0"/>
              <a:t> &amp; </a:t>
            </a:r>
            <a:r>
              <a:rPr lang="en-US" sz="3600" b="1" i="1" dirty="0" smtClean="0">
                <a:latin typeface="Times New Roman" panose="02020603050405020304" pitchFamily="18" charset="0"/>
                <a:cs typeface="Times New Roman" panose="02020603050405020304" pitchFamily="18" charset="0"/>
              </a:rPr>
              <a:t>Information</a:t>
            </a:r>
            <a:endParaRPr lang="en-US"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608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71" name="Shape 171"/>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pic>
        <p:nvPicPr>
          <p:cNvPr id="172" name="Shape 172"/>
          <p:cNvPicPr preferRelativeResize="0"/>
          <p:nvPr/>
        </p:nvPicPr>
        <p:blipFill rotWithShape="1">
          <a:blip r:embed="rId3">
            <a:alphaModFix/>
          </a:blip>
          <a:srcRect/>
          <a:stretch/>
        </p:blipFill>
        <p:spPr>
          <a:xfrm>
            <a:off x="2133600" y="485998"/>
            <a:ext cx="4669200" cy="6067202"/>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57200" y="174912"/>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 8</a:t>
            </a:r>
          </a:p>
        </p:txBody>
      </p:sp>
      <p:sp>
        <p:nvSpPr>
          <p:cNvPr id="178" name="Shape 178"/>
          <p:cNvSpPr txBox="1">
            <a:spLocks noGrp="1"/>
          </p:cNvSpPr>
          <p:nvPr>
            <p:ph type="body" idx="1"/>
          </p:nvPr>
        </p:nvSpPr>
        <p:spPr>
          <a:xfrm>
            <a:off x="495300" y="1251500"/>
            <a:ext cx="8229600" cy="5257799"/>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en-US" sz="3200" b="1" i="0" u="none" strike="noStrike" cap="none" baseline="0" dirty="0">
                <a:solidFill>
                  <a:schemeClr val="dk1"/>
                </a:solidFill>
                <a:latin typeface="Calibri"/>
                <a:ea typeface="Calibri"/>
                <a:cs typeface="Calibri"/>
                <a:sym typeface="Calibri"/>
              </a:rPr>
              <a:t>CORE IDEA</a:t>
            </a:r>
          </a:p>
          <a:p>
            <a:pPr marL="342900" marR="0" lvl="0" indent="-342900" algn="l" rtl="0">
              <a:spcBef>
                <a:spcPts val="640"/>
              </a:spcBef>
              <a:buClr>
                <a:schemeClr val="dk1"/>
              </a:buClr>
              <a:buSzPct val="100000"/>
              <a:buFont typeface="Arial"/>
              <a:buChar char="•"/>
            </a:pPr>
            <a:r>
              <a:rPr lang="en-US" sz="3200" b="0" i="0" u="none" strike="noStrike" cap="none" baseline="0" dirty="0">
                <a:solidFill>
                  <a:schemeClr val="dk1"/>
                </a:solidFill>
                <a:latin typeface="Calibri"/>
                <a:ea typeface="Calibri"/>
                <a:cs typeface="Calibri"/>
                <a:sym typeface="Calibri"/>
              </a:rPr>
              <a:t>Assessments are not the end of the teaching and learning process; they’re the starting point.</a:t>
            </a:r>
          </a:p>
          <a:p>
            <a:pPr marL="342900" marR="0" lvl="0" indent="-139700" algn="l" rtl="0">
              <a:spcBef>
                <a:spcPts val="640"/>
              </a:spcBef>
              <a:buClr>
                <a:schemeClr val="dk1"/>
              </a:buClr>
              <a:buFont typeface="Arial"/>
              <a:buNone/>
            </a:pPr>
            <a:endParaRPr sz="3200" b="0" i="0" u="none" strike="noStrike" cap="none" baseline="0" dirty="0">
              <a:solidFill>
                <a:schemeClr val="dk1"/>
              </a:solidFill>
              <a:latin typeface="Calibri"/>
              <a:ea typeface="Calibri"/>
              <a:cs typeface="Calibri"/>
              <a:sym typeface="Calibri"/>
            </a:endParaRP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 we should not teach and then write an assessment to match; instead, we should create a rigorous and demanding test and then teach to meet its </a:t>
            </a:r>
            <a:r>
              <a:rPr lang="en-US" sz="3200" b="0" i="0" u="none" strike="noStrike" cap="none" baseline="0" dirty="0" smtClean="0">
                <a:solidFill>
                  <a:schemeClr val="dk1"/>
                </a:solidFill>
                <a:latin typeface="Calibri"/>
                <a:ea typeface="Calibri"/>
                <a:cs typeface="Calibri"/>
                <a:sym typeface="Calibri"/>
              </a:rPr>
              <a:t>standards.</a:t>
            </a:r>
            <a:endParaRPr lang="en-US" sz="3200" b="0" i="0" u="none" strike="noStrike" cap="none" baseline="0" dirty="0">
              <a:solidFill>
                <a:schemeClr val="dk1"/>
              </a:solidFill>
              <a:latin typeface="Calibri"/>
              <a:ea typeface="Calibri"/>
              <a:cs typeface="Calibri"/>
              <a:sym typeface="Calibri"/>
            </a:endParaRPr>
          </a:p>
        </p:txBody>
      </p:sp>
      <p:sp>
        <p:nvSpPr>
          <p:cNvPr id="179" name="Shape 179"/>
          <p:cNvSpPr/>
          <p:nvPr/>
        </p:nvSpPr>
        <p:spPr>
          <a:xfrm>
            <a:off x="419100" y="1175300"/>
            <a:ext cx="8305799" cy="2362200"/>
          </a:xfrm>
          <a:prstGeom prst="roundRect">
            <a:avLst>
              <a:gd name="adj" fmla="val 16667"/>
            </a:avLst>
          </a:prstGeom>
          <a:no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 13</a:t>
            </a:r>
          </a:p>
        </p:txBody>
      </p:sp>
      <p:sp>
        <p:nvSpPr>
          <p:cNvPr id="185" name="Shape 185"/>
          <p:cNvSpPr txBox="1">
            <a:spLocks noGrp="1"/>
          </p:cNvSpPr>
          <p:nvPr>
            <p:ph type="body" idx="1"/>
          </p:nvPr>
        </p:nvSpPr>
        <p:spPr>
          <a:xfrm>
            <a:off x="533400" y="1600200"/>
            <a:ext cx="8153400" cy="4525963"/>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en-US" sz="3200" b="1" i="0" u="none" strike="noStrike" cap="none" baseline="0" dirty="0">
                <a:solidFill>
                  <a:schemeClr val="dk1"/>
                </a:solidFill>
                <a:latin typeface="Calibri"/>
                <a:ea typeface="Calibri"/>
                <a:cs typeface="Calibri"/>
                <a:sym typeface="Calibri"/>
              </a:rPr>
              <a:t>CORE IDEAS: Interim Assessments</a:t>
            </a:r>
          </a:p>
          <a:p>
            <a:pPr marL="342900" marR="0" lvl="0" indent="-342900" algn="l" rtl="0">
              <a:spcBef>
                <a:spcPts val="640"/>
              </a:spcBef>
              <a:buClr>
                <a:schemeClr val="dk1"/>
              </a:buClr>
              <a:buSzPct val="100000"/>
              <a:buFont typeface="Arial"/>
              <a:buChar char="•"/>
            </a:pPr>
            <a:r>
              <a:rPr lang="en-US" sz="3200" b="0" i="0" u="none" strike="noStrike" cap="none" baseline="0" dirty="0">
                <a:solidFill>
                  <a:schemeClr val="dk1"/>
                </a:solidFill>
                <a:latin typeface="Calibri"/>
                <a:ea typeface="Calibri"/>
                <a:cs typeface="Calibri"/>
                <a:sym typeface="Calibri"/>
              </a:rPr>
              <a:t>Start from the end-goal exam.</a:t>
            </a:r>
          </a:p>
          <a:p>
            <a:pPr marL="342900" marR="0" lvl="0" indent="-342900" algn="l" rtl="0">
              <a:spcBef>
                <a:spcPts val="640"/>
              </a:spcBef>
              <a:buClr>
                <a:schemeClr val="dk1"/>
              </a:buClr>
              <a:buSzPct val="100000"/>
              <a:buFont typeface="Arial"/>
              <a:buChar char="•"/>
            </a:pPr>
            <a:r>
              <a:rPr lang="en-US" sz="3200" b="0" i="0" u="none" strike="noStrike" cap="none" baseline="0" dirty="0">
                <a:solidFill>
                  <a:schemeClr val="dk1"/>
                </a:solidFill>
                <a:latin typeface="Calibri"/>
                <a:ea typeface="Calibri"/>
                <a:cs typeface="Calibri"/>
                <a:sym typeface="Calibri"/>
              </a:rPr>
              <a:t>Align the interim assessments to the end-goal test.</a:t>
            </a: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a:t>
            </a:r>
          </a:p>
        </p:txBody>
      </p:sp>
      <p:sp>
        <p:nvSpPr>
          <p:cNvPr id="186" name="Shape 186"/>
          <p:cNvSpPr/>
          <p:nvPr/>
        </p:nvSpPr>
        <p:spPr>
          <a:xfrm>
            <a:off x="533400" y="1524000"/>
            <a:ext cx="8153399" cy="3124199"/>
          </a:xfrm>
          <a:prstGeom prst="roundRect">
            <a:avLst>
              <a:gd name="adj" fmla="val 16667"/>
            </a:avLst>
          </a:prstGeom>
          <a:no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Accountability System:</a:t>
            </a:r>
            <a:br>
              <a:rPr lang="en-US" dirty="0" smtClean="0"/>
            </a:br>
            <a:r>
              <a:rPr lang="en-US" dirty="0" smtClean="0"/>
              <a:t>from NCLB to ESSA</a:t>
            </a:r>
            <a:endParaRPr lang="en-US" dirty="0"/>
          </a:p>
        </p:txBody>
      </p:sp>
      <p:sp>
        <p:nvSpPr>
          <p:cNvPr id="3" name="Text Placeholder 2"/>
          <p:cNvSpPr>
            <a:spLocks noGrp="1"/>
          </p:cNvSpPr>
          <p:nvPr>
            <p:ph type="body" idx="1"/>
          </p:nvPr>
        </p:nvSpPr>
        <p:spPr>
          <a:xfrm>
            <a:off x="457200" y="2438400"/>
            <a:ext cx="8229600" cy="4129500"/>
          </a:xfrm>
        </p:spPr>
        <p:txBody>
          <a:bodyPr/>
          <a:lstStyle/>
          <a:p>
            <a:pPr marL="457200" indent="-457200">
              <a:buFont typeface="Arial" panose="020B0604020202020204" pitchFamily="34" charset="0"/>
              <a:buChar char="•"/>
            </a:pPr>
            <a:r>
              <a:rPr lang="en-US" dirty="0"/>
              <a:t>Some Positives</a:t>
            </a:r>
          </a:p>
          <a:p>
            <a:pPr marL="342900" lvl="1" indent="-342900">
              <a:buFont typeface="Arial" panose="020B0604020202020204" pitchFamily="34" charset="0"/>
              <a:buChar char="•"/>
            </a:pPr>
            <a:endParaRPr lang="en-US" dirty="0"/>
          </a:p>
          <a:p>
            <a:pPr marL="457200" indent="-457200">
              <a:buFont typeface="Arial" panose="020B0604020202020204" pitchFamily="34" charset="0"/>
              <a:buChar char="•"/>
            </a:pPr>
            <a:r>
              <a:rPr lang="en-US" dirty="0"/>
              <a:t>Lots of Negatives stemming from ill-informed assumptions</a:t>
            </a:r>
          </a:p>
        </p:txBody>
      </p:sp>
    </p:spTree>
    <p:extLst>
      <p:ext uri="{BB962C8B-B14F-4D97-AF65-F5344CB8AC3E}">
        <p14:creationId xmlns:p14="http://schemas.microsoft.com/office/powerpoint/2010/main" val="12557533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 28</a:t>
            </a:r>
          </a:p>
        </p:txBody>
      </p:sp>
      <p:sp>
        <p:nvSpPr>
          <p:cNvPr id="192" name="Shape 19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1" i="0" u="none" strike="noStrike" cap="none" baseline="0" dirty="0">
                <a:solidFill>
                  <a:schemeClr val="dk1"/>
                </a:solidFill>
                <a:latin typeface="Calibri"/>
                <a:ea typeface="Calibri"/>
                <a:cs typeface="Calibri"/>
                <a:sym typeface="Calibri"/>
              </a:rPr>
              <a:t>Analyze the Interim Assessment or End-Goal Test</a:t>
            </a: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Acquire the closest version that you can find of your state test, interim assessment, or other year-end assessment by which your students’ learning will be measured.</a:t>
            </a:r>
          </a:p>
          <a:p>
            <a:pPr marL="0" marR="0" lvl="0" indent="0" algn="l" rtl="0">
              <a:spcBef>
                <a:spcPts val="64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National Academies 2009</a:t>
            </a:r>
          </a:p>
        </p:txBody>
      </p:sp>
      <p:sp>
        <p:nvSpPr>
          <p:cNvPr id="199" name="Shape 19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The choice of appropriate assessments for use in instructional improvement systems is critical. Because of the extensive focus on large-scale, high-stakes, summative tests, policy makers and educators sometimes mistakenly believe that such tests are appropriate to use to provide rapid feedback to guide instruction. This is not the case. </a:t>
            </a:r>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National Academies 2009</a:t>
            </a:r>
          </a:p>
        </p:txBody>
      </p:sp>
      <p:sp>
        <p:nvSpPr>
          <p:cNvPr id="205" name="Shape 2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a:solidFill>
                  <a:schemeClr val="dk1"/>
                </a:solidFill>
                <a:latin typeface="Calibri"/>
                <a:ea typeface="Calibri"/>
                <a:cs typeface="Calibri"/>
                <a:sym typeface="Calibri"/>
              </a:rPr>
              <a:t>Tests that mimic the structure of large-scale, high-stakes, summative tests, which lightly sample broad domains of content taught over an extended period of time, are unlikely to provide the kind of fine-grained, diagnostic information that teachers need to guide their day-to-day instructional decisions.</a:t>
            </a:r>
          </a:p>
          <a:p>
            <a:pPr marL="0" marR="0" lvl="0" indent="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National Academies 2009</a:t>
            </a:r>
          </a:p>
        </p:txBody>
      </p:sp>
      <p:sp>
        <p:nvSpPr>
          <p:cNvPr id="211" name="Shape 21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a:solidFill>
                  <a:schemeClr val="dk1"/>
                </a:solidFill>
                <a:latin typeface="Calibri"/>
                <a:ea typeface="Calibri"/>
                <a:cs typeface="Calibri"/>
                <a:sym typeface="Calibri"/>
              </a:rPr>
              <a:t>…BOTA urges the Department to clarify that assessments that simply reproduce the formats of large-scale, highstakes, summative tests are not sufficient for instructional improvement systems.</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Untested Assumptions</a:t>
            </a:r>
            <a:endParaRPr lang="en-US" dirty="0"/>
          </a:p>
        </p:txBody>
      </p:sp>
      <p:sp>
        <p:nvSpPr>
          <p:cNvPr id="3" name="Text Placeholder 2"/>
          <p:cNvSpPr>
            <a:spLocks noGrp="1"/>
          </p:cNvSpPr>
          <p:nvPr>
            <p:ph type="body" idx="1"/>
          </p:nvPr>
        </p:nvSpPr>
        <p:spPr>
          <a:xfrm>
            <a:off x="457200" y="1600200"/>
            <a:ext cx="8229600" cy="4191000"/>
          </a:xfrm>
        </p:spPr>
        <p:txBody>
          <a:bodyPr/>
          <a:lstStyle/>
          <a:p>
            <a:pPr marL="457200" indent="-457200">
              <a:buFont typeface="Arial" panose="020B0604020202020204" pitchFamily="34" charset="0"/>
              <a:buChar char="•"/>
            </a:pPr>
            <a:r>
              <a:rPr lang="en-US" sz="3200" dirty="0"/>
              <a:t>It’s simply a matter of accounting – of holding each school accountable</a:t>
            </a:r>
          </a:p>
          <a:p>
            <a:pPr marL="457200" indent="-457200">
              <a:buFont typeface="Arial" panose="020B0604020202020204" pitchFamily="34" charset="0"/>
              <a:buChar char="•"/>
            </a:pPr>
            <a:r>
              <a:rPr lang="en-US" sz="3200" dirty="0"/>
              <a:t>Schools are equally resourced</a:t>
            </a:r>
          </a:p>
          <a:p>
            <a:pPr marL="457200" indent="-457200">
              <a:buFont typeface="Arial" panose="020B0604020202020204" pitchFamily="34" charset="0"/>
              <a:buChar char="•"/>
            </a:pPr>
            <a:r>
              <a:rPr lang="en-US" sz="3200" dirty="0"/>
              <a:t>It’s a matter of schooling, not family or community conditions.</a:t>
            </a:r>
          </a:p>
          <a:p>
            <a:pPr marL="457200" indent="-457200">
              <a:buFont typeface="Arial" panose="020B0604020202020204" pitchFamily="34" charset="0"/>
              <a:buChar char="•"/>
            </a:pPr>
            <a:r>
              <a:rPr lang="en-US" sz="3200" dirty="0"/>
              <a:t>Every school has staff to meet its needs – they simply need appropriate motivation.</a:t>
            </a:r>
          </a:p>
          <a:p>
            <a:pPr marL="457200" indent="-457200">
              <a:buFont typeface="Arial" panose="020B0604020202020204" pitchFamily="34" charset="0"/>
              <a:buChar char="•"/>
            </a:pPr>
            <a:r>
              <a:rPr lang="en-US" sz="3200" dirty="0"/>
              <a:t>Teacher experience is irrelevant.</a:t>
            </a:r>
          </a:p>
          <a:p>
            <a:endParaRPr lang="en-US" sz="3200" dirty="0"/>
          </a:p>
        </p:txBody>
      </p:sp>
      <p:sp>
        <p:nvSpPr>
          <p:cNvPr id="4" name="Rectangle 3"/>
          <p:cNvSpPr/>
          <p:nvPr/>
        </p:nvSpPr>
        <p:spPr>
          <a:xfrm>
            <a:off x="5334000" y="6172200"/>
            <a:ext cx="3352800" cy="523220"/>
          </a:xfrm>
          <a:prstGeom prst="rect">
            <a:avLst/>
          </a:prstGeom>
        </p:spPr>
        <p:txBody>
          <a:bodyPr wrap="square">
            <a:spAutoFit/>
          </a:bodyPr>
          <a:lstStyle/>
          <a:p>
            <a:r>
              <a:rPr lang="en-US" sz="2800" dirty="0" smtClean="0"/>
              <a:t>(Gary </a:t>
            </a:r>
            <a:r>
              <a:rPr lang="en-US" sz="2800" dirty="0" err="1" smtClean="0"/>
              <a:t>Orfield</a:t>
            </a:r>
            <a:r>
              <a:rPr lang="en-US" sz="2800" dirty="0" smtClean="0"/>
              <a:t>, 2014)</a:t>
            </a:r>
            <a:endParaRPr lang="en-US" sz="2800" dirty="0"/>
          </a:p>
        </p:txBody>
      </p:sp>
    </p:spTree>
    <p:extLst>
      <p:ext uri="{BB962C8B-B14F-4D97-AF65-F5344CB8AC3E}">
        <p14:creationId xmlns:p14="http://schemas.microsoft.com/office/powerpoint/2010/main" val="3419453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Assumptions…</a:t>
            </a:r>
            <a:endParaRPr lang="en-US" dirty="0"/>
          </a:p>
        </p:txBody>
      </p:sp>
      <p:sp>
        <p:nvSpPr>
          <p:cNvPr id="3" name="Text Placeholder 2"/>
          <p:cNvSpPr>
            <a:spLocks noGrp="1"/>
          </p:cNvSpPr>
          <p:nvPr>
            <p:ph type="body" idx="1"/>
          </p:nvPr>
        </p:nvSpPr>
        <p:spPr/>
        <p:txBody>
          <a:bodyPr/>
          <a:lstStyle/>
          <a:p>
            <a:pPr marL="457200" indent="-457200">
              <a:buFont typeface="Arial" panose="020B0604020202020204" pitchFamily="34" charset="0"/>
              <a:buChar char="•"/>
            </a:pPr>
            <a:r>
              <a:rPr lang="en-US" sz="3200" dirty="0"/>
              <a:t>Research is irrelevant – since much of it is full of excuses (why things don’t work).</a:t>
            </a:r>
          </a:p>
          <a:p>
            <a:pPr marL="457200" indent="-457200">
              <a:buFont typeface="Arial" panose="020B0604020202020204" pitchFamily="34" charset="0"/>
              <a:buChar char="•"/>
            </a:pPr>
            <a:r>
              <a:rPr lang="en-US" sz="3200" dirty="0"/>
              <a:t>Segregated schools can be equal.</a:t>
            </a:r>
          </a:p>
          <a:p>
            <a:pPr marL="457200" indent="-457200">
              <a:buFont typeface="Arial" panose="020B0604020202020204" pitchFamily="34" charset="0"/>
              <a:buChar char="•"/>
            </a:pPr>
            <a:r>
              <a:rPr lang="en-US" sz="3200" dirty="0"/>
              <a:t>Success in education can be sufficiently measured by test scores.</a:t>
            </a:r>
          </a:p>
          <a:p>
            <a:pPr marL="457200" indent="-457200">
              <a:buFont typeface="Arial" panose="020B0604020202020204" pitchFamily="34" charset="0"/>
              <a:buChar char="•"/>
            </a:pPr>
            <a:r>
              <a:rPr lang="en-US" sz="3200" dirty="0"/>
              <a:t>Children from linguistically isolated communities require no special programming.</a:t>
            </a:r>
          </a:p>
          <a:p>
            <a:pPr marL="457200" indent="-457200">
              <a:buFont typeface="Arial" panose="020B0604020202020204" pitchFamily="34" charset="0"/>
              <a:buChar char="•"/>
            </a:pPr>
            <a:r>
              <a:rPr lang="en-US" sz="3200" dirty="0"/>
              <a:t>Schools created outside a typical district are inherently better.</a:t>
            </a:r>
          </a:p>
          <a:p>
            <a:endParaRPr lang="en-US" dirty="0"/>
          </a:p>
        </p:txBody>
      </p:sp>
    </p:spTree>
    <p:extLst>
      <p:ext uri="{BB962C8B-B14F-4D97-AF65-F5344CB8AC3E}">
        <p14:creationId xmlns:p14="http://schemas.microsoft.com/office/powerpoint/2010/main" val="3884490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specialized training to…</a:t>
            </a:r>
            <a:endParaRPr lang="en-US" dirty="0"/>
          </a:p>
        </p:txBody>
      </p:sp>
      <p:sp>
        <p:nvSpPr>
          <p:cNvPr id="3" name="Text Placeholder 2"/>
          <p:cNvSpPr>
            <a:spLocks noGrp="1"/>
          </p:cNvSpPr>
          <p:nvPr>
            <p:ph type="body" idx="1"/>
          </p:nvPr>
        </p:nvSpPr>
        <p:spPr>
          <a:xfrm>
            <a:off x="304800" y="1752600"/>
            <a:ext cx="8458200" cy="4967700"/>
          </a:xfrm>
        </p:spPr>
        <p:txBody>
          <a:bodyPr/>
          <a:lstStyle/>
          <a:p>
            <a:pPr marL="350838" indent="-350838">
              <a:spcAft>
                <a:spcPts val="1200"/>
              </a:spcAft>
              <a:buFont typeface="Arial" panose="020B0604020202020204" pitchFamily="34" charset="0"/>
              <a:buChar char="•"/>
            </a:pPr>
            <a:r>
              <a:rPr lang="en-US" sz="3200" dirty="0" smtClean="0"/>
              <a:t>understand </a:t>
            </a:r>
            <a:r>
              <a:rPr lang="en-US" sz="3200" dirty="0"/>
              <a:t>and relate effectively to students of different cultures and languages </a:t>
            </a:r>
          </a:p>
          <a:p>
            <a:pPr marL="350838" indent="-350838">
              <a:spcAft>
                <a:spcPts val="1200"/>
              </a:spcAft>
              <a:buFont typeface="Arial" panose="020B0604020202020204" pitchFamily="34" charset="0"/>
              <a:buChar char="•"/>
            </a:pPr>
            <a:r>
              <a:rPr lang="en-US" sz="3200" dirty="0" smtClean="0"/>
              <a:t>manage </a:t>
            </a:r>
            <a:r>
              <a:rPr lang="en-US" sz="3200" dirty="0"/>
              <a:t>multicultural classrooms </a:t>
            </a:r>
          </a:p>
          <a:p>
            <a:pPr marL="350838" indent="-350838">
              <a:spcAft>
                <a:spcPts val="1200"/>
              </a:spcAft>
              <a:buFont typeface="Arial" panose="020B0604020202020204" pitchFamily="34" charset="0"/>
              <a:buChar char="•"/>
            </a:pPr>
            <a:r>
              <a:rPr lang="en-US" sz="3200" dirty="0" smtClean="0"/>
              <a:t>create </a:t>
            </a:r>
            <a:r>
              <a:rPr lang="en-US" sz="3200" dirty="0"/>
              <a:t>local and regional collaboration </a:t>
            </a:r>
          </a:p>
          <a:p>
            <a:pPr marL="350838" indent="-350838">
              <a:spcAft>
                <a:spcPts val="1200"/>
              </a:spcAft>
              <a:buFont typeface="Arial" panose="020B0604020202020204" pitchFamily="34" charset="0"/>
              <a:buChar char="•"/>
            </a:pPr>
            <a:r>
              <a:rPr lang="en-US" sz="3200" dirty="0" smtClean="0"/>
              <a:t>evaluate </a:t>
            </a:r>
            <a:r>
              <a:rPr lang="en-US" sz="3200" dirty="0"/>
              <a:t>evidence needed when adopting popular-sounding reforms or programs </a:t>
            </a:r>
          </a:p>
          <a:p>
            <a:pPr marL="350838" indent="-350838">
              <a:spcAft>
                <a:spcPts val="1200"/>
              </a:spcAft>
              <a:buFont typeface="Arial" panose="020B0604020202020204" pitchFamily="34" charset="0"/>
              <a:buChar char="•"/>
            </a:pPr>
            <a:r>
              <a:rPr lang="en-US" sz="3200" dirty="0" smtClean="0"/>
              <a:t>use </a:t>
            </a:r>
            <a:r>
              <a:rPr lang="en-US" sz="3200" dirty="0"/>
              <a:t>information effectively to support teaching and learning </a:t>
            </a:r>
          </a:p>
          <a:p>
            <a:endParaRPr lang="en-US" dirty="0"/>
          </a:p>
        </p:txBody>
      </p:sp>
    </p:spTree>
    <p:extLst>
      <p:ext uri="{BB962C8B-B14F-4D97-AF65-F5344CB8AC3E}">
        <p14:creationId xmlns:p14="http://schemas.microsoft.com/office/powerpoint/2010/main" val="1034018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219200"/>
            <a:ext cx="6096000" cy="2209800"/>
          </a:xfrm>
          <a:prstGeom prst="rect">
            <a:avLst/>
          </a:prstGeom>
        </p:spPr>
        <p:txBody>
          <a:bodyPr>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stStyle>
          <a:p>
            <a:pPr>
              <a:lnSpc>
                <a:spcPct val="150000"/>
              </a:lnSpc>
            </a:pPr>
            <a:r>
              <a:rPr lang="en-US" sz="4000" dirty="0" smtClean="0"/>
              <a:t>A Role for Measurement &amp; Assessment</a:t>
            </a:r>
            <a:endParaRPr lang="en-US" sz="4000" dirty="0"/>
          </a:p>
        </p:txBody>
      </p:sp>
    </p:spTree>
    <p:extLst>
      <p:ext uri="{BB962C8B-B14F-4D97-AF65-F5344CB8AC3E}">
        <p14:creationId xmlns:p14="http://schemas.microsoft.com/office/powerpoint/2010/main" val="2439926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44068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National Academies </a:t>
            </a:r>
            <a:r>
              <a:rPr lang="en-US" sz="4400" b="0" i="0" u="none" strike="noStrike" cap="none" baseline="0" dirty="0" smtClean="0">
                <a:solidFill>
                  <a:schemeClr val="dk1"/>
                </a:solidFill>
                <a:latin typeface="Calibri"/>
                <a:ea typeface="Calibri"/>
                <a:cs typeface="Calibri"/>
                <a:sym typeface="Calibri"/>
              </a:rPr>
              <a:t>(2009)</a:t>
            </a:r>
            <a:endParaRPr lang="en-US" sz="4400" b="0" i="0" u="none" strike="noStrike" cap="none" baseline="0" dirty="0">
              <a:solidFill>
                <a:schemeClr val="dk1"/>
              </a:solidFill>
              <a:latin typeface="Calibri"/>
              <a:ea typeface="Calibri"/>
              <a:cs typeface="Calibri"/>
              <a:sym typeface="Calibri"/>
            </a:endParaRPr>
          </a:p>
        </p:txBody>
      </p:sp>
      <p:sp>
        <p:nvSpPr>
          <p:cNvPr id="108" name="Shape 108"/>
          <p:cNvSpPr txBox="1">
            <a:spLocks noGrp="1"/>
          </p:cNvSpPr>
          <p:nvPr>
            <p:ph type="body" idx="1"/>
          </p:nvPr>
        </p:nvSpPr>
        <p:spPr>
          <a:xfrm>
            <a:off x="457200" y="1915700"/>
            <a:ext cx="8229600"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A test score is an </a:t>
            </a:r>
            <a:r>
              <a:rPr lang="en-US" sz="3200" b="1" i="0" u="none" strike="noStrike" cap="none" baseline="0" dirty="0">
                <a:solidFill>
                  <a:schemeClr val="dk1"/>
                </a:solidFill>
                <a:latin typeface="Calibri"/>
                <a:ea typeface="Calibri"/>
                <a:cs typeface="Calibri"/>
                <a:sym typeface="Calibri"/>
              </a:rPr>
              <a:t>estimate </a:t>
            </a:r>
            <a:r>
              <a:rPr lang="en-US" sz="3200" b="0" i="0" u="none" strike="noStrike" cap="none" baseline="0" dirty="0">
                <a:solidFill>
                  <a:schemeClr val="dk1"/>
                </a:solidFill>
                <a:latin typeface="Calibri"/>
                <a:ea typeface="Calibri"/>
                <a:cs typeface="Calibri"/>
                <a:sym typeface="Calibri"/>
              </a:rPr>
              <a:t>rather than an exact measure of what a person knows and can do</a:t>
            </a:r>
            <a:r>
              <a:rPr lang="en-US" sz="3200" b="0" i="0" u="none" strike="noStrike" cap="none" baseline="0" dirty="0" smtClean="0">
                <a:solidFill>
                  <a:schemeClr val="dk1"/>
                </a:solidFill>
                <a:latin typeface="Calibri"/>
                <a:ea typeface="Calibri"/>
                <a:cs typeface="Calibri"/>
                <a:sym typeface="Calibri"/>
              </a:rPr>
              <a:t>. </a:t>
            </a:r>
            <a:r>
              <a:rPr lang="en-US" sz="3200" b="0" i="0" u="none" strike="noStrike" cap="none" baseline="0" dirty="0">
                <a:solidFill>
                  <a:schemeClr val="dk1"/>
                </a:solidFill>
                <a:latin typeface="Calibri"/>
                <a:ea typeface="Calibri"/>
                <a:cs typeface="Calibri"/>
                <a:sym typeface="Calibri"/>
              </a:rPr>
              <a:t>The items on any test are a sample from some larger universe of knowledge and skills, and scores for individual students are affected by the particular questions included. </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396874"/>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National Academies </a:t>
            </a:r>
            <a:r>
              <a:rPr lang="en-US" sz="4400" b="0" i="0" u="none" strike="noStrike" cap="none" baseline="0" dirty="0" smtClean="0">
                <a:solidFill>
                  <a:schemeClr val="dk1"/>
                </a:solidFill>
                <a:latin typeface="Calibri"/>
                <a:ea typeface="Calibri"/>
                <a:cs typeface="Calibri"/>
                <a:sym typeface="Calibri"/>
              </a:rPr>
              <a:t>(2009)</a:t>
            </a:r>
            <a:endParaRPr lang="en-US" sz="4400" b="0" i="0" u="none" strike="noStrike" cap="none" baseline="0" dirty="0">
              <a:solidFill>
                <a:schemeClr val="dk1"/>
              </a:solidFill>
              <a:latin typeface="Calibri"/>
              <a:ea typeface="Calibri"/>
              <a:cs typeface="Calibri"/>
              <a:sym typeface="Calibri"/>
            </a:endParaRPr>
          </a:p>
        </p:txBody>
      </p:sp>
      <p:sp>
        <p:nvSpPr>
          <p:cNvPr id="114" name="Shape 114"/>
          <p:cNvSpPr txBox="1">
            <a:spLocks noGrp="1"/>
          </p:cNvSpPr>
          <p:nvPr>
            <p:ph type="body" idx="1"/>
          </p:nvPr>
        </p:nvSpPr>
        <p:spPr>
          <a:xfrm>
            <a:off x="457200" y="1798637"/>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baseline="0" dirty="0">
                <a:solidFill>
                  <a:schemeClr val="dk1"/>
                </a:solidFill>
                <a:latin typeface="Calibri"/>
                <a:ea typeface="Calibri"/>
                <a:cs typeface="Calibri"/>
                <a:sym typeface="Calibri"/>
              </a:rPr>
              <a:t>A student may have done better or worse on a different sample of questions. In addition, guessing, motivation, momentary distractions, and other factors introduce uncertainty into individual scores.</a:t>
            </a:r>
          </a:p>
          <a:p>
            <a:pPr marL="342900" marR="0" lvl="0" indent="-139700" algn="l" rtl="0">
              <a:spcBef>
                <a:spcPts val="640"/>
              </a:spcBef>
              <a:buClr>
                <a:schemeClr val="dk1"/>
              </a:buClr>
              <a:buFont typeface="Arial"/>
              <a:buNone/>
            </a:pPr>
            <a:endParaRPr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label">
  <a:themeElements>
    <a:clrScheme name="Custom 352">
      <a:dk1>
        <a:srgbClr val="333333"/>
      </a:dk1>
      <a:lt1>
        <a:srgbClr val="FFFFFF"/>
      </a:lt1>
      <a:dk2>
        <a:srgbClr val="800000"/>
      </a:dk2>
      <a:lt2>
        <a:srgbClr val="CCCCCC"/>
      </a:lt2>
      <a:accent1>
        <a:srgbClr val="0E427E"/>
      </a:accent1>
      <a:accent2>
        <a:srgbClr val="C5AF48"/>
      </a:accent2>
      <a:accent3>
        <a:srgbClr val="327C56"/>
      </a:accent3>
      <a:accent4>
        <a:srgbClr val="387B7D"/>
      </a:accent4>
      <a:accent5>
        <a:srgbClr val="BA7436"/>
      </a:accent5>
      <a:accent6>
        <a:srgbClr val="804000"/>
      </a:accent6>
      <a:hlink>
        <a:srgbClr val="1D6B8D"/>
      </a:hlink>
      <a:folHlink>
        <a:srgbClr val="103B4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1236</Words>
  <Application>Microsoft Office PowerPoint</Application>
  <PresentationFormat>On-screen Show (4:3)</PresentationFormat>
  <Paragraphs>254</Paragraphs>
  <Slides>33</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Quattrocento</vt:lpstr>
      <vt:lpstr>Times New Roman</vt:lpstr>
      <vt:lpstr>label</vt:lpstr>
      <vt:lpstr>Tests &amp; Measurements for Teachers (Tiegs, 1931)</vt:lpstr>
      <vt:lpstr>The Ψ of Accountability</vt:lpstr>
      <vt:lpstr>Our Accountability System: from NCLB to ESSA</vt:lpstr>
      <vt:lpstr>Untested Assumptions</vt:lpstr>
      <vt:lpstr>More Assumptions…</vt:lpstr>
      <vt:lpstr>Needing specialized training to…</vt:lpstr>
      <vt:lpstr>PowerPoint Presentation</vt:lpstr>
      <vt:lpstr>National Academies (2009)</vt:lpstr>
      <vt:lpstr>National Academies (2009)</vt:lpstr>
      <vt:lpstr>Measurement Error</vt:lpstr>
      <vt:lpstr>2013-2014 Technical Manual for  Minnesota’s Title I and Title III Assessments</vt:lpstr>
      <vt:lpstr>2013-2014 Technical Manual</vt:lpstr>
      <vt:lpstr>2013-2014 Technical Manual</vt:lpstr>
      <vt:lpstr>MCA for Individual Interpretation</vt:lpstr>
      <vt:lpstr>PowerPoint Presentation</vt:lpstr>
      <vt:lpstr>Seeking More Information</vt:lpstr>
      <vt:lpstr>2014 MCA-III Summary Statistics Grade 3 Reading, p. 133</vt:lpstr>
      <vt:lpstr>2014 MCA-III Subscale Correlations Grade 3 Reading, p. 160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 8</vt:lpstr>
      <vt:lpstr>p. 13</vt:lpstr>
      <vt:lpstr>p. 28</vt:lpstr>
      <vt:lpstr>National Academies 2009</vt:lpstr>
      <vt:lpstr>National Academies 2009</vt:lpstr>
      <vt:lpstr>National Academies 2009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&amp; Assessment</dc:title>
  <dc:creator>Michael C Rodriguez</dc:creator>
  <cp:lastModifiedBy>Michael C Rodriguez</cp:lastModifiedBy>
  <cp:revision>39</cp:revision>
  <dcterms:modified xsi:type="dcterms:W3CDTF">2019-12-02T19:32:26Z</dcterms:modified>
</cp:coreProperties>
</file>