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57" r:id="rId3"/>
    <p:sldId id="258" r:id="rId4"/>
    <p:sldId id="270" r:id="rId5"/>
    <p:sldId id="259" r:id="rId6"/>
    <p:sldId id="271" r:id="rId7"/>
    <p:sldId id="272" r:id="rId8"/>
    <p:sldId id="273" r:id="rId9"/>
    <p:sldId id="274" r:id="rId10"/>
    <p:sldId id="275" r:id="rId11"/>
    <p:sldId id="276" r:id="rId12"/>
    <p:sldId id="277" r:id="rId13"/>
    <p:sldId id="278" r:id="rId14"/>
    <p:sldId id="290" r:id="rId15"/>
    <p:sldId id="289" r:id="rId16"/>
    <p:sldId id="279" r:id="rId17"/>
    <p:sldId id="280" r:id="rId18"/>
    <p:sldId id="281" r:id="rId19"/>
    <p:sldId id="282" r:id="rId20"/>
    <p:sldId id="283" r:id="rId21"/>
    <p:sldId id="284" r:id="rId22"/>
    <p:sldId id="285" r:id="rId23"/>
    <p:sldId id="260" r:id="rId24"/>
    <p:sldId id="261" r:id="rId25"/>
    <p:sldId id="262" r:id="rId26"/>
    <p:sldId id="263" r:id="rId27"/>
    <p:sldId id="264" r:id="rId28"/>
    <p:sldId id="291" r:id="rId29"/>
    <p:sldId id="265" r:id="rId30"/>
    <p:sldId id="266" r:id="rId31"/>
    <p:sldId id="267" r:id="rId32"/>
    <p:sldId id="268" r:id="rId33"/>
    <p:sldId id="269" r:id="rId34"/>
    <p:sldId id="286" r:id="rId35"/>
    <p:sldId id="287" r:id="rId3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4" autoAdjust="0"/>
    <p:restoredTop sz="94484" autoAdjust="0"/>
  </p:normalViewPr>
  <p:slideViewPr>
    <p:cSldViewPr snapToGrid="0">
      <p:cViewPr varScale="1">
        <p:scale>
          <a:sx n="78" d="100"/>
          <a:sy n="78" d="100"/>
        </p:scale>
        <p:origin x="174"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7" tIns="46589" rIns="93177" bIns="46589" rtlCol="0"/>
          <a:lstStyle>
            <a:lvl1pPr algn="r">
              <a:defRPr sz="1200"/>
            </a:lvl1pPr>
          </a:lstStyle>
          <a:p>
            <a:fld id="{B9538C32-9A2D-42F7-B77D-4F40968FD4DB}" type="datetimeFigureOut">
              <a:rPr lang="en-US" smtClean="0"/>
              <a:t>12/12/2018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BB5C197-DF13-47D0-9147-9513A3AD947F}" type="slidenum">
              <a:rPr lang="en-US" smtClean="0"/>
              <a:t>‹#›</a:t>
            </a:fld>
            <a:endParaRPr lang="en-US"/>
          </a:p>
        </p:txBody>
      </p:sp>
    </p:spTree>
    <p:extLst>
      <p:ext uri="{BB962C8B-B14F-4D97-AF65-F5344CB8AC3E}">
        <p14:creationId xmlns:p14="http://schemas.microsoft.com/office/powerpoint/2010/main" val="1474830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542A6B93-EE19-4B9C-9C54-0C7BC0CFFB81}" type="datetimeFigureOut">
              <a:rPr lang="en-US" smtClean="0"/>
              <a:t>12/12/2018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DD93565-52AB-4135-B70A-56105D6C101B}" type="slidenum">
              <a:rPr lang="en-US" smtClean="0"/>
              <a:t>‹#›</a:t>
            </a:fld>
            <a:endParaRPr lang="en-US"/>
          </a:p>
        </p:txBody>
      </p:sp>
    </p:spTree>
    <p:extLst>
      <p:ext uri="{BB962C8B-B14F-4D97-AF65-F5344CB8AC3E}">
        <p14:creationId xmlns:p14="http://schemas.microsoft.com/office/powerpoint/2010/main" val="3732870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D93565-52AB-4135-B70A-56105D6C101B}" type="slidenum">
              <a:rPr lang="en-US" smtClean="0"/>
              <a:t>1</a:t>
            </a:fld>
            <a:endParaRPr lang="en-US"/>
          </a:p>
        </p:txBody>
      </p:sp>
    </p:spTree>
    <p:extLst>
      <p:ext uri="{BB962C8B-B14F-4D97-AF65-F5344CB8AC3E}">
        <p14:creationId xmlns:p14="http://schemas.microsoft.com/office/powerpoint/2010/main" val="2222276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168" name="Shape 168"/>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76388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202" name="Shape 202"/>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0626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208" name="Shape 208"/>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01626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214" name="Shape 214"/>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122307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117" name="Shape 117"/>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756654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3" name="Shape 123"/>
          <p:cNvSpPr txBox="1">
            <a:spLocks noGrp="1"/>
          </p:cNvSpPr>
          <p:nvPr>
            <p:ph type="body" idx="1"/>
          </p:nvPr>
        </p:nvSpPr>
        <p:spPr>
          <a:xfrm>
            <a:off x="747778" y="4636579"/>
            <a:ext cx="5982207" cy="4392548"/>
          </a:xfrm>
          <a:prstGeom prst="rect">
            <a:avLst/>
          </a:prstGeom>
          <a:noFill/>
          <a:ln>
            <a:noFill/>
          </a:ln>
        </p:spPr>
        <p:txBody>
          <a:bodyPr lIns="98486" tIns="49243" rIns="98486" bIns="49243" anchor="t" anchorCtr="0">
            <a:noAutofit/>
          </a:bodyPr>
          <a:lstStyle/>
          <a:p>
            <a:pPr>
              <a:buSzPct val="25000"/>
            </a:pPr>
            <a:r>
              <a:rPr lang="en-US">
                <a:solidFill>
                  <a:schemeClr val="dk1"/>
                </a:solidFill>
                <a:latin typeface="Calibri"/>
                <a:ea typeface="Calibri"/>
                <a:cs typeface="Calibri"/>
                <a:sym typeface="Calibri"/>
              </a:rPr>
              <a:t>185 pages</a:t>
            </a:r>
          </a:p>
        </p:txBody>
      </p:sp>
      <p:sp>
        <p:nvSpPr>
          <p:cNvPr id="124" name="Shape 124"/>
          <p:cNvSpPr txBox="1">
            <a:spLocks noGrp="1"/>
          </p:cNvSpPr>
          <p:nvPr>
            <p:ph type="sldNum" idx="12"/>
          </p:nvPr>
        </p:nvSpPr>
        <p:spPr>
          <a:xfrm>
            <a:off x="4235667" y="9271467"/>
            <a:ext cx="3240363" cy="488060"/>
          </a:xfrm>
          <a:prstGeom prst="rect">
            <a:avLst/>
          </a:prstGeom>
          <a:noFill/>
          <a:ln>
            <a:noFill/>
          </a:ln>
        </p:spPr>
        <p:txBody>
          <a:bodyPr lIns="98486" tIns="49243" rIns="98486" bIns="49243" anchor="b" anchorCtr="0">
            <a:noAutofit/>
          </a:bodyPr>
          <a:lstStyle/>
          <a:p>
            <a:pPr>
              <a:buSzPct val="25000"/>
            </a:pPr>
            <a:fld id="{00000000-1234-1234-1234-123412341234}" type="slidenum">
              <a:rPr lang="en-US" sz="1300">
                <a:solidFill>
                  <a:schemeClr val="dk1"/>
                </a:solidFill>
                <a:latin typeface="Calibri"/>
                <a:ea typeface="Calibri"/>
                <a:cs typeface="Calibri"/>
                <a:sym typeface="Calibri"/>
              </a:rPr>
              <a:pPr>
                <a:buSzPct val="25000"/>
              </a:pPr>
              <a:t>6</a:t>
            </a:fld>
            <a:endParaRPr lang="en-US"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676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130" name="Shape 130"/>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60471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136" name="Shape 136"/>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60028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142" name="Shape 142"/>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01295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9" name="Shape 149"/>
          <p:cNvSpPr txBox="1">
            <a:spLocks noGrp="1"/>
          </p:cNvSpPr>
          <p:nvPr>
            <p:ph type="body" idx="1"/>
          </p:nvPr>
        </p:nvSpPr>
        <p:spPr>
          <a:xfrm>
            <a:off x="747778" y="4636579"/>
            <a:ext cx="5982207" cy="4392548"/>
          </a:xfrm>
          <a:prstGeom prst="rect">
            <a:avLst/>
          </a:prstGeom>
          <a:noFill/>
          <a:ln>
            <a:noFill/>
          </a:ln>
        </p:spPr>
        <p:txBody>
          <a:bodyPr lIns="98486" tIns="49243" rIns="98486" bIns="49243" anchor="t" anchorCtr="0">
            <a:noAutofit/>
          </a:bodyPr>
          <a:lstStyle/>
          <a:p>
            <a:pPr>
              <a:buSzPct val="25000"/>
            </a:pPr>
            <a:r>
              <a:rPr lang="en-US">
                <a:solidFill>
                  <a:schemeClr val="dk1"/>
                </a:solidFill>
                <a:latin typeface="Calibri"/>
                <a:ea typeface="Calibri"/>
                <a:cs typeface="Calibri"/>
                <a:sym typeface="Calibri"/>
              </a:rPr>
              <a:t>454 pages of tables</a:t>
            </a:r>
          </a:p>
          <a:p>
            <a:pPr>
              <a:buSzPct val="25000"/>
            </a:pPr>
            <a:r>
              <a:rPr lang="en-US">
                <a:solidFill>
                  <a:schemeClr val="dk1"/>
                </a:solidFill>
                <a:latin typeface="Calibri"/>
                <a:ea typeface="Calibri"/>
                <a:cs typeface="Calibri"/>
                <a:sym typeface="Calibri"/>
              </a:rPr>
              <a:t>Does Not Meet</a:t>
            </a:r>
          </a:p>
          <a:p>
            <a:pPr>
              <a:buSzPct val="25000"/>
            </a:pPr>
            <a:r>
              <a:rPr lang="en-US">
                <a:solidFill>
                  <a:schemeClr val="dk1"/>
                </a:solidFill>
                <a:latin typeface="Calibri"/>
                <a:ea typeface="Calibri"/>
                <a:cs typeface="Calibri"/>
                <a:sym typeface="Calibri"/>
              </a:rPr>
              <a:t>Partially Meets</a:t>
            </a:r>
          </a:p>
          <a:p>
            <a:pPr>
              <a:buSzPct val="25000"/>
            </a:pPr>
            <a:r>
              <a:rPr lang="en-US">
                <a:solidFill>
                  <a:schemeClr val="dk1"/>
                </a:solidFill>
                <a:latin typeface="Calibri"/>
                <a:ea typeface="Calibri"/>
                <a:cs typeface="Calibri"/>
                <a:sym typeface="Calibri"/>
              </a:rPr>
              <a:t>Meets</a:t>
            </a:r>
          </a:p>
        </p:txBody>
      </p:sp>
      <p:sp>
        <p:nvSpPr>
          <p:cNvPr id="150" name="Shape 150"/>
          <p:cNvSpPr txBox="1">
            <a:spLocks noGrp="1"/>
          </p:cNvSpPr>
          <p:nvPr>
            <p:ph type="sldNum" idx="12"/>
          </p:nvPr>
        </p:nvSpPr>
        <p:spPr>
          <a:xfrm>
            <a:off x="4235667" y="9271467"/>
            <a:ext cx="3240363" cy="488060"/>
          </a:xfrm>
          <a:prstGeom prst="rect">
            <a:avLst/>
          </a:prstGeom>
          <a:noFill/>
          <a:ln>
            <a:noFill/>
          </a:ln>
        </p:spPr>
        <p:txBody>
          <a:bodyPr lIns="98486" tIns="49243" rIns="98486" bIns="49243" anchor="b" anchorCtr="0">
            <a:noAutofit/>
          </a:bodyPr>
          <a:lstStyle/>
          <a:p>
            <a:pPr>
              <a:buSzPct val="25000"/>
            </a:pPr>
            <a:fld id="{00000000-1234-1234-1234-123412341234}" type="slidenum">
              <a:rPr lang="en-US" sz="1300">
                <a:solidFill>
                  <a:schemeClr val="dk1"/>
                </a:solidFill>
                <a:latin typeface="Calibri"/>
                <a:ea typeface="Calibri"/>
                <a:cs typeface="Calibri"/>
                <a:sym typeface="Calibri"/>
              </a:rPr>
              <a:pPr>
                <a:buSzPct val="25000"/>
              </a:pPr>
              <a:t>10</a:t>
            </a:fld>
            <a:endParaRPr lang="en-US"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4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156" name="Shape 156"/>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52301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747778" y="4636579"/>
            <a:ext cx="5982207" cy="4392548"/>
          </a:xfrm>
          <a:prstGeom prst="rect">
            <a:avLst/>
          </a:prstGeom>
        </p:spPr>
        <p:txBody>
          <a:bodyPr lIns="93162" tIns="93162" rIns="93162" bIns="93162" anchor="t" anchorCtr="0">
            <a:noAutofit/>
          </a:bodyPr>
          <a:lstStyle/>
          <a:p>
            <a:endParaRPr/>
          </a:p>
        </p:txBody>
      </p:sp>
      <p:sp>
        <p:nvSpPr>
          <p:cNvPr id="162" name="Shape 162"/>
          <p:cNvSpPr>
            <a:spLocks noGrp="1" noRot="1" noChangeAspect="1"/>
          </p:cNvSpPr>
          <p:nvPr>
            <p:ph type="sldImg" idx="2"/>
          </p:nvPr>
        </p:nvSpPr>
        <p:spPr>
          <a:xfrm>
            <a:off x="485775" y="735013"/>
            <a:ext cx="6505575" cy="36591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583997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0154FD-0CDE-4BD7-BE3F-669107AC70A8}" type="datetime1">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17570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5730-F3FC-4442-A931-7E4266A27CA0}" type="datetime1">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1850859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4547E-0BAE-41BC-A582-21CF96173DD5}" type="datetime1">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2542242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C21E47-A246-49BD-A752-364B73A1F25E}" type="datetime1">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3803540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91DE48-AD63-4370-94EF-7C26A4579FAE}" type="datetime1">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774081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7E8785-528C-418D-A6F3-C27B016C246F}" type="datetime1">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3182035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BE1248-9B48-4E85-8067-4E7A50E72864}" type="datetime1">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404890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2344A6-FE7D-493E-8600-A7100EC00490}" type="datetime1">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187562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4DD3C-0BB7-493C-B22A-3774746B5350}" type="datetime1">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295247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06807-A59C-47FB-9BA8-06285F7B5F43}" type="datetime1">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33501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CBA73-7556-4555-9D45-D950F1CE4EC9}" type="datetime1">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C43131-8A1A-4CB1-99D8-93FB3968F729}" type="slidenum">
              <a:rPr lang="en-US" smtClean="0"/>
              <a:t>‹#›</a:t>
            </a:fld>
            <a:endParaRPr lang="en-US"/>
          </a:p>
        </p:txBody>
      </p:sp>
    </p:spTree>
    <p:extLst>
      <p:ext uri="{BB962C8B-B14F-4D97-AF65-F5344CB8AC3E}">
        <p14:creationId xmlns:p14="http://schemas.microsoft.com/office/powerpoint/2010/main" val="1057483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5388FB-DA67-480C-B0B8-3CD42CD299B6}" type="datetime1">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43131-8A1A-4CB1-99D8-93FB3968F729}" type="slidenum">
              <a:rPr lang="en-US" smtClean="0"/>
              <a:t>‹#›</a:t>
            </a:fld>
            <a:endParaRPr lang="en-US"/>
          </a:p>
        </p:txBody>
      </p:sp>
    </p:spTree>
    <p:extLst>
      <p:ext uri="{BB962C8B-B14F-4D97-AF65-F5344CB8AC3E}">
        <p14:creationId xmlns:p14="http://schemas.microsoft.com/office/powerpoint/2010/main" val="11662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Improving Test Score Interpretation</a:t>
            </a:r>
            <a:endParaRPr lang="en-US" dirty="0"/>
          </a:p>
        </p:txBody>
      </p:sp>
      <p:sp>
        <p:nvSpPr>
          <p:cNvPr id="3" name="Subtitle 2"/>
          <p:cNvSpPr>
            <a:spLocks noGrp="1"/>
          </p:cNvSpPr>
          <p:nvPr>
            <p:ph type="subTitle" idx="1"/>
          </p:nvPr>
        </p:nvSpPr>
        <p:spPr>
          <a:xfrm>
            <a:off x="1524000" y="4377893"/>
            <a:ext cx="9144000" cy="1655762"/>
          </a:xfrm>
        </p:spPr>
        <p:txBody>
          <a:bodyPr>
            <a:normAutofit/>
          </a:bodyPr>
          <a:lstStyle/>
          <a:p>
            <a:r>
              <a:rPr lang="en-US" sz="3200" dirty="0" smtClean="0"/>
              <a:t>Michael C. Rodriguez</a:t>
            </a:r>
          </a:p>
          <a:p>
            <a:r>
              <a:rPr lang="en-US" sz="3200" dirty="0" smtClean="0"/>
              <a:t>Educational Psychology</a:t>
            </a:r>
            <a:endParaRPr lang="en-US" sz="3200" dirty="0"/>
          </a:p>
        </p:txBody>
      </p:sp>
      <p:sp>
        <p:nvSpPr>
          <p:cNvPr id="4" name="Slide Number Placeholder 3"/>
          <p:cNvSpPr>
            <a:spLocks noGrp="1"/>
          </p:cNvSpPr>
          <p:nvPr>
            <p:ph type="sldNum" sz="quarter" idx="12"/>
          </p:nvPr>
        </p:nvSpPr>
        <p:spPr/>
        <p:txBody>
          <a:bodyPr/>
          <a:lstStyle/>
          <a:p>
            <a:fld id="{95C43131-8A1A-4CB1-99D8-93FB3968F729}" type="slidenum">
              <a:rPr lang="en-US" smtClean="0"/>
              <a:t>1</a:t>
            </a:fld>
            <a:endParaRPr lang="en-US"/>
          </a:p>
        </p:txBody>
      </p:sp>
    </p:spTree>
    <p:extLst>
      <p:ext uri="{BB962C8B-B14F-4D97-AF65-F5344CB8AC3E}">
        <p14:creationId xmlns:p14="http://schemas.microsoft.com/office/powerpoint/2010/main" val="4204326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graphicFrame>
        <p:nvGraphicFramePr>
          <p:cNvPr id="144" name="Shape 144"/>
          <p:cNvGraphicFramePr/>
          <p:nvPr/>
        </p:nvGraphicFramePr>
        <p:xfrm>
          <a:off x="1981200" y="228600"/>
          <a:ext cx="8229600" cy="6400900"/>
        </p:xfrm>
        <a:graphic>
          <a:graphicData uri="http://schemas.openxmlformats.org/drawingml/2006/table">
            <a:tbl>
              <a:tblPr firstRow="1" bandRow="1">
                <a:noFill/>
              </a:tblPr>
              <a:tblGrid>
                <a:gridCol w="2438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tblGrid>
              <a:tr h="525775">
                <a:tc>
                  <a:txBody>
                    <a:bodyPr/>
                    <a:lstStyle/>
                    <a:p>
                      <a:pPr marL="0" marR="0" lvl="0" indent="0" algn="ctr" rtl="0">
                        <a:spcBef>
                          <a:spcPts val="0"/>
                        </a:spcBef>
                        <a:buSzPct val="25000"/>
                        <a:buNone/>
                      </a:pPr>
                      <a:r>
                        <a:rPr lang="en-US" sz="3600" u="none" strike="noStrike" cap="none" baseline="0"/>
                        <a:t>Scale Score</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SEM</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Achievement Level</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525775">
                <a:tc>
                  <a:txBody>
                    <a:bodyPr/>
                    <a:lstStyle/>
                    <a:p>
                      <a:pPr marL="0" marR="0" lvl="0" indent="0" algn="ctr" rtl="0">
                        <a:spcBef>
                          <a:spcPts val="0"/>
                        </a:spcBef>
                        <a:buSzPct val="25000"/>
                        <a:buNone/>
                      </a:pPr>
                      <a:r>
                        <a:rPr lang="en-US" sz="3600" u="none" strike="noStrike" cap="none" baseline="0"/>
                        <a:t>338</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a:t>5.0</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a:t>D</a:t>
                      </a:r>
                    </a:p>
                  </a:txBody>
                  <a:tcPr marL="91450" marR="91450" marT="45725" marB="45725">
                    <a:lnT w="12700" cap="flat" cmpd="sng">
                      <a:solidFill>
                        <a:schemeClr val="dk1"/>
                      </a:solidFill>
                      <a:prstDash val="solid"/>
                      <a:round/>
                      <a:headEnd type="none" w="med" len="med"/>
                      <a:tailEnd type="none" w="med" len="med"/>
                    </a:lnT>
                  </a:tcPr>
                </a:tc>
                <a:extLst>
                  <a:ext uri="{0D108BD9-81ED-4DB2-BD59-A6C34878D82A}">
                    <a16:rowId xmlns:a16="http://schemas.microsoft.com/office/drawing/2014/main" val="10001"/>
                  </a:ext>
                </a:extLst>
              </a:tr>
              <a:tr h="525775">
                <a:tc>
                  <a:txBody>
                    <a:bodyPr/>
                    <a:lstStyle/>
                    <a:p>
                      <a:pPr marL="0" marR="0" lvl="0" indent="0" algn="ctr" rtl="0">
                        <a:spcBef>
                          <a:spcPts val="0"/>
                        </a:spcBef>
                        <a:buSzPct val="25000"/>
                        <a:buNone/>
                      </a:pPr>
                      <a:r>
                        <a:rPr lang="en-US" sz="3600" u="none" strike="noStrike" cap="none" baseline="0"/>
                        <a:t>339</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D</a:t>
                      </a:r>
                    </a:p>
                  </a:txBody>
                  <a:tcPr marL="91450" marR="91450" marT="45725" marB="45725"/>
                </a:tc>
                <a:extLst>
                  <a:ext uri="{0D108BD9-81ED-4DB2-BD59-A6C34878D82A}">
                    <a16:rowId xmlns:a16="http://schemas.microsoft.com/office/drawing/2014/main" val="10002"/>
                  </a:ext>
                </a:extLst>
              </a:tr>
              <a:tr h="525775">
                <a:tc>
                  <a:txBody>
                    <a:bodyPr/>
                    <a:lstStyle/>
                    <a:p>
                      <a:pPr marL="0" marR="0" lvl="0" indent="0" algn="ctr" rtl="0">
                        <a:spcBef>
                          <a:spcPts val="0"/>
                        </a:spcBef>
                        <a:buSzPct val="25000"/>
                        <a:buNone/>
                      </a:pPr>
                      <a:r>
                        <a:rPr lang="en-US" sz="3600" u="none" strike="noStrike" cap="none" baseline="0"/>
                        <a:t>340</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3"/>
                  </a:ext>
                </a:extLst>
              </a:tr>
              <a:tr h="525775">
                <a:tc>
                  <a:txBody>
                    <a:bodyPr/>
                    <a:lstStyle/>
                    <a:p>
                      <a:pPr marL="0" marR="0" lvl="0" indent="0" algn="ctr" rtl="0">
                        <a:spcBef>
                          <a:spcPts val="0"/>
                        </a:spcBef>
                        <a:buSzPct val="25000"/>
                        <a:buNone/>
                      </a:pPr>
                      <a:r>
                        <a:rPr lang="en-US" sz="3600" u="none" strike="noStrike" cap="none" baseline="0"/>
                        <a:t>341</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4"/>
                  </a:ext>
                </a:extLst>
              </a:tr>
              <a:tr h="525775">
                <a:tc>
                  <a:txBody>
                    <a:bodyPr/>
                    <a:lstStyle/>
                    <a:p>
                      <a:pPr marL="0" marR="0" lvl="0" indent="0" algn="ctr" rtl="0">
                        <a:spcBef>
                          <a:spcPts val="0"/>
                        </a:spcBef>
                        <a:buSzPct val="25000"/>
                        <a:buNone/>
                      </a:pPr>
                      <a:r>
                        <a:rPr lang="en-US" sz="3600" u="none" strike="noStrike" cap="none" baseline="0"/>
                        <a:t>…</a:t>
                      </a:r>
                    </a:p>
                  </a:txBody>
                  <a:tcPr marL="91450" marR="91450" marT="45725" marB="45725"/>
                </a:tc>
                <a:tc>
                  <a:txBody>
                    <a:bodyPr/>
                    <a:lstStyle/>
                    <a:p>
                      <a:pPr marL="0" marR="0" lvl="0" indent="0" algn="ctr" rtl="0">
                        <a:spcBef>
                          <a:spcPts val="0"/>
                        </a:spcBef>
                        <a:buNone/>
                      </a:pPr>
                      <a:endParaRPr sz="3600" u="none" strike="noStrike" cap="none" baseline="0"/>
                    </a:p>
                  </a:txBody>
                  <a:tcPr marL="91450" marR="91450" marT="45725" marB="45725"/>
                </a:tc>
                <a:tc>
                  <a:txBody>
                    <a:bodyPr/>
                    <a:lstStyle/>
                    <a:p>
                      <a:pPr marL="0" marR="0" lvl="0" indent="0" algn="ctr" rtl="0">
                        <a:spcBef>
                          <a:spcPts val="0"/>
                        </a:spcBef>
                        <a:buNone/>
                      </a:pPr>
                      <a:endParaRPr sz="3600" u="none" strike="noStrike" cap="none" baseline="0"/>
                    </a:p>
                  </a:txBody>
                  <a:tcPr marL="91450" marR="91450" marT="45725" marB="45725"/>
                </a:tc>
                <a:extLst>
                  <a:ext uri="{0D108BD9-81ED-4DB2-BD59-A6C34878D82A}">
                    <a16:rowId xmlns:a16="http://schemas.microsoft.com/office/drawing/2014/main" val="10005"/>
                  </a:ext>
                </a:extLst>
              </a:tr>
              <a:tr h="525775">
                <a:tc>
                  <a:txBody>
                    <a:bodyPr/>
                    <a:lstStyle/>
                    <a:p>
                      <a:pPr marL="0" marR="0" lvl="0" indent="0" algn="ctr" rtl="0">
                        <a:spcBef>
                          <a:spcPts val="0"/>
                        </a:spcBef>
                        <a:buSzPct val="25000"/>
                        <a:buNone/>
                      </a:pPr>
                      <a:r>
                        <a:rPr lang="en-US" sz="3600" u="none" strike="noStrike" cap="none" baseline="0"/>
                        <a:t>348</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6"/>
                  </a:ext>
                </a:extLst>
              </a:tr>
              <a:tr h="525775">
                <a:tc>
                  <a:txBody>
                    <a:bodyPr/>
                    <a:lstStyle/>
                    <a:p>
                      <a:pPr marL="0" marR="0" lvl="0" indent="0" algn="ctr" rtl="0">
                        <a:spcBef>
                          <a:spcPts val="0"/>
                        </a:spcBef>
                        <a:buSzPct val="25000"/>
                        <a:buNone/>
                      </a:pPr>
                      <a:r>
                        <a:rPr lang="en-US" sz="3600" u="none" strike="noStrike" cap="none" baseline="0"/>
                        <a:t>349</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P</a:t>
                      </a:r>
                    </a:p>
                  </a:txBody>
                  <a:tcPr marL="91450" marR="91450" marT="45725" marB="45725"/>
                </a:tc>
                <a:extLst>
                  <a:ext uri="{0D108BD9-81ED-4DB2-BD59-A6C34878D82A}">
                    <a16:rowId xmlns:a16="http://schemas.microsoft.com/office/drawing/2014/main" val="10007"/>
                  </a:ext>
                </a:extLst>
              </a:tr>
              <a:tr h="525775">
                <a:tc>
                  <a:txBody>
                    <a:bodyPr/>
                    <a:lstStyle/>
                    <a:p>
                      <a:pPr marL="0" marR="0" lvl="0" indent="0" algn="ctr" rtl="0">
                        <a:spcBef>
                          <a:spcPts val="0"/>
                        </a:spcBef>
                        <a:buSzPct val="25000"/>
                        <a:buNone/>
                      </a:pPr>
                      <a:r>
                        <a:rPr lang="en-US" sz="3600" u="none" strike="noStrike" cap="none" baseline="0"/>
                        <a:t>350</a:t>
                      </a:r>
                    </a:p>
                  </a:txBody>
                  <a:tcPr marL="91450" marR="91450" marT="45725" marB="45725"/>
                </a:tc>
                <a:tc>
                  <a:txBody>
                    <a:bodyPr/>
                    <a:lstStyle/>
                    <a:p>
                      <a:pPr marL="0" marR="0" lvl="0" indent="0" algn="ctr" rtl="0">
                        <a:spcBef>
                          <a:spcPts val="0"/>
                        </a:spcBef>
                        <a:buSzPct val="25000"/>
                        <a:buNone/>
                      </a:pPr>
                      <a:r>
                        <a:rPr lang="en-US" sz="3600" u="none" strike="noStrike" cap="none" baseline="0"/>
                        <a:t>5.0</a:t>
                      </a:r>
                    </a:p>
                  </a:txBody>
                  <a:tcPr marL="91450" marR="91450" marT="45725" marB="45725"/>
                </a:tc>
                <a:tc>
                  <a:txBody>
                    <a:bodyPr/>
                    <a:lstStyle/>
                    <a:p>
                      <a:pPr marL="0" marR="0" lvl="0" indent="0" algn="ctr" rtl="0">
                        <a:spcBef>
                          <a:spcPts val="0"/>
                        </a:spcBef>
                        <a:buSzPct val="25000"/>
                        <a:buNone/>
                      </a:pPr>
                      <a:r>
                        <a:rPr lang="en-US" sz="3600" u="none" strike="noStrike" cap="none" baseline="0"/>
                        <a:t>M</a:t>
                      </a:r>
                    </a:p>
                  </a:txBody>
                  <a:tcPr marL="91450" marR="91450" marT="45725" marB="45725"/>
                </a:tc>
                <a:extLst>
                  <a:ext uri="{0D108BD9-81ED-4DB2-BD59-A6C34878D82A}">
                    <a16:rowId xmlns:a16="http://schemas.microsoft.com/office/drawing/2014/main" val="10008"/>
                  </a:ext>
                </a:extLst>
              </a:tr>
              <a:tr h="525775">
                <a:tc>
                  <a:txBody>
                    <a:bodyPr/>
                    <a:lstStyle/>
                    <a:p>
                      <a:pPr marL="0" marR="0" lvl="0" indent="0" algn="ctr" rtl="0">
                        <a:spcBef>
                          <a:spcPts val="0"/>
                        </a:spcBef>
                        <a:buSzPct val="25000"/>
                        <a:buNone/>
                      </a:pPr>
                      <a:r>
                        <a:rPr lang="en-US" sz="3600" u="none" strike="noStrike" cap="none" baseline="0"/>
                        <a:t>351</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5.0</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M</a:t>
                      </a:r>
                    </a:p>
                  </a:txBody>
                  <a:tcPr marL="91450" marR="91450" marT="45725" marB="45725">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145" name="Shape 145"/>
          <p:cNvSpPr/>
          <p:nvPr/>
        </p:nvSpPr>
        <p:spPr>
          <a:xfrm>
            <a:off x="7543801" y="2133601"/>
            <a:ext cx="1291267" cy="3236685"/>
          </a:xfrm>
          <a:custGeom>
            <a:avLst/>
            <a:gdLst/>
            <a:ahLst/>
            <a:cxnLst/>
            <a:rect l="0" t="0" r="0" b="0"/>
            <a:pathLst>
              <a:path w="1291268" h="3236686" extrusionOk="0">
                <a:moveTo>
                  <a:pt x="870857" y="43543"/>
                </a:moveTo>
                <a:cubicBezTo>
                  <a:pt x="730552" y="48381"/>
                  <a:pt x="590058" y="49300"/>
                  <a:pt x="449943" y="58057"/>
                </a:cubicBezTo>
                <a:cubicBezTo>
                  <a:pt x="434673" y="59011"/>
                  <a:pt x="421111" y="68368"/>
                  <a:pt x="406400" y="72571"/>
                </a:cubicBezTo>
                <a:cubicBezTo>
                  <a:pt x="252880" y="116435"/>
                  <a:pt x="468166" y="47144"/>
                  <a:pt x="261257" y="116114"/>
                </a:cubicBezTo>
                <a:lnTo>
                  <a:pt x="217715" y="130629"/>
                </a:lnTo>
                <a:cubicBezTo>
                  <a:pt x="188686" y="159657"/>
                  <a:pt x="143611" y="178768"/>
                  <a:pt x="130629" y="217714"/>
                </a:cubicBezTo>
                <a:cubicBezTo>
                  <a:pt x="97687" y="316542"/>
                  <a:pt x="139148" y="194997"/>
                  <a:pt x="87086" y="333829"/>
                </a:cubicBezTo>
                <a:cubicBezTo>
                  <a:pt x="81714" y="348154"/>
                  <a:pt x="77944" y="363046"/>
                  <a:pt x="72572" y="377371"/>
                </a:cubicBezTo>
                <a:cubicBezTo>
                  <a:pt x="63424" y="401766"/>
                  <a:pt x="53219" y="425752"/>
                  <a:pt x="43543" y="449943"/>
                </a:cubicBezTo>
                <a:cubicBezTo>
                  <a:pt x="38705" y="474133"/>
                  <a:pt x="31611" y="497980"/>
                  <a:pt x="29029" y="522514"/>
                </a:cubicBezTo>
                <a:cubicBezTo>
                  <a:pt x="2622" y="773381"/>
                  <a:pt x="38423" y="653992"/>
                  <a:pt x="0" y="769257"/>
                </a:cubicBezTo>
                <a:cubicBezTo>
                  <a:pt x="4838" y="1020838"/>
                  <a:pt x="5534" y="1272533"/>
                  <a:pt x="14515" y="1524000"/>
                </a:cubicBezTo>
                <a:cubicBezTo>
                  <a:pt x="15227" y="1543935"/>
                  <a:pt x="24702" y="1562584"/>
                  <a:pt x="29029" y="1582057"/>
                </a:cubicBezTo>
                <a:cubicBezTo>
                  <a:pt x="34380" y="1606139"/>
                  <a:pt x="39487" y="1630295"/>
                  <a:pt x="43543" y="1654629"/>
                </a:cubicBezTo>
                <a:cubicBezTo>
                  <a:pt x="79541" y="1870622"/>
                  <a:pt x="38371" y="1657804"/>
                  <a:pt x="72572" y="1828800"/>
                </a:cubicBezTo>
                <a:cubicBezTo>
                  <a:pt x="67734" y="1867505"/>
                  <a:pt x="63212" y="1906250"/>
                  <a:pt x="58057" y="1944914"/>
                </a:cubicBezTo>
                <a:cubicBezTo>
                  <a:pt x="53536" y="1978824"/>
                  <a:pt x="47540" y="2012538"/>
                  <a:pt x="43543" y="2046514"/>
                </a:cubicBezTo>
                <a:cubicBezTo>
                  <a:pt x="37862" y="2094803"/>
                  <a:pt x="33867" y="2143276"/>
                  <a:pt x="29029" y="2191657"/>
                </a:cubicBezTo>
                <a:cubicBezTo>
                  <a:pt x="33867" y="2322286"/>
                  <a:pt x="35635" y="2453064"/>
                  <a:pt x="43543" y="2583543"/>
                </a:cubicBezTo>
                <a:cubicBezTo>
                  <a:pt x="45081" y="2608924"/>
                  <a:pt x="56803" y="2682634"/>
                  <a:pt x="72572" y="2714171"/>
                </a:cubicBezTo>
                <a:cubicBezTo>
                  <a:pt x="80373" y="2729773"/>
                  <a:pt x="93799" y="2742112"/>
                  <a:pt x="101600" y="2757714"/>
                </a:cubicBezTo>
                <a:cubicBezTo>
                  <a:pt x="108442" y="2771398"/>
                  <a:pt x="108524" y="2787973"/>
                  <a:pt x="116115" y="2801257"/>
                </a:cubicBezTo>
                <a:cubicBezTo>
                  <a:pt x="128117" y="2822260"/>
                  <a:pt x="146836" y="2838801"/>
                  <a:pt x="159657" y="2859314"/>
                </a:cubicBezTo>
                <a:cubicBezTo>
                  <a:pt x="171124" y="2877662"/>
                  <a:pt x="177951" y="2898585"/>
                  <a:pt x="188686" y="2917371"/>
                </a:cubicBezTo>
                <a:cubicBezTo>
                  <a:pt x="197341" y="2932517"/>
                  <a:pt x="208039" y="2946400"/>
                  <a:pt x="217715" y="2960914"/>
                </a:cubicBezTo>
                <a:cubicBezTo>
                  <a:pt x="245211" y="3043404"/>
                  <a:pt x="221410" y="2993638"/>
                  <a:pt x="319315" y="3091543"/>
                </a:cubicBezTo>
                <a:cubicBezTo>
                  <a:pt x="356886" y="3129114"/>
                  <a:pt x="397857" y="3175782"/>
                  <a:pt x="449943" y="3193143"/>
                </a:cubicBezTo>
                <a:cubicBezTo>
                  <a:pt x="555953" y="3228479"/>
                  <a:pt x="507344" y="3214749"/>
                  <a:pt x="595086" y="3236686"/>
                </a:cubicBezTo>
                <a:cubicBezTo>
                  <a:pt x="645723" y="3232466"/>
                  <a:pt x="761844" y="3232208"/>
                  <a:pt x="827315" y="3207657"/>
                </a:cubicBezTo>
                <a:cubicBezTo>
                  <a:pt x="847574" y="3200060"/>
                  <a:pt x="866020" y="3188305"/>
                  <a:pt x="885372" y="3178629"/>
                </a:cubicBezTo>
                <a:cubicBezTo>
                  <a:pt x="899886" y="3164115"/>
                  <a:pt x="913028" y="3148084"/>
                  <a:pt x="928915" y="3135086"/>
                </a:cubicBezTo>
                <a:cubicBezTo>
                  <a:pt x="966360" y="3104449"/>
                  <a:pt x="1045029" y="3048000"/>
                  <a:pt x="1045029" y="3048000"/>
                </a:cubicBezTo>
                <a:cubicBezTo>
                  <a:pt x="1049867" y="3033486"/>
                  <a:pt x="1051952" y="3017741"/>
                  <a:pt x="1059543" y="3004457"/>
                </a:cubicBezTo>
                <a:cubicBezTo>
                  <a:pt x="1071545" y="2983454"/>
                  <a:pt x="1094819" y="2969134"/>
                  <a:pt x="1103086" y="2946400"/>
                </a:cubicBezTo>
                <a:cubicBezTo>
                  <a:pt x="1114777" y="2914249"/>
                  <a:pt x="1109907" y="2878134"/>
                  <a:pt x="1117600" y="2844800"/>
                </a:cubicBezTo>
                <a:cubicBezTo>
                  <a:pt x="1124480" y="2814985"/>
                  <a:pt x="1136953" y="2786743"/>
                  <a:pt x="1146629" y="2757714"/>
                </a:cubicBezTo>
                <a:cubicBezTo>
                  <a:pt x="1155935" y="2729795"/>
                  <a:pt x="1155879" y="2699583"/>
                  <a:pt x="1161143" y="2670629"/>
                </a:cubicBezTo>
                <a:cubicBezTo>
                  <a:pt x="1183034" y="2550224"/>
                  <a:pt x="1166871" y="2644851"/>
                  <a:pt x="1190172" y="2540000"/>
                </a:cubicBezTo>
                <a:cubicBezTo>
                  <a:pt x="1195524" y="2515918"/>
                  <a:pt x="1199335" y="2491511"/>
                  <a:pt x="1204686" y="2467429"/>
                </a:cubicBezTo>
                <a:cubicBezTo>
                  <a:pt x="1216837" y="2412747"/>
                  <a:pt x="1217549" y="2414323"/>
                  <a:pt x="1233715" y="2365829"/>
                </a:cubicBezTo>
                <a:cubicBezTo>
                  <a:pt x="1348671" y="1676077"/>
                  <a:pt x="1260399" y="2236542"/>
                  <a:pt x="1233715" y="435429"/>
                </a:cubicBezTo>
                <a:cubicBezTo>
                  <a:pt x="1233137" y="396427"/>
                  <a:pt x="1232319" y="356048"/>
                  <a:pt x="1219200" y="319314"/>
                </a:cubicBezTo>
                <a:cubicBezTo>
                  <a:pt x="1207466" y="286459"/>
                  <a:pt x="1161143" y="232229"/>
                  <a:pt x="1161143" y="232229"/>
                </a:cubicBezTo>
                <a:cubicBezTo>
                  <a:pt x="1136514" y="158339"/>
                  <a:pt x="1166421" y="209357"/>
                  <a:pt x="1103086" y="174171"/>
                </a:cubicBezTo>
                <a:cubicBezTo>
                  <a:pt x="986984" y="109669"/>
                  <a:pt x="1052217" y="117913"/>
                  <a:pt x="928915" y="87086"/>
                </a:cubicBezTo>
                <a:cubicBezTo>
                  <a:pt x="841171" y="65149"/>
                  <a:pt x="889783" y="78880"/>
                  <a:pt x="783772" y="43543"/>
                </a:cubicBezTo>
                <a:lnTo>
                  <a:pt x="696686" y="14514"/>
                </a:lnTo>
                <a:cubicBezTo>
                  <a:pt x="690195" y="12350"/>
                  <a:pt x="687010" y="4838"/>
                  <a:pt x="682172" y="0"/>
                </a:cubicBezTo>
              </a:path>
            </a:pathLst>
          </a:custGeom>
          <a:noFill/>
          <a:ln w="25400" cap="flat" cmpd="sng">
            <a:solidFill>
              <a:srgbClr val="FF0000"/>
            </a:solidFill>
            <a:prstDash val="solid"/>
            <a:round/>
            <a:headEnd type="none" w="med" len="med"/>
            <a:tailEnd type="none" w="med" len="med"/>
          </a:ln>
        </p:spPr>
        <p:txBody>
          <a:bodyPr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46" name="Shape 146"/>
          <p:cNvSpPr/>
          <p:nvPr/>
        </p:nvSpPr>
        <p:spPr>
          <a:xfrm>
            <a:off x="2438400" y="2017486"/>
            <a:ext cx="1567600" cy="3251199"/>
          </a:xfrm>
          <a:custGeom>
            <a:avLst/>
            <a:gdLst/>
            <a:ahLst/>
            <a:cxnLst/>
            <a:rect l="0" t="0" r="0" b="0"/>
            <a:pathLst>
              <a:path w="1567601" h="3251200" extrusionOk="0">
                <a:moveTo>
                  <a:pt x="1320800" y="319314"/>
                </a:moveTo>
                <a:cubicBezTo>
                  <a:pt x="1291772" y="290285"/>
                  <a:pt x="1265772" y="257873"/>
                  <a:pt x="1233715" y="232228"/>
                </a:cubicBezTo>
                <a:cubicBezTo>
                  <a:pt x="1216819" y="218712"/>
                  <a:pt x="1194443" y="213935"/>
                  <a:pt x="1175657" y="203200"/>
                </a:cubicBezTo>
                <a:cubicBezTo>
                  <a:pt x="1114548" y="168281"/>
                  <a:pt x="1147177" y="174391"/>
                  <a:pt x="1074057" y="145143"/>
                </a:cubicBezTo>
                <a:cubicBezTo>
                  <a:pt x="1045647" y="133779"/>
                  <a:pt x="1016000" y="125790"/>
                  <a:pt x="986972" y="116114"/>
                </a:cubicBezTo>
                <a:cubicBezTo>
                  <a:pt x="940165" y="100511"/>
                  <a:pt x="841829" y="87085"/>
                  <a:pt x="841829" y="87085"/>
                </a:cubicBezTo>
                <a:cubicBezTo>
                  <a:pt x="716038" y="91923"/>
                  <a:pt x="590110" y="93985"/>
                  <a:pt x="464457" y="101600"/>
                </a:cubicBezTo>
                <a:cubicBezTo>
                  <a:pt x="430309" y="103670"/>
                  <a:pt x="396767" y="111593"/>
                  <a:pt x="362857" y="116114"/>
                </a:cubicBezTo>
                <a:lnTo>
                  <a:pt x="246743" y="130628"/>
                </a:lnTo>
                <a:cubicBezTo>
                  <a:pt x="232229" y="135466"/>
                  <a:pt x="217911" y="140940"/>
                  <a:pt x="203200" y="145143"/>
                </a:cubicBezTo>
                <a:cubicBezTo>
                  <a:pt x="75599" y="181601"/>
                  <a:pt x="206022" y="139365"/>
                  <a:pt x="101600" y="174171"/>
                </a:cubicBezTo>
                <a:cubicBezTo>
                  <a:pt x="87086" y="183847"/>
                  <a:pt x="70392" y="190865"/>
                  <a:pt x="58057" y="203200"/>
                </a:cubicBezTo>
                <a:cubicBezTo>
                  <a:pt x="32613" y="228644"/>
                  <a:pt x="23959" y="257232"/>
                  <a:pt x="14515" y="290285"/>
                </a:cubicBezTo>
                <a:cubicBezTo>
                  <a:pt x="9035" y="309466"/>
                  <a:pt x="4838" y="328990"/>
                  <a:pt x="0" y="348343"/>
                </a:cubicBezTo>
                <a:cubicBezTo>
                  <a:pt x="4838" y="464457"/>
                  <a:pt x="2951" y="581047"/>
                  <a:pt x="14515" y="696685"/>
                </a:cubicBezTo>
                <a:cubicBezTo>
                  <a:pt x="17560" y="727132"/>
                  <a:pt x="37132" y="753851"/>
                  <a:pt x="43543" y="783771"/>
                </a:cubicBezTo>
                <a:cubicBezTo>
                  <a:pt x="51716" y="821911"/>
                  <a:pt x="49884" y="861745"/>
                  <a:pt x="58057" y="899885"/>
                </a:cubicBezTo>
                <a:cubicBezTo>
                  <a:pt x="64468" y="929805"/>
                  <a:pt x="87086" y="986971"/>
                  <a:pt x="87086" y="986971"/>
                </a:cubicBezTo>
                <a:lnTo>
                  <a:pt x="116115" y="1248228"/>
                </a:lnTo>
                <a:cubicBezTo>
                  <a:pt x="119494" y="1278640"/>
                  <a:pt x="128170" y="1309854"/>
                  <a:pt x="145143" y="1335314"/>
                </a:cubicBezTo>
                <a:lnTo>
                  <a:pt x="174172" y="1378857"/>
                </a:lnTo>
                <a:cubicBezTo>
                  <a:pt x="179010" y="1403047"/>
                  <a:pt x="182195" y="1427628"/>
                  <a:pt x="188686" y="1451428"/>
                </a:cubicBezTo>
                <a:cubicBezTo>
                  <a:pt x="196737" y="1480949"/>
                  <a:pt x="217715" y="1538514"/>
                  <a:pt x="217715" y="1538514"/>
                </a:cubicBezTo>
                <a:cubicBezTo>
                  <a:pt x="203201" y="1683657"/>
                  <a:pt x="194239" y="1829463"/>
                  <a:pt x="174172" y="1973943"/>
                </a:cubicBezTo>
                <a:cubicBezTo>
                  <a:pt x="169963" y="2004251"/>
                  <a:pt x="152564" y="2031343"/>
                  <a:pt x="145143" y="2061028"/>
                </a:cubicBezTo>
                <a:cubicBezTo>
                  <a:pt x="138005" y="2089578"/>
                  <a:pt x="135104" y="2119027"/>
                  <a:pt x="130629" y="2148114"/>
                </a:cubicBezTo>
                <a:cubicBezTo>
                  <a:pt x="125427" y="2181927"/>
                  <a:pt x="124412" y="2216525"/>
                  <a:pt x="116115" y="2249714"/>
                </a:cubicBezTo>
                <a:cubicBezTo>
                  <a:pt x="109796" y="2274990"/>
                  <a:pt x="95325" y="2297568"/>
                  <a:pt x="87086" y="2322285"/>
                </a:cubicBezTo>
                <a:cubicBezTo>
                  <a:pt x="80778" y="2341210"/>
                  <a:pt x="77410" y="2360990"/>
                  <a:pt x="72572" y="2380343"/>
                </a:cubicBezTo>
                <a:cubicBezTo>
                  <a:pt x="77410" y="2598057"/>
                  <a:pt x="78205" y="2815898"/>
                  <a:pt x="87086" y="3033485"/>
                </a:cubicBezTo>
                <a:cubicBezTo>
                  <a:pt x="89098" y="3082782"/>
                  <a:pt x="111930" y="3105970"/>
                  <a:pt x="130629" y="3149600"/>
                </a:cubicBezTo>
                <a:cubicBezTo>
                  <a:pt x="136656" y="3163662"/>
                  <a:pt x="130300" y="3189432"/>
                  <a:pt x="145143" y="3193143"/>
                </a:cubicBezTo>
                <a:cubicBezTo>
                  <a:pt x="215704" y="3210783"/>
                  <a:pt x="290286" y="3202819"/>
                  <a:pt x="362857" y="3207657"/>
                </a:cubicBezTo>
                <a:cubicBezTo>
                  <a:pt x="382210" y="3212495"/>
                  <a:pt x="401734" y="3216691"/>
                  <a:pt x="420915" y="3222171"/>
                </a:cubicBezTo>
                <a:cubicBezTo>
                  <a:pt x="566714" y="3263827"/>
                  <a:pt x="340959" y="3205810"/>
                  <a:pt x="522515" y="3251200"/>
                </a:cubicBezTo>
                <a:cubicBezTo>
                  <a:pt x="604762" y="3246362"/>
                  <a:pt x="687177" y="3243822"/>
                  <a:pt x="769257" y="3236685"/>
                </a:cubicBezTo>
                <a:cubicBezTo>
                  <a:pt x="798575" y="3234136"/>
                  <a:pt x="827210" y="3226333"/>
                  <a:pt x="856343" y="3222171"/>
                </a:cubicBezTo>
                <a:cubicBezTo>
                  <a:pt x="894957" y="3216655"/>
                  <a:pt x="933752" y="3212495"/>
                  <a:pt x="972457" y="3207657"/>
                </a:cubicBezTo>
                <a:cubicBezTo>
                  <a:pt x="986971" y="3202819"/>
                  <a:pt x="1001065" y="3196462"/>
                  <a:pt x="1016000" y="3193143"/>
                </a:cubicBezTo>
                <a:cubicBezTo>
                  <a:pt x="1044728" y="3186759"/>
                  <a:pt x="1074694" y="3186371"/>
                  <a:pt x="1103086" y="3178628"/>
                </a:cubicBezTo>
                <a:cubicBezTo>
                  <a:pt x="1128222" y="3171773"/>
                  <a:pt x="1150940" y="3157839"/>
                  <a:pt x="1175657" y="3149600"/>
                </a:cubicBezTo>
                <a:cubicBezTo>
                  <a:pt x="1243899" y="3126853"/>
                  <a:pt x="1234904" y="3144992"/>
                  <a:pt x="1306286" y="3106057"/>
                </a:cubicBezTo>
                <a:cubicBezTo>
                  <a:pt x="1336914" y="3089351"/>
                  <a:pt x="1364343" y="3067352"/>
                  <a:pt x="1393372" y="3048000"/>
                </a:cubicBezTo>
                <a:lnTo>
                  <a:pt x="1436915" y="3018971"/>
                </a:lnTo>
                <a:cubicBezTo>
                  <a:pt x="1460976" y="2982879"/>
                  <a:pt x="1479189" y="2959458"/>
                  <a:pt x="1494972" y="2917371"/>
                </a:cubicBezTo>
                <a:cubicBezTo>
                  <a:pt x="1501976" y="2898693"/>
                  <a:pt x="1505810" y="2878920"/>
                  <a:pt x="1509486" y="2859314"/>
                </a:cubicBezTo>
                <a:cubicBezTo>
                  <a:pt x="1520333" y="2801464"/>
                  <a:pt x="1538515" y="2685143"/>
                  <a:pt x="1538515" y="2685143"/>
                </a:cubicBezTo>
                <a:cubicBezTo>
                  <a:pt x="1543353" y="2535162"/>
                  <a:pt x="1546366" y="2385111"/>
                  <a:pt x="1553029" y="2235200"/>
                </a:cubicBezTo>
                <a:cubicBezTo>
                  <a:pt x="1556044" y="2167361"/>
                  <a:pt x="1568556" y="2099898"/>
                  <a:pt x="1567543" y="2032000"/>
                </a:cubicBezTo>
                <a:cubicBezTo>
                  <a:pt x="1563714" y="1775427"/>
                  <a:pt x="1552002" y="1518990"/>
                  <a:pt x="1538515" y="1262743"/>
                </a:cubicBezTo>
                <a:cubicBezTo>
                  <a:pt x="1535839" y="1211903"/>
                  <a:pt x="1514388" y="1191932"/>
                  <a:pt x="1494972" y="1146628"/>
                </a:cubicBezTo>
                <a:cubicBezTo>
                  <a:pt x="1488945" y="1132566"/>
                  <a:pt x="1485295" y="1117599"/>
                  <a:pt x="1480457" y="1103085"/>
                </a:cubicBezTo>
                <a:cubicBezTo>
                  <a:pt x="1475619" y="1074057"/>
                  <a:pt x="1476000" y="1043657"/>
                  <a:pt x="1465943" y="1016000"/>
                </a:cubicBezTo>
                <a:cubicBezTo>
                  <a:pt x="1404540" y="847140"/>
                  <a:pt x="1436738" y="1015295"/>
                  <a:pt x="1407886" y="899885"/>
                </a:cubicBezTo>
                <a:cubicBezTo>
                  <a:pt x="1381923" y="796033"/>
                  <a:pt x="1403433" y="848594"/>
                  <a:pt x="1378857" y="725714"/>
                </a:cubicBezTo>
                <a:cubicBezTo>
                  <a:pt x="1375856" y="710712"/>
                  <a:pt x="1369181" y="696685"/>
                  <a:pt x="1364343" y="682171"/>
                </a:cubicBezTo>
                <a:cubicBezTo>
                  <a:pt x="1345502" y="550279"/>
                  <a:pt x="1360648" y="613027"/>
                  <a:pt x="1320800" y="493485"/>
                </a:cubicBezTo>
                <a:lnTo>
                  <a:pt x="1306286" y="449943"/>
                </a:lnTo>
                <a:lnTo>
                  <a:pt x="1291772" y="406400"/>
                </a:lnTo>
                <a:cubicBezTo>
                  <a:pt x="1276524" y="253923"/>
                  <a:pt x="1268314" y="268591"/>
                  <a:pt x="1291772" y="116114"/>
                </a:cubicBezTo>
                <a:cubicBezTo>
                  <a:pt x="1298433" y="72821"/>
                  <a:pt x="1313043" y="66148"/>
                  <a:pt x="1335315" y="29028"/>
                </a:cubicBezTo>
                <a:cubicBezTo>
                  <a:pt x="1340881" y="19752"/>
                  <a:pt x="1344991" y="9676"/>
                  <a:pt x="1349829" y="0"/>
                </a:cubicBezTo>
              </a:path>
            </a:pathLst>
          </a:custGeom>
          <a:noFill/>
          <a:ln w="25400" cap="flat" cmpd="sng">
            <a:solidFill>
              <a:srgbClr val="FF0000"/>
            </a:solidFill>
            <a:prstDash val="solid"/>
            <a:round/>
            <a:headEnd type="none" w="med" len="med"/>
            <a:tailEnd type="none" w="med" len="med"/>
          </a:ln>
        </p:spPr>
        <p:txBody>
          <a:bodyPr lIns="91425" tIns="45700" rIns="91425" bIns="45700" anchor="ctr" anchorCtr="0">
            <a:noAutofit/>
          </a:bodyPr>
          <a:lstStyle/>
          <a:p>
            <a:pPr algn="ctr"/>
            <a:endParaRPr>
              <a:solidFill>
                <a:schemeClr val="dk1"/>
              </a:solidFill>
              <a:latin typeface="Calibri"/>
              <a:ea typeface="Calibri"/>
              <a:cs typeface="Calibri"/>
              <a:sym typeface="Calibri"/>
            </a:endParaRPr>
          </a:p>
        </p:txBody>
      </p:sp>
      <p:sp>
        <p:nvSpPr>
          <p:cNvPr id="2" name="Slide Number Placeholder 1"/>
          <p:cNvSpPr>
            <a:spLocks noGrp="1"/>
          </p:cNvSpPr>
          <p:nvPr>
            <p:ph type="sldNum" sz="quarter" idx="12"/>
          </p:nvPr>
        </p:nvSpPr>
        <p:spPr/>
        <p:txBody>
          <a:bodyPr/>
          <a:lstStyle/>
          <a:p>
            <a:fld id="{95C43131-8A1A-4CB1-99D8-93FB3968F729}" type="slidenum">
              <a:rPr lang="en-US" smtClean="0"/>
              <a:t>10</a:t>
            </a:fld>
            <a:endParaRPr lang="en-US"/>
          </a:p>
        </p:txBody>
      </p:sp>
    </p:spTree>
    <p:extLst>
      <p:ext uri="{BB962C8B-B14F-4D97-AF65-F5344CB8AC3E}">
        <p14:creationId xmlns:p14="http://schemas.microsoft.com/office/powerpoint/2010/main" val="1788716306"/>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fade">
                                      <p:cBhvr>
                                        <p:cTn id="7" dur="500"/>
                                        <p:tgtEl>
                                          <p:spTgt spid="1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6"/>
                                        </p:tgtEl>
                                        <p:attrNameLst>
                                          <p:attrName>style.visibility</p:attrName>
                                        </p:attrNameLst>
                                      </p:cBhvr>
                                      <p:to>
                                        <p:strVal val="visible"/>
                                      </p:to>
                                    </p:set>
                                    <p:animEffect transition="in" filter="fade">
                                      <p:cBhvr>
                                        <p:cTn id="12" dur="5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idx="4294967295"/>
          </p:nvPr>
        </p:nvSpPr>
        <p:spPr>
          <a:xfrm>
            <a:off x="1981200" y="274637"/>
            <a:ext cx="8229600" cy="1143000"/>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a:solidFill>
                  <a:schemeClr val="dk1"/>
                </a:solidFill>
                <a:latin typeface="Calibri"/>
                <a:ea typeface="Calibri"/>
                <a:cs typeface="Calibri"/>
                <a:sym typeface="Calibri"/>
              </a:rPr>
              <a:t>Seeking More Information</a:t>
            </a:r>
          </a:p>
        </p:txBody>
      </p:sp>
      <p:sp>
        <p:nvSpPr>
          <p:cNvPr id="153" name="Shape 153"/>
          <p:cNvSpPr txBox="1">
            <a:spLocks noGrp="1"/>
          </p:cNvSpPr>
          <p:nvPr>
            <p:ph type="body" idx="4294967295"/>
          </p:nvPr>
        </p:nvSpPr>
        <p:spPr>
          <a:xfrm>
            <a:off x="1108363" y="1600201"/>
            <a:ext cx="10141527" cy="5257799"/>
          </a:xfrm>
          <a:prstGeom prst="rect">
            <a:avLst/>
          </a:prstGeom>
          <a:noFill/>
          <a:ln>
            <a:noFill/>
          </a:ln>
        </p:spPr>
        <p:txBody>
          <a:bodyPr vert="horz" lIns="91425" tIns="45700" rIns="91425" bIns="45700" rtlCol="0" anchor="t" anchorCtr="0">
            <a:noAutofit/>
          </a:bodyPr>
          <a:lstStyle/>
          <a:p>
            <a:pPr marL="342900" indent="-342900">
              <a:spcBef>
                <a:spcPts val="0"/>
              </a:spcBef>
              <a:buClr>
                <a:schemeClr val="dk1"/>
              </a:buClr>
              <a:buSzPct val="100000"/>
              <a:buFont typeface="Arial"/>
              <a:buChar char="•"/>
            </a:pPr>
            <a:r>
              <a:rPr lang="en-US" sz="3600" dirty="0">
                <a:solidFill>
                  <a:schemeClr val="dk1"/>
                </a:solidFill>
                <a:latin typeface="Calibri"/>
                <a:ea typeface="Calibri"/>
                <a:cs typeface="Calibri"/>
                <a:sym typeface="Calibri"/>
              </a:rPr>
              <a:t>Looking to Subscales for more info</a:t>
            </a:r>
          </a:p>
          <a:p>
            <a:pPr marL="342900" indent="-342900">
              <a:spcBef>
                <a:spcPts val="640"/>
              </a:spcBef>
              <a:buClr>
                <a:schemeClr val="dk1"/>
              </a:buClr>
              <a:buSzPct val="100000"/>
              <a:buFont typeface="Arial"/>
              <a:buChar char="•"/>
            </a:pPr>
            <a:r>
              <a:rPr lang="en-US" sz="3600" dirty="0">
                <a:solidFill>
                  <a:schemeClr val="dk1"/>
                </a:solidFill>
                <a:latin typeface="Calibri"/>
                <a:ea typeface="Calibri"/>
                <a:cs typeface="Calibri"/>
                <a:sym typeface="Calibri"/>
              </a:rPr>
              <a:t>Knowing subscales are shorter – less precision</a:t>
            </a:r>
          </a:p>
          <a:p>
            <a:pPr marL="342900" indent="-342900">
              <a:spcBef>
                <a:spcPts val="640"/>
              </a:spcBef>
              <a:buClr>
                <a:schemeClr val="dk1"/>
              </a:buClr>
              <a:buSzPct val="100000"/>
              <a:buFont typeface="Arial"/>
              <a:buChar char="•"/>
            </a:pPr>
            <a:r>
              <a:rPr lang="en-US" sz="3600" dirty="0">
                <a:solidFill>
                  <a:schemeClr val="dk1"/>
                </a:solidFill>
                <a:latin typeface="Calibri"/>
                <a:ea typeface="Calibri"/>
                <a:cs typeface="Calibri"/>
                <a:sym typeface="Calibri"/>
              </a:rPr>
              <a:t>Consider the role of measurement error in correlations</a:t>
            </a:r>
          </a:p>
          <a:p>
            <a:pPr marL="342900" indent="-342900">
              <a:spcBef>
                <a:spcPts val="640"/>
              </a:spcBef>
              <a:buClr>
                <a:schemeClr val="dk1"/>
              </a:buClr>
              <a:buSzPct val="100000"/>
              <a:buFont typeface="Arial"/>
              <a:buChar char="•"/>
            </a:pPr>
            <a:r>
              <a:rPr lang="en-US" sz="3600" dirty="0">
                <a:solidFill>
                  <a:schemeClr val="dk1"/>
                </a:solidFill>
                <a:latin typeface="Calibri"/>
                <a:ea typeface="Calibri"/>
                <a:cs typeface="Calibri"/>
                <a:sym typeface="Calibri"/>
              </a:rPr>
              <a:t>Randomness doesn’t correlate with anything</a:t>
            </a:r>
          </a:p>
          <a:p>
            <a:pPr marL="342900" indent="-342900">
              <a:spcBef>
                <a:spcPts val="640"/>
              </a:spcBef>
              <a:buClr>
                <a:schemeClr val="dk1"/>
              </a:buClr>
              <a:buSzPct val="100000"/>
              <a:buFont typeface="Arial"/>
              <a:buChar char="•"/>
            </a:pPr>
            <a:r>
              <a:rPr lang="en-US" sz="3600" dirty="0">
                <a:solidFill>
                  <a:schemeClr val="dk1"/>
                </a:solidFill>
                <a:latin typeface="Calibri"/>
                <a:ea typeface="Calibri"/>
                <a:cs typeface="Calibri"/>
                <a:sym typeface="Calibri"/>
              </a:rPr>
              <a:t>Measurement error (random noise) limits correlations</a:t>
            </a:r>
          </a:p>
        </p:txBody>
      </p:sp>
      <p:sp>
        <p:nvSpPr>
          <p:cNvPr id="2" name="Slide Number Placeholder 1"/>
          <p:cNvSpPr>
            <a:spLocks noGrp="1"/>
          </p:cNvSpPr>
          <p:nvPr>
            <p:ph type="sldNum" sz="quarter" idx="12"/>
          </p:nvPr>
        </p:nvSpPr>
        <p:spPr/>
        <p:txBody>
          <a:bodyPr/>
          <a:lstStyle/>
          <a:p>
            <a:fld id="{95C43131-8A1A-4CB1-99D8-93FB3968F729}" type="slidenum">
              <a:rPr lang="en-US" smtClean="0"/>
              <a:t>11</a:t>
            </a:fld>
            <a:endParaRPr lang="en-US"/>
          </a:p>
        </p:txBody>
      </p:sp>
    </p:spTree>
    <p:extLst>
      <p:ext uri="{BB962C8B-B14F-4D97-AF65-F5344CB8AC3E}">
        <p14:creationId xmlns:p14="http://schemas.microsoft.com/office/powerpoint/2010/main" val="171999568"/>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idx="4294967295"/>
          </p:nvPr>
        </p:nvSpPr>
        <p:spPr>
          <a:xfrm>
            <a:off x="1981200" y="274638"/>
            <a:ext cx="8229600" cy="1935161"/>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dirty="0" smtClean="0">
                <a:solidFill>
                  <a:schemeClr val="dk1"/>
                </a:solidFill>
                <a:latin typeface="Calibri"/>
                <a:ea typeface="Calibri"/>
                <a:cs typeface="Calibri"/>
                <a:sym typeface="Calibri"/>
              </a:rPr>
              <a:t>2015 </a:t>
            </a:r>
            <a:r>
              <a:rPr lang="en-US" dirty="0">
                <a:solidFill>
                  <a:schemeClr val="dk1"/>
                </a:solidFill>
                <a:latin typeface="Calibri"/>
                <a:ea typeface="Calibri"/>
                <a:cs typeface="Calibri"/>
                <a:sym typeface="Calibri"/>
              </a:rPr>
              <a:t>MCA-III Summary Statistics</a:t>
            </a:r>
            <a:br>
              <a:rPr lang="en-US" dirty="0">
                <a:solidFill>
                  <a:schemeClr val="dk1"/>
                </a:solidFill>
                <a:latin typeface="Calibri"/>
                <a:ea typeface="Calibri"/>
                <a:cs typeface="Calibri"/>
                <a:sym typeface="Calibri"/>
              </a:rPr>
            </a:br>
            <a:r>
              <a:rPr lang="en-US" dirty="0">
                <a:solidFill>
                  <a:schemeClr val="dk1"/>
                </a:solidFill>
                <a:latin typeface="Calibri"/>
                <a:ea typeface="Calibri"/>
                <a:cs typeface="Calibri"/>
                <a:sym typeface="Calibri"/>
              </a:rPr>
              <a:t>Grade 3 </a:t>
            </a:r>
            <a:r>
              <a:rPr lang="en-US" dirty="0" smtClean="0">
                <a:solidFill>
                  <a:schemeClr val="dk1"/>
                </a:solidFill>
                <a:latin typeface="Calibri"/>
                <a:ea typeface="Calibri"/>
                <a:cs typeface="Calibri"/>
                <a:sym typeface="Calibri"/>
              </a:rPr>
              <a:t>Reading (p. 134)</a:t>
            </a:r>
            <a:endParaRPr lang="en-US" dirty="0">
              <a:solidFill>
                <a:schemeClr val="dk1"/>
              </a:solidFill>
              <a:latin typeface="Calibri"/>
              <a:ea typeface="Calibri"/>
              <a:cs typeface="Calibri"/>
              <a:sym typeface="Calibri"/>
            </a:endParaRPr>
          </a:p>
        </p:txBody>
      </p:sp>
      <p:graphicFrame>
        <p:nvGraphicFramePr>
          <p:cNvPr id="159" name="Shape 159"/>
          <p:cNvGraphicFramePr/>
          <p:nvPr>
            <p:extLst>
              <p:ext uri="{D42A27DB-BD31-4B8C-83A1-F6EECF244321}">
                <p14:modId xmlns:p14="http://schemas.microsoft.com/office/powerpoint/2010/main" val="3042249246"/>
              </p:ext>
            </p:extLst>
          </p:nvPr>
        </p:nvGraphicFramePr>
        <p:xfrm>
          <a:off x="1981200" y="2735450"/>
          <a:ext cx="8229600" cy="2560360"/>
        </p:xfrm>
        <a:graphic>
          <a:graphicData uri="http://schemas.openxmlformats.org/drawingml/2006/table">
            <a:tbl>
              <a:tblPr firstRow="1" bandRow="1">
                <a:noFill/>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50">
                <a:tc>
                  <a:txBody>
                    <a:bodyPr/>
                    <a:lstStyle/>
                    <a:p>
                      <a:pPr marL="0" marR="0" lvl="0" indent="0" algn="l" rtl="0">
                        <a:spcBef>
                          <a:spcPts val="0"/>
                        </a:spcBef>
                        <a:buNone/>
                      </a:pPr>
                      <a:endParaRPr sz="3600" u="none" strike="noStrike" cap="none" baseline="0" dirty="0"/>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Items</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Reliability</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3600" u="none" strike="noStrike" cap="none" baseline="0"/>
                        <a:t>Total Scale</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48</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dirty="0"/>
                        <a:t>.</a:t>
                      </a:r>
                      <a:r>
                        <a:rPr lang="en-US" sz="3600" u="none" strike="noStrike" cap="none" baseline="0" dirty="0" smtClean="0"/>
                        <a:t>89</a:t>
                      </a:r>
                      <a:endParaRPr lang="en-US" sz="3600" u="none" strike="noStrike" cap="none" baseline="0" dirty="0"/>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1"/>
                  </a:ext>
                </a:extLst>
              </a:tr>
              <a:tr h="370850">
                <a:tc>
                  <a:txBody>
                    <a:bodyPr/>
                    <a:lstStyle/>
                    <a:p>
                      <a:pPr marL="0" marR="0" lvl="0" indent="0" algn="l" rtl="0">
                        <a:spcBef>
                          <a:spcPts val="0"/>
                        </a:spcBef>
                        <a:buSzPct val="25000"/>
                        <a:buNone/>
                      </a:pPr>
                      <a:r>
                        <a:rPr lang="en-US" sz="3600" u="none" strike="noStrike" cap="none" baseline="0"/>
                        <a:t>Literature</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dirty="0" smtClean="0"/>
                        <a:t>21-25</a:t>
                      </a:r>
                      <a:endParaRPr lang="en-US" sz="3600" u="none" strike="noStrike" cap="none" baseline="0" dirty="0"/>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b="1" u="none" strike="noStrike" cap="none" baseline="0" dirty="0"/>
                        <a:t>.</a:t>
                      </a:r>
                      <a:r>
                        <a:rPr lang="en-US" sz="3600" b="1" u="none" strike="noStrike" cap="none" baseline="0" dirty="0" smtClean="0"/>
                        <a:t>80</a:t>
                      </a:r>
                      <a:endParaRPr lang="en-US" sz="3600" b="1" u="none" strike="noStrike" cap="none" baseline="0" dirty="0"/>
                    </a:p>
                  </a:txBody>
                  <a:tcPr marL="91450" marR="91450" marT="45725" marB="45725">
                    <a:lnT w="12700" cap="flat" cmpd="sng">
                      <a:solidFill>
                        <a:schemeClr val="dk1"/>
                      </a:solidFill>
                      <a:prstDash val="solid"/>
                      <a:round/>
                      <a:headEnd type="none" w="med" len="med"/>
                      <a:tailEnd type="none" w="med" len="med"/>
                    </a:lnT>
                  </a:tcPr>
                </a:tc>
                <a:extLst>
                  <a:ext uri="{0D108BD9-81ED-4DB2-BD59-A6C34878D82A}">
                    <a16:rowId xmlns:a16="http://schemas.microsoft.com/office/drawing/2014/main" val="10002"/>
                  </a:ext>
                </a:extLst>
              </a:tr>
              <a:tr h="370850">
                <a:tc>
                  <a:txBody>
                    <a:bodyPr/>
                    <a:lstStyle/>
                    <a:p>
                      <a:pPr marL="0" marR="0" lvl="0" indent="0" algn="l" rtl="0">
                        <a:spcBef>
                          <a:spcPts val="0"/>
                        </a:spcBef>
                        <a:buSzPct val="25000"/>
                        <a:buNone/>
                      </a:pPr>
                      <a:r>
                        <a:rPr lang="en-US" sz="3600" u="none" strike="noStrike" cap="none" baseline="0"/>
                        <a:t>Information</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dirty="0" smtClean="0"/>
                        <a:t>23-27</a:t>
                      </a:r>
                      <a:endParaRPr lang="en-US" sz="3600" u="none" strike="noStrike" cap="none" baseline="0" dirty="0"/>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b="1" u="none" strike="noStrike" cap="none" baseline="0" dirty="0"/>
                        <a:t>.</a:t>
                      </a:r>
                      <a:r>
                        <a:rPr lang="en-US" sz="3600" b="1" u="none" strike="noStrike" cap="none" baseline="0" dirty="0" smtClean="0"/>
                        <a:t>82</a:t>
                      </a:r>
                      <a:endParaRPr lang="en-US" sz="3600" b="1" u="none" strike="noStrike" cap="none" baseline="0" dirty="0"/>
                    </a:p>
                  </a:txBody>
                  <a:tcPr marL="91450" marR="91450" marT="45725" marB="45725">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fld id="{95C43131-8A1A-4CB1-99D8-93FB3968F729}" type="slidenum">
              <a:rPr lang="en-US" smtClean="0"/>
              <a:t>12</a:t>
            </a:fld>
            <a:endParaRPr lang="en-US"/>
          </a:p>
        </p:txBody>
      </p:sp>
    </p:spTree>
    <p:extLst>
      <p:ext uri="{BB962C8B-B14F-4D97-AF65-F5344CB8AC3E}">
        <p14:creationId xmlns:p14="http://schemas.microsoft.com/office/powerpoint/2010/main" val="3672633879"/>
      </p:ext>
    </p:extLst>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idx="4294967295"/>
          </p:nvPr>
        </p:nvSpPr>
        <p:spPr>
          <a:xfrm>
            <a:off x="1981200" y="350838"/>
            <a:ext cx="8229600" cy="1858963"/>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dirty="0" smtClean="0">
                <a:solidFill>
                  <a:schemeClr val="dk1"/>
                </a:solidFill>
                <a:latin typeface="Calibri"/>
                <a:ea typeface="Calibri"/>
                <a:cs typeface="Calibri"/>
                <a:sym typeface="Calibri"/>
              </a:rPr>
              <a:t>2015 </a:t>
            </a:r>
            <a:r>
              <a:rPr lang="en-US" dirty="0">
                <a:solidFill>
                  <a:schemeClr val="dk1"/>
                </a:solidFill>
                <a:latin typeface="Calibri"/>
                <a:ea typeface="Calibri"/>
                <a:cs typeface="Calibri"/>
                <a:sym typeface="Calibri"/>
              </a:rPr>
              <a:t>MCA-III Subscale Correlations</a:t>
            </a:r>
            <a:br>
              <a:rPr lang="en-US" dirty="0">
                <a:solidFill>
                  <a:schemeClr val="dk1"/>
                </a:solidFill>
                <a:latin typeface="Calibri"/>
                <a:ea typeface="Calibri"/>
                <a:cs typeface="Calibri"/>
                <a:sym typeface="Calibri"/>
              </a:rPr>
            </a:br>
            <a:r>
              <a:rPr lang="en-US" dirty="0">
                <a:solidFill>
                  <a:schemeClr val="dk1"/>
                </a:solidFill>
                <a:latin typeface="Calibri"/>
                <a:ea typeface="Calibri"/>
                <a:cs typeface="Calibri"/>
                <a:sym typeface="Calibri"/>
              </a:rPr>
              <a:t>Grade 3 </a:t>
            </a:r>
            <a:r>
              <a:rPr lang="en-US" dirty="0" smtClean="0">
                <a:solidFill>
                  <a:schemeClr val="dk1"/>
                </a:solidFill>
                <a:latin typeface="Calibri"/>
                <a:ea typeface="Calibri"/>
                <a:cs typeface="Calibri"/>
                <a:sym typeface="Calibri"/>
              </a:rPr>
              <a:t>Reading (p. 163)</a:t>
            </a:r>
            <a:endParaRPr lang="en-US" dirty="0">
              <a:solidFill>
                <a:schemeClr val="dk1"/>
              </a:solidFill>
              <a:latin typeface="Calibri"/>
              <a:ea typeface="Calibri"/>
              <a:cs typeface="Calibri"/>
              <a:sym typeface="Calibri"/>
            </a:endParaRPr>
          </a:p>
        </p:txBody>
      </p:sp>
      <p:graphicFrame>
        <p:nvGraphicFramePr>
          <p:cNvPr id="165" name="Shape 165"/>
          <p:cNvGraphicFramePr/>
          <p:nvPr>
            <p:extLst>
              <p:ext uri="{D42A27DB-BD31-4B8C-83A1-F6EECF244321}">
                <p14:modId xmlns:p14="http://schemas.microsoft.com/office/powerpoint/2010/main" val="4151241830"/>
              </p:ext>
            </p:extLst>
          </p:nvPr>
        </p:nvGraphicFramePr>
        <p:xfrm>
          <a:off x="1981200" y="3185159"/>
          <a:ext cx="8229600" cy="1920270"/>
        </p:xfrm>
        <a:graphic>
          <a:graphicData uri="http://schemas.openxmlformats.org/drawingml/2006/table">
            <a:tbl>
              <a:tblPr firstRow="1" bandRow="1">
                <a:noFill/>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50">
                <a:tc>
                  <a:txBody>
                    <a:bodyPr/>
                    <a:lstStyle/>
                    <a:p>
                      <a:pPr marL="0" marR="0" lvl="0" indent="0" algn="l" rtl="0">
                        <a:spcBef>
                          <a:spcPts val="0"/>
                        </a:spcBef>
                        <a:buNone/>
                      </a:pPr>
                      <a:endParaRPr sz="3600" u="none" strike="noStrike" cap="none" baseline="0" dirty="0"/>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a:t>Total Scale </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dirty="0"/>
                        <a:t>Literature</a:t>
                      </a:r>
                    </a:p>
                  </a:txBody>
                  <a:tcPr marL="91450" marR="91450" marT="45725" marB="45725">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3600" u="none" strike="noStrike" cap="none" baseline="0"/>
                        <a:t>Literature</a:t>
                      </a:r>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SzPct val="25000"/>
                        <a:buNone/>
                      </a:pPr>
                      <a:r>
                        <a:rPr lang="en-US" sz="3600" u="none" strike="noStrike" cap="none" baseline="0" dirty="0"/>
                        <a:t>.</a:t>
                      </a:r>
                      <a:r>
                        <a:rPr lang="en-US" sz="3600" u="none" strike="noStrike" cap="none" baseline="0" dirty="0" smtClean="0"/>
                        <a:t>93</a:t>
                      </a:r>
                      <a:endParaRPr lang="en-US" sz="3600" u="none" strike="noStrike" cap="none" baseline="0" dirty="0"/>
                    </a:p>
                  </a:txBody>
                  <a:tcPr marL="91450" marR="91450" marT="45725" marB="45725">
                    <a:lnT w="12700" cap="flat" cmpd="sng">
                      <a:solidFill>
                        <a:schemeClr val="dk1"/>
                      </a:solidFill>
                      <a:prstDash val="solid"/>
                      <a:round/>
                      <a:headEnd type="none" w="med" len="med"/>
                      <a:tailEnd type="none" w="med" len="med"/>
                    </a:lnT>
                  </a:tcPr>
                </a:tc>
                <a:tc>
                  <a:txBody>
                    <a:bodyPr/>
                    <a:lstStyle/>
                    <a:p>
                      <a:pPr marL="0" marR="0" lvl="0" indent="0" algn="ctr" rtl="0">
                        <a:spcBef>
                          <a:spcPts val="0"/>
                        </a:spcBef>
                        <a:buNone/>
                      </a:pPr>
                      <a:endParaRPr sz="3600" u="none" strike="noStrike" cap="none" baseline="0" dirty="0"/>
                    </a:p>
                  </a:txBody>
                  <a:tcPr marL="91450" marR="91450" marT="45725" marB="45725">
                    <a:lnT w="12700" cap="flat" cmpd="sng">
                      <a:solidFill>
                        <a:schemeClr val="dk1"/>
                      </a:solidFill>
                      <a:prstDash val="solid"/>
                      <a:round/>
                      <a:headEnd type="none" w="med" len="med"/>
                      <a:tailEnd type="none" w="med" len="med"/>
                    </a:lnT>
                  </a:tcPr>
                </a:tc>
                <a:extLst>
                  <a:ext uri="{0D108BD9-81ED-4DB2-BD59-A6C34878D82A}">
                    <a16:rowId xmlns:a16="http://schemas.microsoft.com/office/drawing/2014/main" val="10001"/>
                  </a:ext>
                </a:extLst>
              </a:tr>
              <a:tr h="370850">
                <a:tc>
                  <a:txBody>
                    <a:bodyPr/>
                    <a:lstStyle/>
                    <a:p>
                      <a:pPr marL="0" marR="0" lvl="0" indent="0" algn="l" rtl="0">
                        <a:spcBef>
                          <a:spcPts val="0"/>
                        </a:spcBef>
                        <a:buSzPct val="25000"/>
                        <a:buNone/>
                      </a:pPr>
                      <a:r>
                        <a:rPr lang="en-US" sz="3600" u="none" strike="noStrike" cap="none" baseline="0" dirty="0"/>
                        <a:t>Information</a:t>
                      </a:r>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u="none" strike="noStrike" cap="none" baseline="0" dirty="0"/>
                        <a:t>.</a:t>
                      </a:r>
                      <a:r>
                        <a:rPr lang="en-US" sz="3600" u="none" strike="noStrike" cap="none" baseline="0" dirty="0" smtClean="0"/>
                        <a:t>94</a:t>
                      </a:r>
                      <a:endParaRPr lang="en-US" sz="3600" u="none" strike="noStrike" cap="none" baseline="0" dirty="0"/>
                    </a:p>
                  </a:txBody>
                  <a:tcPr marL="91450" marR="91450" marT="45725" marB="45725">
                    <a:lnB w="12700" cap="flat" cmpd="sng">
                      <a:solidFill>
                        <a:schemeClr val="dk1"/>
                      </a:solidFill>
                      <a:prstDash val="solid"/>
                      <a:round/>
                      <a:headEnd type="none" w="med" len="med"/>
                      <a:tailEnd type="none" w="med" len="med"/>
                    </a:lnB>
                  </a:tcPr>
                </a:tc>
                <a:tc>
                  <a:txBody>
                    <a:bodyPr/>
                    <a:lstStyle/>
                    <a:p>
                      <a:pPr marL="0" marR="0" lvl="0" indent="0" algn="ctr" rtl="0">
                        <a:spcBef>
                          <a:spcPts val="0"/>
                        </a:spcBef>
                        <a:buSzPct val="25000"/>
                        <a:buNone/>
                      </a:pPr>
                      <a:r>
                        <a:rPr lang="en-US" sz="3600" b="1" u="none" strike="noStrike" cap="none" baseline="0" dirty="0"/>
                        <a:t>.</a:t>
                      </a:r>
                      <a:r>
                        <a:rPr lang="en-US" sz="3600" b="1" u="none" strike="noStrike" cap="none" baseline="0" dirty="0" smtClean="0"/>
                        <a:t>81</a:t>
                      </a:r>
                      <a:endParaRPr lang="en-US" sz="3600" b="1" u="none" strike="noStrike" cap="none" baseline="0" dirty="0"/>
                    </a:p>
                  </a:txBody>
                  <a:tcPr marL="91450" marR="91450" marT="45725" marB="45725">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 name="Slide Number Placeholder 1"/>
          <p:cNvSpPr>
            <a:spLocks noGrp="1"/>
          </p:cNvSpPr>
          <p:nvPr>
            <p:ph type="sldNum" sz="quarter" idx="12"/>
          </p:nvPr>
        </p:nvSpPr>
        <p:spPr/>
        <p:txBody>
          <a:bodyPr/>
          <a:lstStyle/>
          <a:p>
            <a:fld id="{95C43131-8A1A-4CB1-99D8-93FB3968F729}" type="slidenum">
              <a:rPr lang="en-US" smtClean="0"/>
              <a:t>13</a:t>
            </a:fld>
            <a:endParaRPr lang="en-US"/>
          </a:p>
        </p:txBody>
      </p:sp>
    </p:spTree>
    <p:extLst>
      <p:ext uri="{BB962C8B-B14F-4D97-AF65-F5344CB8AC3E}">
        <p14:creationId xmlns:p14="http://schemas.microsoft.com/office/powerpoint/2010/main" val="1986182703"/>
      </p:ext>
    </p:extLst>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997527" y="1634836"/>
                <a:ext cx="10557163" cy="2425216"/>
              </a:xfrm>
              <a:prstGeom prst="rect">
                <a:avLst/>
              </a:prstGeom>
            </p:spPr>
            <p:txBody>
              <a:bodyPr wrap="square">
                <a:spAutoFit/>
              </a:bodyPr>
              <a:lstStyle/>
              <a:p>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We know that a correlation can be </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no larger</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than the score reliabilities:</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p>
              <a:p>
                <a:pPr/>
                <a14:m>
                  <m:oMathPara xmlns:m="http://schemas.openxmlformats.org/officeDocument/2006/math">
                    <m:oMathParaPr>
                      <m:jc m:val="centerGroup"/>
                    </m:oMathParaPr>
                    <m:oMath xmlns:m="http://schemas.openxmlformats.org/officeDocument/2006/math">
                      <m:sSub>
                        <m:sSubPr>
                          <m:ctrlPr>
                            <a:rPr lang="en-US" sz="3600" i="1">
                              <a:effectLst/>
                              <a:latin typeface="Cambria Math" panose="02040503050406030204" pitchFamily="18" charset="0"/>
                            </a:rPr>
                          </m:ctrlPr>
                        </m:sSubPr>
                        <m:e>
                          <m:r>
                            <a:rPr lang="en-US" sz="3600" i="1">
                              <a:effectLst/>
                              <a:latin typeface="Cambria Math" panose="02040503050406030204" pitchFamily="18" charset="0"/>
                              <a:ea typeface="Calibri" panose="020F0502020204030204" pitchFamily="34" charset="0"/>
                              <a:cs typeface="Times New Roman" panose="02020603050405020304" pitchFamily="18" charset="0"/>
                            </a:rPr>
                            <m:t>𝐶𝑜𝑟𝑟𝑒𝑙𝑎𝑡𝑖𝑜𝑛</m:t>
                          </m:r>
                        </m:e>
                        <m:sub>
                          <m:r>
                            <a:rPr lang="en-US" sz="3600" i="1">
                              <a:effectLst/>
                              <a:latin typeface="Cambria Math" panose="02040503050406030204" pitchFamily="18" charset="0"/>
                              <a:ea typeface="Calibri" panose="020F0502020204030204" pitchFamily="34" charset="0"/>
                              <a:cs typeface="Times New Roman" panose="02020603050405020304" pitchFamily="18" charset="0"/>
                            </a:rPr>
                            <m:t>𝑋𝑌</m:t>
                          </m:r>
                        </m:sub>
                      </m:sSub>
                      <m:r>
                        <a:rPr lang="en-US" sz="3600" i="1">
                          <a:effectLst/>
                          <a:latin typeface="Cambria Math" panose="02040503050406030204" pitchFamily="18" charset="0"/>
                          <a:ea typeface="Calibri" panose="020F0502020204030204" pitchFamily="34" charset="0"/>
                          <a:cs typeface="Times New Roman" panose="02020603050405020304" pitchFamily="18" charset="0"/>
                        </a:rPr>
                        <m:t>≤</m:t>
                      </m:r>
                      <m:rad>
                        <m:radPr>
                          <m:degHide m:val="on"/>
                          <m:ctrlPr>
                            <a:rPr lang="en-US" sz="3600" i="1">
                              <a:effectLst/>
                              <a:latin typeface="Cambria Math" panose="02040503050406030204" pitchFamily="18" charset="0"/>
                            </a:rPr>
                          </m:ctrlPr>
                        </m:radPr>
                        <m:deg/>
                        <m:e>
                          <m:sSub>
                            <m:sSubPr>
                              <m:ctrlPr>
                                <a:rPr lang="en-US" sz="3600" i="1">
                                  <a:effectLst/>
                                  <a:latin typeface="Cambria Math" panose="02040503050406030204" pitchFamily="18" charset="0"/>
                                </a:rPr>
                              </m:ctrlPr>
                            </m:sSubPr>
                            <m:e>
                              <m:r>
                                <a:rPr lang="en-US" sz="3600" i="1">
                                  <a:effectLst/>
                                  <a:latin typeface="Cambria Math" panose="02040503050406030204" pitchFamily="18" charset="0"/>
                                  <a:ea typeface="Calibri" panose="020F0502020204030204" pitchFamily="34" charset="0"/>
                                  <a:cs typeface="Times New Roman" panose="02020603050405020304" pitchFamily="18" charset="0"/>
                                </a:rPr>
                                <m:t>𝑅𝑒𝑙𝑖𝑎𝑏𝑖𝑙𝑖𝑡𝑦</m:t>
                              </m:r>
                            </m:e>
                            <m:sub>
                              <m:r>
                                <a:rPr lang="en-US" sz="3600" i="1">
                                  <a:effectLst/>
                                  <a:latin typeface="Cambria Math" panose="02040503050406030204" pitchFamily="18" charset="0"/>
                                  <a:ea typeface="Calibri" panose="020F0502020204030204" pitchFamily="34" charset="0"/>
                                  <a:cs typeface="Times New Roman" panose="02020603050405020304" pitchFamily="18" charset="0"/>
                                </a:rPr>
                                <m:t>𝑋</m:t>
                              </m:r>
                            </m:sub>
                          </m:sSub>
                          <m:r>
                            <a:rPr lang="en-US" sz="3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3600" i="1">
                                  <a:effectLst/>
                                  <a:latin typeface="Cambria Math" panose="02040503050406030204" pitchFamily="18" charset="0"/>
                                </a:rPr>
                              </m:ctrlPr>
                            </m:sSubPr>
                            <m:e>
                              <m:r>
                                <a:rPr lang="en-US" sz="3600" i="1">
                                  <a:effectLst/>
                                  <a:latin typeface="Cambria Math" panose="02040503050406030204" pitchFamily="18" charset="0"/>
                                  <a:ea typeface="Calibri" panose="020F0502020204030204" pitchFamily="34" charset="0"/>
                                  <a:cs typeface="Times New Roman" panose="02020603050405020304" pitchFamily="18" charset="0"/>
                                </a:rPr>
                                <m:t>𝑅𝑒𝑙𝑖𝑎𝑏𝑖𝑙𝑖𝑡𝑦</m:t>
                              </m:r>
                            </m:e>
                            <m:sub>
                              <m:r>
                                <a:rPr lang="en-US" sz="3600" i="1">
                                  <a:effectLst/>
                                  <a:latin typeface="Cambria Math" panose="02040503050406030204" pitchFamily="18" charset="0"/>
                                  <a:ea typeface="Calibri" panose="020F0502020204030204" pitchFamily="34" charset="0"/>
                                  <a:cs typeface="Times New Roman" panose="02020603050405020304" pitchFamily="18" charset="0"/>
                                </a:rPr>
                                <m:t>𝑌</m:t>
                              </m:r>
                            </m:sub>
                          </m:sSub>
                        </m:e>
                      </m:rad>
                    </m:oMath>
                  </m:oMathPara>
                </a14:m>
                <a:endParaRPr lang="en-US" sz="3600" dirty="0"/>
              </a:p>
            </p:txBody>
          </p:sp>
        </mc:Choice>
        <mc:Fallback xmlns="">
          <p:sp>
            <p:nvSpPr>
              <p:cNvPr id="2" name="Rectangle 1"/>
              <p:cNvSpPr>
                <a:spLocks noRot="1" noChangeAspect="1" noMove="1" noResize="1" noEditPoints="1" noAdjustHandles="1" noChangeArrowheads="1" noChangeShapeType="1" noTextEdit="1"/>
              </p:cNvSpPr>
              <p:nvPr/>
            </p:nvSpPr>
            <p:spPr>
              <a:xfrm>
                <a:off x="997527" y="1634836"/>
                <a:ext cx="10557163" cy="2425216"/>
              </a:xfrm>
              <a:prstGeom prst="rect">
                <a:avLst/>
              </a:prstGeom>
              <a:blipFill rotWithShape="0">
                <a:blip r:embed="rId2"/>
                <a:stretch>
                  <a:fillRect l="-1791" t="-4020"/>
                </a:stretch>
              </a:blipFill>
            </p:spPr>
            <p:txBody>
              <a:bodyPr/>
              <a:lstStyle/>
              <a:p>
                <a:r>
                  <a:rPr lang="en-US">
                    <a:noFill/>
                  </a:rPr>
                  <a:t> </a:t>
                </a:r>
              </a:p>
            </p:txBody>
          </p:sp>
        </mc:Fallback>
      </mc:AlternateContent>
      <p:sp>
        <p:nvSpPr>
          <p:cNvPr id="3" name="Slide Number Placeholder 2"/>
          <p:cNvSpPr>
            <a:spLocks noGrp="1"/>
          </p:cNvSpPr>
          <p:nvPr>
            <p:ph type="sldNum" sz="quarter" idx="12"/>
          </p:nvPr>
        </p:nvSpPr>
        <p:spPr/>
        <p:txBody>
          <a:bodyPr/>
          <a:lstStyle/>
          <a:p>
            <a:fld id="{95C43131-8A1A-4CB1-99D8-93FB3968F729}" type="slidenum">
              <a:rPr lang="en-US" smtClean="0"/>
              <a:t>14</a:t>
            </a:fld>
            <a:endParaRPr lang="en-US"/>
          </a:p>
        </p:txBody>
      </p:sp>
    </p:spTree>
    <p:extLst>
      <p:ext uri="{BB962C8B-B14F-4D97-AF65-F5344CB8AC3E}">
        <p14:creationId xmlns:p14="http://schemas.microsoft.com/office/powerpoint/2010/main" val="3845093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191491" y="1080655"/>
                <a:ext cx="10030691" cy="4146648"/>
              </a:xfrm>
              <a:prstGeom prst="rect">
                <a:avLst/>
              </a:prstGeom>
            </p:spPr>
            <p:txBody>
              <a:bodyPr wrap="square">
                <a:spAutoFit/>
              </a:bodyPr>
              <a:lstStyle/>
              <a:p>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Correlations can be corrected (</a:t>
                </a:r>
                <a:r>
                  <a:rPr lang="en-US" sz="3600" dirty="0" err="1" smtClean="0">
                    <a:effectLst/>
                    <a:latin typeface="Times New Roman" panose="02020603050405020304" pitchFamily="18" charset="0"/>
                    <a:ea typeface="Calibri" panose="020F0502020204030204" pitchFamily="34" charset="0"/>
                    <a:cs typeface="Times New Roman" panose="02020603050405020304" pitchFamily="18" charset="0"/>
                  </a:rPr>
                  <a:t>disattenuated</a:t>
                </a:r>
                <a:r>
                  <a:rPr lang="en-US" sz="3600" dirty="0" smtClean="0">
                    <a:effectLst/>
                    <a:latin typeface="Times New Roman" panose="02020603050405020304" pitchFamily="18" charset="0"/>
                    <a:ea typeface="Calibri" panose="020F0502020204030204" pitchFamily="34" charset="0"/>
                    <a:cs typeface="Times New Roman" panose="02020603050405020304" pitchFamily="18" charset="0"/>
                  </a:rPr>
                  <a:t>) for measurement error. To do so, we manipulate the above relation and divide the correlation by the corresponding reliabilities:</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p>
              <a:p>
                <a:pPr/>
                <a14:m>
                  <m:oMathPara xmlns:m="http://schemas.openxmlformats.org/officeDocument/2006/math">
                    <m:oMathParaPr>
                      <m:jc m:val="centerGroup"/>
                    </m:oMathParaPr>
                    <m:oMath xmlns:m="http://schemas.openxmlformats.org/officeDocument/2006/math">
                      <m:f>
                        <m:fPr>
                          <m:ctrlPr>
                            <a:rPr lang="en-US" sz="3600" i="1">
                              <a:effectLst/>
                              <a:latin typeface="Cambria Math" panose="02040503050406030204" pitchFamily="18" charset="0"/>
                            </a:rPr>
                          </m:ctrlPr>
                        </m:fPr>
                        <m:num>
                          <m:sSub>
                            <m:sSubPr>
                              <m:ctrlPr>
                                <a:rPr lang="en-US" sz="3600" i="1">
                                  <a:effectLst/>
                                  <a:latin typeface="Cambria Math" panose="02040503050406030204" pitchFamily="18" charset="0"/>
                                </a:rPr>
                              </m:ctrlPr>
                            </m:sSubPr>
                            <m:e>
                              <m:r>
                                <a:rPr lang="en-US" sz="3600" i="1">
                                  <a:effectLst/>
                                  <a:latin typeface="Cambria Math" panose="02040503050406030204" pitchFamily="18" charset="0"/>
                                  <a:ea typeface="Calibri" panose="020F0502020204030204" pitchFamily="34" charset="0"/>
                                  <a:cs typeface="Times New Roman" panose="02020603050405020304" pitchFamily="18" charset="0"/>
                                </a:rPr>
                                <m:t>𝐶𝑜𝑟𝑟𝑒𝑙𝑎𝑡𝑖𝑜𝑛</m:t>
                              </m:r>
                            </m:e>
                            <m:sub>
                              <m:r>
                                <a:rPr lang="en-US" sz="3600" i="1">
                                  <a:effectLst/>
                                  <a:latin typeface="Cambria Math" panose="02040503050406030204" pitchFamily="18" charset="0"/>
                                  <a:ea typeface="Calibri" panose="020F0502020204030204" pitchFamily="34" charset="0"/>
                                  <a:cs typeface="Times New Roman" panose="02020603050405020304" pitchFamily="18" charset="0"/>
                                </a:rPr>
                                <m:t>𝑋𝑌</m:t>
                              </m:r>
                            </m:sub>
                          </m:sSub>
                        </m:num>
                        <m:den>
                          <m:rad>
                            <m:radPr>
                              <m:degHide m:val="on"/>
                              <m:ctrlPr>
                                <a:rPr lang="en-US" sz="3600" i="1">
                                  <a:effectLst/>
                                  <a:latin typeface="Cambria Math" panose="02040503050406030204" pitchFamily="18" charset="0"/>
                                </a:rPr>
                              </m:ctrlPr>
                            </m:radPr>
                            <m:deg/>
                            <m:e>
                              <m:sSub>
                                <m:sSubPr>
                                  <m:ctrlPr>
                                    <a:rPr lang="en-US" sz="3600" i="1">
                                      <a:effectLst/>
                                      <a:latin typeface="Cambria Math" panose="02040503050406030204" pitchFamily="18" charset="0"/>
                                    </a:rPr>
                                  </m:ctrlPr>
                                </m:sSubPr>
                                <m:e>
                                  <m:r>
                                    <a:rPr lang="en-US" sz="3600" i="1">
                                      <a:effectLst/>
                                      <a:latin typeface="Cambria Math" panose="02040503050406030204" pitchFamily="18" charset="0"/>
                                      <a:ea typeface="Calibri" panose="020F0502020204030204" pitchFamily="34" charset="0"/>
                                      <a:cs typeface="Times New Roman" panose="02020603050405020304" pitchFamily="18" charset="0"/>
                                    </a:rPr>
                                    <m:t>𝑅𝑒𝑙𝑖𝑎𝑏𝑖𝑙𝑖𝑡𝑦</m:t>
                                  </m:r>
                                </m:e>
                                <m:sub>
                                  <m:r>
                                    <a:rPr lang="en-US" sz="3600" i="1">
                                      <a:effectLst/>
                                      <a:latin typeface="Cambria Math" panose="02040503050406030204" pitchFamily="18" charset="0"/>
                                      <a:ea typeface="Calibri" panose="020F0502020204030204" pitchFamily="34" charset="0"/>
                                      <a:cs typeface="Times New Roman" panose="02020603050405020304" pitchFamily="18" charset="0"/>
                                    </a:rPr>
                                    <m:t>𝑋</m:t>
                                  </m:r>
                                </m:sub>
                              </m:sSub>
                              <m:r>
                                <a:rPr lang="en-US" sz="3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3600" i="1">
                                      <a:effectLst/>
                                      <a:latin typeface="Cambria Math" panose="02040503050406030204" pitchFamily="18" charset="0"/>
                                    </a:rPr>
                                  </m:ctrlPr>
                                </m:sSubPr>
                                <m:e>
                                  <m:r>
                                    <a:rPr lang="en-US" sz="3600" i="1">
                                      <a:effectLst/>
                                      <a:latin typeface="Cambria Math" panose="02040503050406030204" pitchFamily="18" charset="0"/>
                                      <a:ea typeface="Calibri" panose="020F0502020204030204" pitchFamily="34" charset="0"/>
                                      <a:cs typeface="Times New Roman" panose="02020603050405020304" pitchFamily="18" charset="0"/>
                                    </a:rPr>
                                    <m:t>𝑅𝑒𝑙𝑖𝑎𝑏𝑖𝑙𝑖𝑡𝑦</m:t>
                                  </m:r>
                                </m:e>
                                <m:sub>
                                  <m:r>
                                    <a:rPr lang="en-US" sz="3600" i="1">
                                      <a:effectLst/>
                                      <a:latin typeface="Cambria Math" panose="02040503050406030204" pitchFamily="18" charset="0"/>
                                      <a:ea typeface="Calibri" panose="020F0502020204030204" pitchFamily="34" charset="0"/>
                                      <a:cs typeface="Times New Roman" panose="02020603050405020304" pitchFamily="18" charset="0"/>
                                    </a:rPr>
                                    <m:t>𝑌</m:t>
                                  </m:r>
                                </m:sub>
                              </m:sSub>
                            </m:e>
                          </m:rad>
                        </m:den>
                      </m:f>
                    </m:oMath>
                  </m:oMathPara>
                </a14:m>
                <a:endParaRPr lang="en-US" sz="3600" dirty="0"/>
              </a:p>
            </p:txBody>
          </p:sp>
        </mc:Choice>
        <mc:Fallback xmlns="">
          <p:sp>
            <p:nvSpPr>
              <p:cNvPr id="2" name="Rectangle 1"/>
              <p:cNvSpPr>
                <a:spLocks noRot="1" noChangeAspect="1" noMove="1" noResize="1" noEditPoints="1" noAdjustHandles="1" noChangeArrowheads="1" noChangeShapeType="1" noTextEdit="1"/>
              </p:cNvSpPr>
              <p:nvPr/>
            </p:nvSpPr>
            <p:spPr>
              <a:xfrm>
                <a:off x="1191491" y="1080655"/>
                <a:ext cx="10030691" cy="4146648"/>
              </a:xfrm>
              <a:prstGeom prst="rect">
                <a:avLst/>
              </a:prstGeom>
              <a:blipFill rotWithShape="0">
                <a:blip r:embed="rId2"/>
                <a:stretch>
                  <a:fillRect l="-1823" t="-2353"/>
                </a:stretch>
              </a:blipFill>
            </p:spPr>
            <p:txBody>
              <a:bodyPr/>
              <a:lstStyle/>
              <a:p>
                <a:r>
                  <a:rPr lang="en-US">
                    <a:noFill/>
                  </a:rPr>
                  <a:t> </a:t>
                </a:r>
              </a:p>
            </p:txBody>
          </p:sp>
        </mc:Fallback>
      </mc:AlternateContent>
      <p:sp>
        <p:nvSpPr>
          <p:cNvPr id="3" name="Slide Number Placeholder 2"/>
          <p:cNvSpPr>
            <a:spLocks noGrp="1"/>
          </p:cNvSpPr>
          <p:nvPr>
            <p:ph type="sldNum" sz="quarter" idx="12"/>
          </p:nvPr>
        </p:nvSpPr>
        <p:spPr/>
        <p:txBody>
          <a:bodyPr/>
          <a:lstStyle/>
          <a:p>
            <a:fld id="{95C43131-8A1A-4CB1-99D8-93FB3968F729}" type="slidenum">
              <a:rPr lang="en-US" smtClean="0"/>
              <a:t>15</a:t>
            </a:fld>
            <a:endParaRPr lang="en-US"/>
          </a:p>
        </p:txBody>
      </p:sp>
    </p:spTree>
    <p:extLst>
      <p:ext uri="{BB962C8B-B14F-4D97-AF65-F5344CB8AC3E}">
        <p14:creationId xmlns:p14="http://schemas.microsoft.com/office/powerpoint/2010/main" val="2966995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304800"/>
            <a:ext cx="7086600" cy="1077218"/>
          </a:xfrm>
          <a:prstGeom prst="rect">
            <a:avLst/>
          </a:prstGeom>
          <a:noFill/>
        </p:spPr>
        <p:txBody>
          <a:bodyPr wrap="square" rtlCol="0">
            <a:spAutoFit/>
          </a:bodyPr>
          <a:lstStyle/>
          <a:p>
            <a:pPr algn="ctr"/>
            <a:r>
              <a:rPr lang="en-US" sz="3200" dirty="0"/>
              <a:t>3</a:t>
            </a:r>
            <a:r>
              <a:rPr lang="en-US" sz="3200" baseline="30000" dirty="0"/>
              <a:t>rd</a:t>
            </a:r>
            <a:r>
              <a:rPr lang="en-US" sz="3200" dirty="0"/>
              <a:t> Grade Mathematics Subscale Corrected Correlations</a:t>
            </a:r>
          </a:p>
        </p:txBody>
      </p:sp>
      <p:graphicFrame>
        <p:nvGraphicFramePr>
          <p:cNvPr id="3" name="Table 2"/>
          <p:cNvGraphicFramePr>
            <a:graphicFrameLocks noGrp="1"/>
          </p:cNvGraphicFramePr>
          <p:nvPr>
            <p:extLst>
              <p:ext uri="{D42A27DB-BD31-4B8C-83A1-F6EECF244321}">
                <p14:modId xmlns:p14="http://schemas.microsoft.com/office/powerpoint/2010/main" val="191580166"/>
              </p:ext>
            </p:extLst>
          </p:nvPr>
        </p:nvGraphicFramePr>
        <p:xfrm>
          <a:off x="969818" y="1828801"/>
          <a:ext cx="10552959" cy="3571772"/>
        </p:xfrm>
        <a:graphic>
          <a:graphicData uri="http://schemas.openxmlformats.org/drawingml/2006/table">
            <a:tbl>
              <a:tblPr/>
              <a:tblGrid>
                <a:gridCol w="3057398">
                  <a:extLst>
                    <a:ext uri="{9D8B030D-6E8A-4147-A177-3AD203B41FA5}">
                      <a16:colId xmlns:a16="http://schemas.microsoft.com/office/drawing/2014/main" val="20000"/>
                    </a:ext>
                  </a:extLst>
                </a:gridCol>
                <a:gridCol w="2885045">
                  <a:extLst>
                    <a:ext uri="{9D8B030D-6E8A-4147-A177-3AD203B41FA5}">
                      <a16:colId xmlns:a16="http://schemas.microsoft.com/office/drawing/2014/main" val="20001"/>
                    </a:ext>
                  </a:extLst>
                </a:gridCol>
                <a:gridCol w="2211041">
                  <a:extLst>
                    <a:ext uri="{9D8B030D-6E8A-4147-A177-3AD203B41FA5}">
                      <a16:colId xmlns:a16="http://schemas.microsoft.com/office/drawing/2014/main" val="20002"/>
                    </a:ext>
                  </a:extLst>
                </a:gridCol>
                <a:gridCol w="2399475">
                  <a:extLst>
                    <a:ext uri="{9D8B030D-6E8A-4147-A177-3AD203B41FA5}">
                      <a16:colId xmlns:a16="http://schemas.microsoft.com/office/drawing/2014/main" val="20003"/>
                    </a:ext>
                  </a:extLst>
                </a:gridCol>
              </a:tblGrid>
              <a:tr h="937342">
                <a:tc>
                  <a:txBody>
                    <a:bodyPr/>
                    <a:lstStyle/>
                    <a:p>
                      <a:pPr algn="l" fontAlgn="b"/>
                      <a:endParaRPr lang="en-US" sz="32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Number &amp; Operation</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Algebra</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Geometry &amp; Measurement</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3200" u="none" strike="noStrike" dirty="0">
                          <a:effectLst/>
                        </a:rPr>
                        <a:t>Algebra</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600" u="none" strike="noStrike" dirty="0" smtClean="0">
                          <a:effectLst/>
                        </a:rPr>
                        <a:t>.</a:t>
                      </a:r>
                      <a:r>
                        <a:rPr lang="en-US" sz="3600" u="none" strike="noStrike" dirty="0">
                          <a:effectLst/>
                        </a:rPr>
                        <a:t>98</a:t>
                      </a:r>
                      <a:endParaRPr lang="en-US" sz="36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6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6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3200" u="none" strike="noStrike" dirty="0">
                          <a:effectLst/>
                        </a:rPr>
                        <a:t>Geometry &amp; Measurement</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chemeClr val="tx1"/>
                          </a:solidFill>
                          <a:effectLst/>
                          <a:latin typeface="+mn-lt"/>
                        </a:rPr>
                        <a:t>.99</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u="none" strike="noStrike" dirty="0" smtClean="0">
                          <a:effectLst/>
                        </a:rPr>
                        <a:t>.97</a:t>
                      </a:r>
                      <a:endParaRPr lang="en-US" sz="3600" b="0" i="0" u="none" strike="noStrike" dirty="0">
                        <a:solidFill>
                          <a:srgbClr val="000000"/>
                        </a:solidFill>
                        <a:effectLst/>
                        <a:latin typeface="Calibri"/>
                      </a:endParaRPr>
                    </a:p>
                  </a:txBody>
                  <a:tcPr marL="9525" marR="9525" marT="9525" marB="0" anchor="ctr"/>
                </a:tc>
                <a:tc>
                  <a:txBody>
                    <a:bodyPr/>
                    <a:lstStyle/>
                    <a:p>
                      <a:pPr algn="ctr" fontAlgn="b"/>
                      <a:endParaRPr lang="en-US" sz="36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3200" u="none" strike="noStrike" dirty="0">
                          <a:effectLst/>
                        </a:rPr>
                        <a:t>Data Analysis</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600" u="none" strike="noStrike" dirty="0" smtClean="0">
                          <a:effectLst/>
                        </a:rPr>
                        <a:t>.96</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u="none" strike="noStrike" dirty="0" smtClean="0">
                          <a:effectLst/>
                        </a:rPr>
                        <a:t>.93</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u="none" strike="noStrike" dirty="0" smtClean="0">
                          <a:effectLst/>
                        </a:rPr>
                        <a:t>.96</a:t>
                      </a:r>
                      <a:endParaRPr lang="en-US" sz="36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
        <p:nvSpPr>
          <p:cNvPr id="4" name="TextBox 3"/>
          <p:cNvSpPr txBox="1"/>
          <p:nvPr/>
        </p:nvSpPr>
        <p:spPr>
          <a:xfrm>
            <a:off x="9677400" y="6206836"/>
            <a:ext cx="1845377" cy="523220"/>
          </a:xfrm>
          <a:prstGeom prst="rect">
            <a:avLst/>
          </a:prstGeom>
          <a:noFill/>
        </p:spPr>
        <p:txBody>
          <a:bodyPr wrap="none" rtlCol="0">
            <a:spAutoFit/>
          </a:bodyPr>
          <a:lstStyle/>
          <a:p>
            <a:r>
              <a:rPr lang="en-US" sz="2800" dirty="0" smtClean="0"/>
              <a:t>2015 MCAs</a:t>
            </a:r>
            <a:endParaRPr lang="en-US" sz="2800" dirty="0"/>
          </a:p>
        </p:txBody>
      </p:sp>
      <p:sp>
        <p:nvSpPr>
          <p:cNvPr id="5" name="Slide Number Placeholder 4"/>
          <p:cNvSpPr>
            <a:spLocks noGrp="1"/>
          </p:cNvSpPr>
          <p:nvPr>
            <p:ph type="sldNum" sz="quarter" idx="12"/>
          </p:nvPr>
        </p:nvSpPr>
        <p:spPr/>
        <p:txBody>
          <a:bodyPr/>
          <a:lstStyle/>
          <a:p>
            <a:fld id="{95C43131-8A1A-4CB1-99D8-93FB3968F729}" type="slidenum">
              <a:rPr lang="en-US" smtClean="0"/>
              <a:t>16</a:t>
            </a:fld>
            <a:endParaRPr lang="en-US"/>
          </a:p>
        </p:txBody>
      </p:sp>
    </p:spTree>
    <p:extLst>
      <p:ext uri="{BB962C8B-B14F-4D97-AF65-F5344CB8AC3E}">
        <p14:creationId xmlns:p14="http://schemas.microsoft.com/office/powerpoint/2010/main" val="2599682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304800"/>
            <a:ext cx="7086600" cy="1077218"/>
          </a:xfrm>
          <a:prstGeom prst="rect">
            <a:avLst/>
          </a:prstGeom>
          <a:noFill/>
        </p:spPr>
        <p:txBody>
          <a:bodyPr wrap="square" rtlCol="0">
            <a:spAutoFit/>
          </a:bodyPr>
          <a:lstStyle/>
          <a:p>
            <a:pPr algn="ctr"/>
            <a:r>
              <a:rPr lang="en-US" sz="3200" dirty="0" smtClean="0"/>
              <a:t>6</a:t>
            </a:r>
            <a:r>
              <a:rPr lang="en-US" sz="3200" baseline="30000" dirty="0" smtClean="0"/>
              <a:t>th</a:t>
            </a:r>
            <a:r>
              <a:rPr lang="en-US" sz="3200" dirty="0" smtClean="0"/>
              <a:t> </a:t>
            </a:r>
            <a:r>
              <a:rPr lang="en-US" sz="3200" dirty="0"/>
              <a:t>Grade Mathematics Subscale Corrected Correlations</a:t>
            </a:r>
          </a:p>
        </p:txBody>
      </p:sp>
      <p:graphicFrame>
        <p:nvGraphicFramePr>
          <p:cNvPr id="3" name="Table 2"/>
          <p:cNvGraphicFramePr>
            <a:graphicFrameLocks noGrp="1"/>
          </p:cNvGraphicFramePr>
          <p:nvPr>
            <p:extLst>
              <p:ext uri="{D42A27DB-BD31-4B8C-83A1-F6EECF244321}">
                <p14:modId xmlns:p14="http://schemas.microsoft.com/office/powerpoint/2010/main" val="1949992057"/>
              </p:ext>
            </p:extLst>
          </p:nvPr>
        </p:nvGraphicFramePr>
        <p:xfrm>
          <a:off x="969818" y="1828801"/>
          <a:ext cx="10552959" cy="3571772"/>
        </p:xfrm>
        <a:graphic>
          <a:graphicData uri="http://schemas.openxmlformats.org/drawingml/2006/table">
            <a:tbl>
              <a:tblPr/>
              <a:tblGrid>
                <a:gridCol w="3057398">
                  <a:extLst>
                    <a:ext uri="{9D8B030D-6E8A-4147-A177-3AD203B41FA5}">
                      <a16:colId xmlns:a16="http://schemas.microsoft.com/office/drawing/2014/main" val="20000"/>
                    </a:ext>
                  </a:extLst>
                </a:gridCol>
                <a:gridCol w="2885045">
                  <a:extLst>
                    <a:ext uri="{9D8B030D-6E8A-4147-A177-3AD203B41FA5}">
                      <a16:colId xmlns:a16="http://schemas.microsoft.com/office/drawing/2014/main" val="20001"/>
                    </a:ext>
                  </a:extLst>
                </a:gridCol>
                <a:gridCol w="2211041">
                  <a:extLst>
                    <a:ext uri="{9D8B030D-6E8A-4147-A177-3AD203B41FA5}">
                      <a16:colId xmlns:a16="http://schemas.microsoft.com/office/drawing/2014/main" val="20002"/>
                    </a:ext>
                  </a:extLst>
                </a:gridCol>
                <a:gridCol w="2399475">
                  <a:extLst>
                    <a:ext uri="{9D8B030D-6E8A-4147-A177-3AD203B41FA5}">
                      <a16:colId xmlns:a16="http://schemas.microsoft.com/office/drawing/2014/main" val="20003"/>
                    </a:ext>
                  </a:extLst>
                </a:gridCol>
              </a:tblGrid>
              <a:tr h="937342">
                <a:tc>
                  <a:txBody>
                    <a:bodyPr/>
                    <a:lstStyle/>
                    <a:p>
                      <a:pPr algn="l" fontAlgn="b"/>
                      <a:endParaRPr lang="en-US" sz="32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Number &amp; Operation</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Algebra</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Geometry &amp; Measurement</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3200" u="none" strike="noStrike" dirty="0">
                          <a:effectLst/>
                        </a:rPr>
                        <a:t>Algebra</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600" b="0" i="0" u="none" strike="noStrike" dirty="0" smtClean="0">
                          <a:solidFill>
                            <a:srgbClr val="000000"/>
                          </a:solidFill>
                          <a:effectLst/>
                          <a:latin typeface="Calibri"/>
                        </a:rPr>
                        <a:t>.97</a:t>
                      </a:r>
                      <a:endParaRPr lang="en-US" sz="36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6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6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3200" u="none" strike="noStrike" dirty="0">
                          <a:effectLst/>
                        </a:rPr>
                        <a:t>Geometry &amp; Measurement</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.98</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.97</a:t>
                      </a:r>
                      <a:endParaRPr lang="en-US" sz="3600" b="0" i="0" u="none" strike="noStrike" dirty="0">
                        <a:solidFill>
                          <a:srgbClr val="000000"/>
                        </a:solidFill>
                        <a:effectLst/>
                        <a:latin typeface="Calibri"/>
                      </a:endParaRPr>
                    </a:p>
                  </a:txBody>
                  <a:tcPr marL="9525" marR="9525" marT="9525" marB="0" anchor="ctr"/>
                </a:tc>
                <a:tc>
                  <a:txBody>
                    <a:bodyPr/>
                    <a:lstStyle/>
                    <a:p>
                      <a:pPr algn="ctr" fontAlgn="b"/>
                      <a:endParaRPr lang="en-US" sz="36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3200" u="none" strike="noStrike" dirty="0">
                          <a:effectLst/>
                        </a:rPr>
                        <a:t>Data Analysis</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.98</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.96</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.95</a:t>
                      </a:r>
                      <a:endParaRPr lang="en-US" sz="36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
        <p:nvSpPr>
          <p:cNvPr id="4" name="TextBox 3"/>
          <p:cNvSpPr txBox="1"/>
          <p:nvPr/>
        </p:nvSpPr>
        <p:spPr>
          <a:xfrm>
            <a:off x="9677400" y="6206836"/>
            <a:ext cx="1845377" cy="523220"/>
          </a:xfrm>
          <a:prstGeom prst="rect">
            <a:avLst/>
          </a:prstGeom>
          <a:noFill/>
        </p:spPr>
        <p:txBody>
          <a:bodyPr wrap="none" rtlCol="0">
            <a:spAutoFit/>
          </a:bodyPr>
          <a:lstStyle/>
          <a:p>
            <a:r>
              <a:rPr lang="en-US" sz="2800" dirty="0" smtClean="0"/>
              <a:t>2015 MCAs</a:t>
            </a:r>
            <a:endParaRPr lang="en-US" sz="2800" dirty="0"/>
          </a:p>
        </p:txBody>
      </p:sp>
      <p:sp>
        <p:nvSpPr>
          <p:cNvPr id="5" name="Slide Number Placeholder 4"/>
          <p:cNvSpPr>
            <a:spLocks noGrp="1"/>
          </p:cNvSpPr>
          <p:nvPr>
            <p:ph type="sldNum" sz="quarter" idx="12"/>
          </p:nvPr>
        </p:nvSpPr>
        <p:spPr/>
        <p:txBody>
          <a:bodyPr/>
          <a:lstStyle/>
          <a:p>
            <a:fld id="{95C43131-8A1A-4CB1-99D8-93FB3968F729}" type="slidenum">
              <a:rPr lang="en-US" smtClean="0"/>
              <a:t>17</a:t>
            </a:fld>
            <a:endParaRPr lang="en-US"/>
          </a:p>
        </p:txBody>
      </p:sp>
    </p:spTree>
    <p:extLst>
      <p:ext uri="{BB962C8B-B14F-4D97-AF65-F5344CB8AC3E}">
        <p14:creationId xmlns:p14="http://schemas.microsoft.com/office/powerpoint/2010/main" val="32957299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304800"/>
            <a:ext cx="7086600" cy="1077218"/>
          </a:xfrm>
          <a:prstGeom prst="rect">
            <a:avLst/>
          </a:prstGeom>
          <a:noFill/>
        </p:spPr>
        <p:txBody>
          <a:bodyPr wrap="square" rtlCol="0">
            <a:spAutoFit/>
          </a:bodyPr>
          <a:lstStyle/>
          <a:p>
            <a:pPr algn="ctr"/>
            <a:r>
              <a:rPr lang="en-US" sz="3200" dirty="0"/>
              <a:t>8</a:t>
            </a:r>
            <a:r>
              <a:rPr lang="en-US" sz="3200" baseline="30000" dirty="0"/>
              <a:t>th</a:t>
            </a:r>
            <a:r>
              <a:rPr lang="en-US" sz="3200" dirty="0"/>
              <a:t> Grade Mathematics Subscale Corrected Correlations</a:t>
            </a:r>
          </a:p>
        </p:txBody>
      </p:sp>
      <p:graphicFrame>
        <p:nvGraphicFramePr>
          <p:cNvPr id="3" name="Table 2"/>
          <p:cNvGraphicFramePr>
            <a:graphicFrameLocks noGrp="1"/>
          </p:cNvGraphicFramePr>
          <p:nvPr>
            <p:extLst>
              <p:ext uri="{D42A27DB-BD31-4B8C-83A1-F6EECF244321}">
                <p14:modId xmlns:p14="http://schemas.microsoft.com/office/powerpoint/2010/main" val="788538480"/>
              </p:ext>
            </p:extLst>
          </p:nvPr>
        </p:nvGraphicFramePr>
        <p:xfrm>
          <a:off x="969818" y="1828801"/>
          <a:ext cx="10552959" cy="3571772"/>
        </p:xfrm>
        <a:graphic>
          <a:graphicData uri="http://schemas.openxmlformats.org/drawingml/2006/table">
            <a:tbl>
              <a:tblPr/>
              <a:tblGrid>
                <a:gridCol w="3057398">
                  <a:extLst>
                    <a:ext uri="{9D8B030D-6E8A-4147-A177-3AD203B41FA5}">
                      <a16:colId xmlns:a16="http://schemas.microsoft.com/office/drawing/2014/main" val="20000"/>
                    </a:ext>
                  </a:extLst>
                </a:gridCol>
                <a:gridCol w="2885045">
                  <a:extLst>
                    <a:ext uri="{9D8B030D-6E8A-4147-A177-3AD203B41FA5}">
                      <a16:colId xmlns:a16="http://schemas.microsoft.com/office/drawing/2014/main" val="20001"/>
                    </a:ext>
                  </a:extLst>
                </a:gridCol>
                <a:gridCol w="2211041">
                  <a:extLst>
                    <a:ext uri="{9D8B030D-6E8A-4147-A177-3AD203B41FA5}">
                      <a16:colId xmlns:a16="http://schemas.microsoft.com/office/drawing/2014/main" val="20002"/>
                    </a:ext>
                  </a:extLst>
                </a:gridCol>
                <a:gridCol w="2399475">
                  <a:extLst>
                    <a:ext uri="{9D8B030D-6E8A-4147-A177-3AD203B41FA5}">
                      <a16:colId xmlns:a16="http://schemas.microsoft.com/office/drawing/2014/main" val="20003"/>
                    </a:ext>
                  </a:extLst>
                </a:gridCol>
              </a:tblGrid>
              <a:tr h="937342">
                <a:tc>
                  <a:txBody>
                    <a:bodyPr/>
                    <a:lstStyle/>
                    <a:p>
                      <a:pPr algn="l" fontAlgn="b"/>
                      <a:endParaRPr lang="en-US" sz="32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Number &amp; Operation</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Algebra</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b"/>
                      <a:r>
                        <a:rPr lang="en-US" sz="3200" u="none" strike="noStrike" dirty="0">
                          <a:effectLst/>
                        </a:rPr>
                        <a:t>Geometry &amp; Measurement</a:t>
                      </a:r>
                      <a:endParaRPr lang="en-US" sz="3200" b="0"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1001">
                <a:tc>
                  <a:txBody>
                    <a:bodyPr/>
                    <a:lstStyle/>
                    <a:p>
                      <a:pPr algn="l" fontAlgn="b"/>
                      <a:r>
                        <a:rPr lang="en-US" sz="3200" u="none" strike="noStrike" dirty="0">
                          <a:effectLst/>
                        </a:rPr>
                        <a:t>Algebra</a:t>
                      </a:r>
                      <a:endParaRPr lang="en-US" sz="32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r>
                        <a:rPr lang="en-US" sz="3600" b="0" i="0" u="none" strike="noStrike" dirty="0" smtClean="0">
                          <a:solidFill>
                            <a:srgbClr val="000000"/>
                          </a:solidFill>
                          <a:effectLst/>
                          <a:latin typeface="Calibri"/>
                        </a:rPr>
                        <a:t>.96</a:t>
                      </a:r>
                      <a:endParaRPr lang="en-US" sz="36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600" b="0" i="0" u="none" strike="noStrike" dirty="0">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b"/>
                      <a:endParaRPr lang="en-US" sz="3600" b="0" i="0" u="none" strike="noStrike">
                        <a:solidFill>
                          <a:srgbClr val="000000"/>
                        </a:solidFill>
                        <a:effectLst/>
                        <a:latin typeface="Calibri"/>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828695">
                <a:tc>
                  <a:txBody>
                    <a:bodyPr/>
                    <a:lstStyle/>
                    <a:p>
                      <a:pPr algn="l" fontAlgn="b"/>
                      <a:r>
                        <a:rPr lang="en-US" sz="3200" u="none" strike="noStrike" dirty="0">
                          <a:effectLst/>
                        </a:rPr>
                        <a:t>Geometry &amp; Measurement</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.97</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.97</a:t>
                      </a:r>
                      <a:endParaRPr lang="en-US" sz="3600" b="0" i="0" u="none" strike="noStrike" dirty="0">
                        <a:solidFill>
                          <a:srgbClr val="000000"/>
                        </a:solidFill>
                        <a:effectLst/>
                        <a:latin typeface="Calibri"/>
                      </a:endParaRPr>
                    </a:p>
                  </a:txBody>
                  <a:tcPr marL="9525" marR="9525" marT="9525" marB="0" anchor="ctr"/>
                </a:tc>
                <a:tc>
                  <a:txBody>
                    <a:bodyPr/>
                    <a:lstStyle/>
                    <a:p>
                      <a:pPr algn="ctr" fontAlgn="b"/>
                      <a:endParaRPr lang="en-US" sz="36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801001">
                <a:tc>
                  <a:txBody>
                    <a:bodyPr/>
                    <a:lstStyle/>
                    <a:p>
                      <a:pPr algn="l" fontAlgn="b"/>
                      <a:r>
                        <a:rPr lang="en-US" sz="3200" u="none" strike="noStrike" dirty="0">
                          <a:effectLst/>
                        </a:rPr>
                        <a:t>Data Analysis</a:t>
                      </a:r>
                      <a:endParaRPr lang="en-US" sz="32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.94</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.99</a:t>
                      </a:r>
                      <a:endParaRPr lang="en-US" sz="3600" b="0" i="0" u="none" strike="noStrike" dirty="0">
                        <a:solidFill>
                          <a:srgbClr val="000000"/>
                        </a:solidFill>
                        <a:effectLst/>
                        <a:latin typeface="Calibri"/>
                      </a:endParaRPr>
                    </a:p>
                  </a:txBody>
                  <a:tcPr marL="9525" marR="9525" marT="9525" marB="0" anchor="ctr"/>
                </a:tc>
                <a:tc>
                  <a:txBody>
                    <a:bodyPr/>
                    <a:lstStyle/>
                    <a:p>
                      <a:pPr algn="ctr" fontAlgn="b"/>
                      <a:r>
                        <a:rPr lang="en-US" sz="3600" b="0" i="0" u="none" strike="noStrike" dirty="0" smtClean="0">
                          <a:solidFill>
                            <a:srgbClr val="000000"/>
                          </a:solidFill>
                          <a:effectLst/>
                          <a:latin typeface="Calibri"/>
                        </a:rPr>
                        <a:t>.94</a:t>
                      </a:r>
                      <a:endParaRPr lang="en-US" sz="36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bl>
          </a:graphicData>
        </a:graphic>
      </p:graphicFrame>
      <p:sp>
        <p:nvSpPr>
          <p:cNvPr id="4" name="TextBox 3"/>
          <p:cNvSpPr txBox="1"/>
          <p:nvPr/>
        </p:nvSpPr>
        <p:spPr>
          <a:xfrm>
            <a:off x="9677400" y="6206836"/>
            <a:ext cx="1845377" cy="523220"/>
          </a:xfrm>
          <a:prstGeom prst="rect">
            <a:avLst/>
          </a:prstGeom>
          <a:noFill/>
        </p:spPr>
        <p:txBody>
          <a:bodyPr wrap="none" rtlCol="0">
            <a:spAutoFit/>
          </a:bodyPr>
          <a:lstStyle/>
          <a:p>
            <a:r>
              <a:rPr lang="en-US" sz="2800" dirty="0" smtClean="0"/>
              <a:t>2015 MCAs</a:t>
            </a:r>
            <a:endParaRPr lang="en-US" sz="2800" dirty="0"/>
          </a:p>
        </p:txBody>
      </p:sp>
      <p:sp>
        <p:nvSpPr>
          <p:cNvPr id="5" name="Slide Number Placeholder 4"/>
          <p:cNvSpPr>
            <a:spLocks noGrp="1"/>
          </p:cNvSpPr>
          <p:nvPr>
            <p:ph type="sldNum" sz="quarter" idx="12"/>
          </p:nvPr>
        </p:nvSpPr>
        <p:spPr/>
        <p:txBody>
          <a:bodyPr/>
          <a:lstStyle/>
          <a:p>
            <a:fld id="{95C43131-8A1A-4CB1-99D8-93FB3968F729}" type="slidenum">
              <a:rPr lang="en-US" smtClean="0"/>
              <a:t>18</a:t>
            </a:fld>
            <a:endParaRPr lang="en-US"/>
          </a:p>
        </p:txBody>
      </p:sp>
    </p:spTree>
    <p:extLst>
      <p:ext uri="{BB962C8B-B14F-4D97-AF65-F5344CB8AC3E}">
        <p14:creationId xmlns:p14="http://schemas.microsoft.com/office/powerpoint/2010/main" val="1771211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71708" y="360218"/>
            <a:ext cx="2604655" cy="3970318"/>
          </a:xfrm>
          <a:prstGeom prst="rect">
            <a:avLst/>
          </a:prstGeom>
          <a:noFill/>
        </p:spPr>
        <p:txBody>
          <a:bodyPr wrap="square" rtlCol="0">
            <a:spAutoFit/>
          </a:bodyPr>
          <a:lstStyle/>
          <a:p>
            <a:r>
              <a:rPr lang="en-US" sz="3600" dirty="0" smtClean="0"/>
              <a:t>2015 MCA </a:t>
            </a:r>
            <a:r>
              <a:rPr lang="en-US" sz="3600" dirty="0"/>
              <a:t>Reading Subscale </a:t>
            </a:r>
            <a:r>
              <a:rPr lang="en-US" sz="3600" dirty="0" smtClean="0"/>
              <a:t>Corrected </a:t>
            </a:r>
            <a:r>
              <a:rPr lang="en-US" sz="3600" dirty="0"/>
              <a:t>Correlations:</a:t>
            </a:r>
          </a:p>
          <a:p>
            <a:r>
              <a:rPr lang="en-US" sz="3600" b="1" i="1" dirty="0">
                <a:latin typeface="Times New Roman" panose="02020603050405020304" pitchFamily="18" charset="0"/>
                <a:cs typeface="Times New Roman" panose="02020603050405020304" pitchFamily="18" charset="0"/>
              </a:rPr>
              <a:t>Literature</a:t>
            </a:r>
            <a:r>
              <a:rPr lang="en-US" sz="3600" dirty="0"/>
              <a:t> &amp; </a:t>
            </a:r>
            <a:r>
              <a:rPr lang="en-US" sz="3600" b="1" i="1" dirty="0">
                <a:latin typeface="Times New Roman" panose="02020603050405020304" pitchFamily="18" charset="0"/>
                <a:cs typeface="Times New Roman" panose="02020603050405020304" pitchFamily="18" charset="0"/>
              </a:rPr>
              <a:t>Information</a:t>
            </a:r>
          </a:p>
        </p:txBody>
      </p:sp>
      <p:graphicFrame>
        <p:nvGraphicFramePr>
          <p:cNvPr id="8" name="Table 7"/>
          <p:cNvGraphicFramePr>
            <a:graphicFrameLocks noGrp="1"/>
          </p:cNvGraphicFramePr>
          <p:nvPr>
            <p:extLst>
              <p:ext uri="{D42A27DB-BD31-4B8C-83A1-F6EECF244321}">
                <p14:modId xmlns:p14="http://schemas.microsoft.com/office/powerpoint/2010/main" val="375484516"/>
              </p:ext>
            </p:extLst>
          </p:nvPr>
        </p:nvGraphicFramePr>
        <p:xfrm>
          <a:off x="27708" y="-2"/>
          <a:ext cx="8839201" cy="6858000"/>
        </p:xfrm>
        <a:graphic>
          <a:graphicData uri="http://schemas.openxmlformats.org/drawingml/2006/table">
            <a:tbl>
              <a:tblPr firstRow="1" firstCol="1" bandRow="1">
                <a:tableStyleId>{5C22544A-7EE6-4342-B048-85BDC9FD1C3A}</a:tableStyleId>
              </a:tblPr>
              <a:tblGrid>
                <a:gridCol w="1327955">
                  <a:extLst>
                    <a:ext uri="{9D8B030D-6E8A-4147-A177-3AD203B41FA5}">
                      <a16:colId xmlns:a16="http://schemas.microsoft.com/office/drawing/2014/main" val="20000"/>
                    </a:ext>
                  </a:extLst>
                </a:gridCol>
                <a:gridCol w="1776140">
                  <a:extLst>
                    <a:ext uri="{9D8B030D-6E8A-4147-A177-3AD203B41FA5}">
                      <a16:colId xmlns:a16="http://schemas.microsoft.com/office/drawing/2014/main" val="20001"/>
                    </a:ext>
                  </a:extLst>
                </a:gridCol>
                <a:gridCol w="1875737">
                  <a:extLst>
                    <a:ext uri="{9D8B030D-6E8A-4147-A177-3AD203B41FA5}">
                      <a16:colId xmlns:a16="http://schemas.microsoft.com/office/drawing/2014/main" val="20002"/>
                    </a:ext>
                  </a:extLst>
                </a:gridCol>
                <a:gridCol w="1991933">
                  <a:extLst>
                    <a:ext uri="{9D8B030D-6E8A-4147-A177-3AD203B41FA5}">
                      <a16:colId xmlns:a16="http://schemas.microsoft.com/office/drawing/2014/main" val="20003"/>
                    </a:ext>
                  </a:extLst>
                </a:gridCol>
                <a:gridCol w="1867436">
                  <a:extLst>
                    <a:ext uri="{9D8B030D-6E8A-4147-A177-3AD203B41FA5}">
                      <a16:colId xmlns:a16="http://schemas.microsoft.com/office/drawing/2014/main" val="20004"/>
                    </a:ext>
                  </a:extLst>
                </a:gridCol>
              </a:tblGrid>
              <a:tr h="428625">
                <a:tc>
                  <a:txBody>
                    <a:bodyPr/>
                    <a:lstStyle/>
                    <a:p>
                      <a:pPr marL="0" marR="0" algn="ctr">
                        <a:spcBef>
                          <a:spcPts val="0"/>
                        </a:spcBef>
                        <a:spcAft>
                          <a:spcPts val="0"/>
                        </a:spcAft>
                      </a:pPr>
                      <a:r>
                        <a:rPr lang="en-US" sz="2400" b="1" dirty="0">
                          <a:effectLst/>
                        </a:rPr>
                        <a:t>Grade</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Uncorrected</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Corrected</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0"/>
                  </a:ext>
                </a:extLst>
              </a:tr>
              <a:tr h="428625">
                <a:tc>
                  <a:txBody>
                    <a:bodyPr/>
                    <a:lstStyle/>
                    <a:p>
                      <a:pPr algn="ctr"/>
                      <a:endParaRPr lang="en-US" sz="2400" b="1"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Reliabilities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Correlation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Correlation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428625">
                <a:tc>
                  <a:txBody>
                    <a:bodyPr/>
                    <a:lstStyle/>
                    <a:p>
                      <a:pPr marL="0" marR="0" algn="ctr">
                        <a:spcBef>
                          <a:spcPts val="0"/>
                        </a:spcBef>
                        <a:spcAft>
                          <a:spcPts val="0"/>
                        </a:spcAft>
                      </a:pPr>
                      <a:r>
                        <a:rPr lang="en-US" sz="2400" b="1" dirty="0">
                          <a:effectLst/>
                        </a:rPr>
                        <a:t>3</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Literature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spcBef>
                          <a:spcPts val="0"/>
                        </a:spcBef>
                        <a:spcAft>
                          <a:spcPts val="0"/>
                        </a:spcAft>
                        <a:tabLst>
                          <a:tab pos="321945" algn="dec"/>
                        </a:tabLst>
                      </a:pPr>
                      <a:r>
                        <a:rPr lang="en-US" sz="3600" dirty="0">
                          <a:effectLst/>
                        </a:rPr>
                        <a:t>1.00</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428625">
                <a:tc>
                  <a:txBody>
                    <a:bodyPr/>
                    <a:lstStyle/>
                    <a:p>
                      <a:pPr algn="ctr"/>
                      <a:endParaRPr lang="en-US" sz="2400" b="1"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Information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pPr marL="0" marR="0">
                        <a:spcBef>
                          <a:spcPts val="0"/>
                        </a:spcBef>
                        <a:spcAft>
                          <a:spcPts val="0"/>
                        </a:spcAft>
                        <a:tabLst>
                          <a:tab pos="321945" algn="dec"/>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428625">
                <a:tc>
                  <a:txBody>
                    <a:bodyPr/>
                    <a:lstStyle/>
                    <a:p>
                      <a:pPr marL="0" marR="0" algn="ctr">
                        <a:spcBef>
                          <a:spcPts val="0"/>
                        </a:spcBef>
                        <a:spcAft>
                          <a:spcPts val="0"/>
                        </a:spcAft>
                      </a:pPr>
                      <a:r>
                        <a:rPr lang="en-US" sz="2400" b="1" dirty="0">
                          <a:effectLst/>
                        </a:rPr>
                        <a:t>4</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Literature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spcBef>
                          <a:spcPts val="0"/>
                        </a:spcBef>
                        <a:spcAft>
                          <a:spcPts val="0"/>
                        </a:spcAft>
                        <a:tabLst>
                          <a:tab pos="321945" algn="dec"/>
                        </a:tabLst>
                      </a:pPr>
                      <a:r>
                        <a:rPr lang="en-US" sz="3600" dirty="0" smtClean="0">
                          <a:effectLst/>
                        </a:rPr>
                        <a:t>  .</a:t>
                      </a:r>
                      <a:r>
                        <a:rPr lang="en-US" sz="3600" dirty="0">
                          <a:effectLst/>
                        </a:rPr>
                        <a:t>99</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428625">
                <a:tc>
                  <a:txBody>
                    <a:bodyPr/>
                    <a:lstStyle/>
                    <a:p>
                      <a:pPr algn="ctr"/>
                      <a:endParaRPr lang="en-US" sz="2400" b="1"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Information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pPr marL="0" marR="0">
                        <a:spcBef>
                          <a:spcPts val="0"/>
                        </a:spcBef>
                        <a:spcAft>
                          <a:spcPts val="0"/>
                        </a:spcAft>
                        <a:tabLst>
                          <a:tab pos="321945" algn="dec"/>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428625">
                <a:tc>
                  <a:txBody>
                    <a:bodyPr/>
                    <a:lstStyle/>
                    <a:p>
                      <a:pPr marL="0" marR="0" algn="ctr">
                        <a:spcBef>
                          <a:spcPts val="0"/>
                        </a:spcBef>
                        <a:spcAft>
                          <a:spcPts val="0"/>
                        </a:spcAft>
                      </a:pPr>
                      <a:r>
                        <a:rPr lang="en-US" sz="2400" b="1" dirty="0">
                          <a:effectLst/>
                        </a:rPr>
                        <a:t>5</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Literature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spcBef>
                          <a:spcPts val="0"/>
                        </a:spcBef>
                        <a:spcAft>
                          <a:spcPts val="0"/>
                        </a:spcAft>
                        <a:tabLst>
                          <a:tab pos="321945" algn="dec"/>
                        </a:tabLst>
                      </a:pPr>
                      <a:r>
                        <a:rPr lang="en-US" sz="3600" dirty="0">
                          <a:effectLst/>
                        </a:rPr>
                        <a:t>1.00</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6"/>
                  </a:ext>
                </a:extLst>
              </a:tr>
              <a:tr h="428625">
                <a:tc>
                  <a:txBody>
                    <a:bodyPr/>
                    <a:lstStyle/>
                    <a:p>
                      <a:pPr algn="ctr"/>
                      <a:endParaRPr lang="en-US" sz="2400" b="1">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Information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.79</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pPr marL="0" marR="0">
                        <a:spcBef>
                          <a:spcPts val="0"/>
                        </a:spcBef>
                        <a:spcAft>
                          <a:spcPts val="0"/>
                        </a:spcAft>
                        <a:tabLst>
                          <a:tab pos="321945" algn="dec"/>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7"/>
                  </a:ext>
                </a:extLst>
              </a:tr>
              <a:tr h="428625">
                <a:tc>
                  <a:txBody>
                    <a:bodyPr/>
                    <a:lstStyle/>
                    <a:p>
                      <a:pPr marL="0" marR="0" algn="ctr">
                        <a:spcBef>
                          <a:spcPts val="0"/>
                        </a:spcBef>
                        <a:spcAft>
                          <a:spcPts val="0"/>
                        </a:spcAft>
                      </a:pPr>
                      <a:r>
                        <a:rPr lang="en-US" sz="2400" b="1" dirty="0">
                          <a:effectLst/>
                        </a:rPr>
                        <a:t>6</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Literature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.78</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spcBef>
                          <a:spcPts val="0"/>
                        </a:spcBef>
                        <a:spcAft>
                          <a:spcPts val="0"/>
                        </a:spcAft>
                        <a:tabLst>
                          <a:tab pos="321945" algn="dec"/>
                        </a:tabLst>
                      </a:pPr>
                      <a:r>
                        <a:rPr lang="en-US" sz="3600" dirty="0">
                          <a:effectLst/>
                        </a:rPr>
                        <a:t>1.00</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428625">
                <a:tc>
                  <a:txBody>
                    <a:bodyPr/>
                    <a:lstStyle/>
                    <a:p>
                      <a:pPr algn="ctr"/>
                      <a:endParaRPr lang="en-US" sz="2400" b="1"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Information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.83</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pPr marL="0" marR="0">
                        <a:spcBef>
                          <a:spcPts val="0"/>
                        </a:spcBef>
                        <a:spcAft>
                          <a:spcPts val="0"/>
                        </a:spcAft>
                        <a:tabLst>
                          <a:tab pos="321945" algn="dec"/>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428625">
                <a:tc>
                  <a:txBody>
                    <a:bodyPr/>
                    <a:lstStyle/>
                    <a:p>
                      <a:pPr marL="0" marR="0" algn="ctr">
                        <a:spcBef>
                          <a:spcPts val="0"/>
                        </a:spcBef>
                        <a:spcAft>
                          <a:spcPts val="0"/>
                        </a:spcAft>
                      </a:pPr>
                      <a:r>
                        <a:rPr lang="en-US" sz="2400" b="1" dirty="0">
                          <a:effectLst/>
                        </a:rPr>
                        <a:t>7</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Literature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.79</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spcBef>
                          <a:spcPts val="0"/>
                        </a:spcBef>
                        <a:spcAft>
                          <a:spcPts val="0"/>
                        </a:spcAft>
                        <a:tabLst>
                          <a:tab pos="321945" algn="dec"/>
                        </a:tabLst>
                      </a:pPr>
                      <a:r>
                        <a:rPr lang="en-US" sz="3600" dirty="0">
                          <a:effectLst/>
                        </a:rPr>
                        <a:t>1.00</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0"/>
                  </a:ext>
                </a:extLst>
              </a:tr>
              <a:tr h="428625">
                <a:tc>
                  <a:txBody>
                    <a:bodyPr/>
                    <a:lstStyle/>
                    <a:p>
                      <a:pPr algn="ctr"/>
                      <a:endParaRPr lang="en-US" sz="2400" b="1"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Information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.83</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pPr marL="0" marR="0">
                        <a:spcBef>
                          <a:spcPts val="0"/>
                        </a:spcBef>
                        <a:spcAft>
                          <a:spcPts val="0"/>
                        </a:spcAft>
                        <a:tabLst>
                          <a:tab pos="321945" algn="dec"/>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1"/>
                  </a:ext>
                </a:extLst>
              </a:tr>
              <a:tr h="428625">
                <a:tc>
                  <a:txBody>
                    <a:bodyPr/>
                    <a:lstStyle/>
                    <a:p>
                      <a:pPr marL="0" marR="0" algn="ctr">
                        <a:spcBef>
                          <a:spcPts val="0"/>
                        </a:spcBef>
                        <a:spcAft>
                          <a:spcPts val="0"/>
                        </a:spcAft>
                      </a:pPr>
                      <a:r>
                        <a:rPr lang="en-US" sz="2400" b="1" dirty="0">
                          <a:effectLst/>
                        </a:rPr>
                        <a:t>8</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Literature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spcBef>
                          <a:spcPts val="0"/>
                        </a:spcBef>
                        <a:spcAft>
                          <a:spcPts val="0"/>
                        </a:spcAft>
                        <a:tabLst>
                          <a:tab pos="321945" algn="dec"/>
                        </a:tabLst>
                      </a:pPr>
                      <a:r>
                        <a:rPr lang="en-US" sz="3600" dirty="0" smtClean="0">
                          <a:effectLst/>
                        </a:rPr>
                        <a:t>  .</a:t>
                      </a:r>
                      <a:r>
                        <a:rPr lang="en-US" sz="3600" dirty="0">
                          <a:effectLst/>
                        </a:rPr>
                        <a:t>99</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2"/>
                  </a:ext>
                </a:extLst>
              </a:tr>
              <a:tr h="428625">
                <a:tc>
                  <a:txBody>
                    <a:bodyPr/>
                    <a:lstStyle/>
                    <a:p>
                      <a:pPr algn="ctr"/>
                      <a:endParaRPr lang="en-US" sz="2400" b="1"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Information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pPr marL="0" marR="0">
                        <a:spcBef>
                          <a:spcPts val="0"/>
                        </a:spcBef>
                        <a:spcAft>
                          <a:spcPts val="0"/>
                        </a:spcAft>
                        <a:tabLst>
                          <a:tab pos="321945" algn="dec"/>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3"/>
                  </a:ext>
                </a:extLst>
              </a:tr>
              <a:tr h="428625">
                <a:tc>
                  <a:txBody>
                    <a:bodyPr/>
                    <a:lstStyle/>
                    <a:p>
                      <a:pPr marL="0" marR="0" algn="ctr">
                        <a:spcBef>
                          <a:spcPts val="0"/>
                        </a:spcBef>
                        <a:spcAft>
                          <a:spcPts val="0"/>
                        </a:spcAft>
                      </a:pPr>
                      <a:r>
                        <a:rPr lang="en-US" sz="2400" b="1" dirty="0">
                          <a:effectLst/>
                        </a:rPr>
                        <a:t>10</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Literature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.77</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2400">
                        <a:effectLst/>
                        <a:latin typeface="Times New Roman" panose="02020603050405020304" pitchFamily="18" charset="0"/>
                        <a:cs typeface="Times New Roman" panose="02020603050405020304" pitchFamily="18" charset="0"/>
                      </a:endParaRPr>
                    </a:p>
                  </a:txBody>
                  <a:tcPr marL="68580" marR="68580" marT="0" marB="0" anchor="b"/>
                </a:tc>
                <a:tc rowSpan="2">
                  <a:txBody>
                    <a:bodyPr/>
                    <a:lstStyle/>
                    <a:p>
                      <a:pPr marL="0" marR="0" algn="ctr">
                        <a:spcBef>
                          <a:spcPts val="0"/>
                        </a:spcBef>
                        <a:spcAft>
                          <a:spcPts val="0"/>
                        </a:spcAft>
                        <a:tabLst>
                          <a:tab pos="321945" algn="dec"/>
                        </a:tabLst>
                      </a:pPr>
                      <a:r>
                        <a:rPr lang="en-US" sz="3600" dirty="0" smtClean="0">
                          <a:effectLst/>
                        </a:rPr>
                        <a:t>  .</a:t>
                      </a:r>
                      <a:r>
                        <a:rPr lang="en-US" sz="3600" dirty="0">
                          <a:effectLst/>
                        </a:rPr>
                        <a:t>99</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4"/>
                  </a:ext>
                </a:extLst>
              </a:tr>
              <a:tr h="428625">
                <a:tc>
                  <a:txBody>
                    <a:bodyPr/>
                    <a:lstStyle/>
                    <a:p>
                      <a:pPr algn="ctr"/>
                      <a:endParaRPr lang="en-US" sz="2400" b="1" dirty="0">
                        <a:effectLst/>
                        <a:latin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2400">
                          <a:effectLst/>
                        </a:rPr>
                        <a:t>Information</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a:effectLst/>
                        </a:rPr>
                        <a:t>.85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2400" dirty="0">
                          <a:effectLst/>
                        </a:rPr>
                        <a:t>.80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vMerge="1">
                  <a:txBody>
                    <a:bodyPr/>
                    <a:lstStyle/>
                    <a:p>
                      <a:pPr marL="0" marR="0">
                        <a:spcBef>
                          <a:spcPts val="0"/>
                        </a:spcBef>
                        <a:spcAft>
                          <a:spcPts val="0"/>
                        </a:spcAft>
                        <a:tabLst>
                          <a:tab pos="321945" algn="dec"/>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5"/>
                  </a:ext>
                </a:extLst>
              </a:tr>
            </a:tbl>
          </a:graphicData>
        </a:graphic>
      </p:graphicFrame>
      <p:sp>
        <p:nvSpPr>
          <p:cNvPr id="9" name="Slide Number Placeholder 8"/>
          <p:cNvSpPr>
            <a:spLocks noGrp="1"/>
          </p:cNvSpPr>
          <p:nvPr>
            <p:ph type="sldNum" sz="quarter" idx="12"/>
          </p:nvPr>
        </p:nvSpPr>
        <p:spPr/>
        <p:txBody>
          <a:bodyPr/>
          <a:lstStyle/>
          <a:p>
            <a:fld id="{95C43131-8A1A-4CB1-99D8-93FB3968F729}" type="slidenum">
              <a:rPr lang="en-US" smtClean="0"/>
              <a:t>19</a:t>
            </a:fld>
            <a:endParaRPr lang="en-US"/>
          </a:p>
        </p:txBody>
      </p:sp>
    </p:spTree>
    <p:extLst>
      <p:ext uri="{BB962C8B-B14F-4D97-AF65-F5344CB8AC3E}">
        <p14:creationId xmlns:p14="http://schemas.microsoft.com/office/powerpoint/2010/main" val="793168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dk1"/>
                </a:solidFill>
                <a:latin typeface="Calibri"/>
                <a:ea typeface="Calibri"/>
                <a:cs typeface="Calibri"/>
                <a:sym typeface="Calibri"/>
              </a:rPr>
              <a:t>National Academies (2009)</a:t>
            </a:r>
            <a:endParaRPr lang="en-US" dirty="0"/>
          </a:p>
        </p:txBody>
      </p:sp>
      <p:sp>
        <p:nvSpPr>
          <p:cNvPr id="3" name="Content Placeholder 2"/>
          <p:cNvSpPr>
            <a:spLocks noGrp="1"/>
          </p:cNvSpPr>
          <p:nvPr>
            <p:ph idx="1"/>
          </p:nvPr>
        </p:nvSpPr>
        <p:spPr>
          <a:xfrm>
            <a:off x="838200" y="1825624"/>
            <a:ext cx="10515600" cy="5032375"/>
          </a:xfrm>
        </p:spPr>
        <p:txBody>
          <a:bodyPr>
            <a:normAutofit/>
          </a:bodyPr>
          <a:lstStyle/>
          <a:p>
            <a:pPr marL="0" lvl="0" indent="0">
              <a:buNone/>
            </a:pPr>
            <a:r>
              <a:rPr lang="en-US" sz="4000" dirty="0">
                <a:solidFill>
                  <a:schemeClr val="dk1"/>
                </a:solidFill>
                <a:ea typeface="Calibri"/>
                <a:cs typeface="Calibri"/>
                <a:sym typeface="Calibri"/>
              </a:rPr>
              <a:t>A test score is an </a:t>
            </a:r>
            <a:r>
              <a:rPr lang="en-US" sz="4000" b="1" dirty="0">
                <a:solidFill>
                  <a:schemeClr val="dk1"/>
                </a:solidFill>
                <a:ea typeface="Calibri"/>
                <a:cs typeface="Calibri"/>
                <a:sym typeface="Calibri"/>
              </a:rPr>
              <a:t>estimate </a:t>
            </a:r>
            <a:r>
              <a:rPr lang="en-US" sz="4000" dirty="0">
                <a:solidFill>
                  <a:schemeClr val="dk1"/>
                </a:solidFill>
                <a:ea typeface="Calibri"/>
                <a:cs typeface="Calibri"/>
                <a:sym typeface="Calibri"/>
              </a:rPr>
              <a:t>rather than an exact measure of what a person knows and can do. The items on any test are a sample from some larger universe of knowledge and skills, and scores for individual students are affected by the particular questions included. </a:t>
            </a:r>
            <a:endParaRPr lang="en-US" sz="4000" dirty="0" smtClean="0">
              <a:solidFill>
                <a:schemeClr val="dk1"/>
              </a:solidFill>
              <a:ea typeface="Calibri"/>
              <a:cs typeface="Calibri"/>
              <a:sym typeface="Calibri"/>
            </a:endParaRPr>
          </a:p>
          <a:p>
            <a:pPr marL="0" lvl="0" indent="0">
              <a:buNone/>
            </a:pPr>
            <a:endParaRPr lang="en-US" sz="4000" dirty="0">
              <a:solidFill>
                <a:schemeClr val="dk1"/>
              </a:solidFill>
              <a:ea typeface="Calibri"/>
              <a:cs typeface="Calibri"/>
              <a:sym typeface="Calibri"/>
            </a:endParaRPr>
          </a:p>
          <a:p>
            <a:pPr marL="0" lvl="0" indent="0">
              <a:buNone/>
            </a:pPr>
            <a:r>
              <a:rPr lang="en-US" sz="4000" i="1" dirty="0" smtClean="0">
                <a:solidFill>
                  <a:schemeClr val="dk1"/>
                </a:solidFill>
                <a:ea typeface="Calibri"/>
                <a:cs typeface="Calibri"/>
                <a:sym typeface="Calibri"/>
              </a:rPr>
              <a:t>Board of Testing and Assessment</a:t>
            </a:r>
            <a:endParaRPr lang="en-US" sz="4000" i="1" dirty="0">
              <a:solidFill>
                <a:schemeClr val="dk1"/>
              </a:solidFill>
              <a:ea typeface="Calibri"/>
              <a:cs typeface="Calibri"/>
              <a:sym typeface="Calibri"/>
            </a:endParaRPr>
          </a:p>
        </p:txBody>
      </p:sp>
      <p:sp>
        <p:nvSpPr>
          <p:cNvPr id="4" name="Slide Number Placeholder 3"/>
          <p:cNvSpPr>
            <a:spLocks noGrp="1"/>
          </p:cNvSpPr>
          <p:nvPr>
            <p:ph type="sldNum" sz="quarter" idx="12"/>
          </p:nvPr>
        </p:nvSpPr>
        <p:spPr/>
        <p:txBody>
          <a:bodyPr/>
          <a:lstStyle/>
          <a:p>
            <a:fld id="{95C43131-8A1A-4CB1-99D8-93FB3968F729}" type="slidenum">
              <a:rPr lang="en-US" smtClean="0"/>
              <a:t>2</a:t>
            </a:fld>
            <a:endParaRPr lang="en-US"/>
          </a:p>
        </p:txBody>
      </p:sp>
    </p:spTree>
    <p:extLst>
      <p:ext uri="{BB962C8B-B14F-4D97-AF65-F5344CB8AC3E}">
        <p14:creationId xmlns:p14="http://schemas.microsoft.com/office/powerpoint/2010/main" val="32191323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idx="4294967295"/>
          </p:nvPr>
        </p:nvSpPr>
        <p:spPr>
          <a:xfrm>
            <a:off x="1981200" y="274637"/>
            <a:ext cx="8229600" cy="1143000"/>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a:solidFill>
                  <a:schemeClr val="dk1"/>
                </a:solidFill>
                <a:latin typeface="Calibri"/>
                <a:ea typeface="Calibri"/>
                <a:cs typeface="Calibri"/>
                <a:sym typeface="Calibri"/>
              </a:rPr>
              <a:t>National Academies 2009</a:t>
            </a:r>
          </a:p>
        </p:txBody>
      </p:sp>
      <p:sp>
        <p:nvSpPr>
          <p:cNvPr id="199" name="Shape 199"/>
          <p:cNvSpPr txBox="1">
            <a:spLocks noGrp="1"/>
          </p:cNvSpPr>
          <p:nvPr>
            <p:ph type="body" idx="4294967295"/>
          </p:nvPr>
        </p:nvSpPr>
        <p:spPr>
          <a:xfrm>
            <a:off x="1981200" y="1600201"/>
            <a:ext cx="8229600" cy="4525963"/>
          </a:xfrm>
          <a:prstGeom prst="rect">
            <a:avLst/>
          </a:prstGeom>
          <a:noFill/>
          <a:ln>
            <a:noFill/>
          </a:ln>
        </p:spPr>
        <p:txBody>
          <a:bodyPr vert="horz" lIns="91425" tIns="45700" rIns="91425" bIns="45700" rtlCol="0" anchor="t" anchorCtr="0">
            <a:noAutofit/>
          </a:bodyPr>
          <a:lstStyle/>
          <a:p>
            <a:pPr marL="0" indent="0">
              <a:spcBef>
                <a:spcPts val="0"/>
              </a:spcBef>
              <a:buClr>
                <a:schemeClr val="dk1"/>
              </a:buClr>
              <a:buSzPct val="25000"/>
              <a:buNone/>
            </a:pPr>
            <a:r>
              <a:rPr lang="en-US" sz="3600" dirty="0">
                <a:solidFill>
                  <a:schemeClr val="dk1"/>
                </a:solidFill>
                <a:latin typeface="Calibri"/>
                <a:ea typeface="Calibri"/>
                <a:cs typeface="Calibri"/>
                <a:sym typeface="Calibri"/>
              </a:rPr>
              <a:t>The choice of appropriate assessments for use in instructional improvement systems is critical. Because of the extensive focus on large-scale, high-stakes, summative tests, policy makers and educators sometimes mistakenly believe that such tests are appropriate to use to provide rapid feedback to guide instruction. This is not the case. </a:t>
            </a:r>
          </a:p>
        </p:txBody>
      </p:sp>
      <p:sp>
        <p:nvSpPr>
          <p:cNvPr id="2" name="Slide Number Placeholder 1"/>
          <p:cNvSpPr>
            <a:spLocks noGrp="1"/>
          </p:cNvSpPr>
          <p:nvPr>
            <p:ph type="sldNum" sz="quarter" idx="12"/>
          </p:nvPr>
        </p:nvSpPr>
        <p:spPr/>
        <p:txBody>
          <a:bodyPr/>
          <a:lstStyle/>
          <a:p>
            <a:fld id="{95C43131-8A1A-4CB1-99D8-93FB3968F729}" type="slidenum">
              <a:rPr lang="en-US" smtClean="0"/>
              <a:t>20</a:t>
            </a:fld>
            <a:endParaRPr lang="en-US"/>
          </a:p>
        </p:txBody>
      </p:sp>
    </p:spTree>
    <p:extLst>
      <p:ext uri="{BB962C8B-B14F-4D97-AF65-F5344CB8AC3E}">
        <p14:creationId xmlns:p14="http://schemas.microsoft.com/office/powerpoint/2010/main" val="1156331405"/>
      </p:ext>
    </p:extLst>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idx="4294967295"/>
          </p:nvPr>
        </p:nvSpPr>
        <p:spPr>
          <a:xfrm>
            <a:off x="1981200" y="274637"/>
            <a:ext cx="8229600" cy="1143000"/>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a:solidFill>
                  <a:schemeClr val="dk1"/>
                </a:solidFill>
                <a:latin typeface="Calibri"/>
                <a:ea typeface="Calibri"/>
                <a:cs typeface="Calibri"/>
                <a:sym typeface="Calibri"/>
              </a:rPr>
              <a:t>National Academies 2009</a:t>
            </a:r>
          </a:p>
        </p:txBody>
      </p:sp>
      <p:sp>
        <p:nvSpPr>
          <p:cNvPr id="205" name="Shape 205"/>
          <p:cNvSpPr txBox="1">
            <a:spLocks noGrp="1"/>
          </p:cNvSpPr>
          <p:nvPr>
            <p:ph type="body" idx="4294967295"/>
          </p:nvPr>
        </p:nvSpPr>
        <p:spPr>
          <a:xfrm>
            <a:off x="1981200" y="1600201"/>
            <a:ext cx="8229600" cy="4525963"/>
          </a:xfrm>
          <a:prstGeom prst="rect">
            <a:avLst/>
          </a:prstGeom>
          <a:noFill/>
          <a:ln>
            <a:noFill/>
          </a:ln>
        </p:spPr>
        <p:txBody>
          <a:bodyPr vert="horz" lIns="91425" tIns="45700" rIns="91425" bIns="45700" rtlCol="0" anchor="t" anchorCtr="0">
            <a:noAutofit/>
          </a:bodyPr>
          <a:lstStyle/>
          <a:p>
            <a:pPr marL="0" indent="0">
              <a:spcBef>
                <a:spcPts val="0"/>
              </a:spcBef>
              <a:buClr>
                <a:schemeClr val="dk1"/>
              </a:buClr>
              <a:buSzPct val="25000"/>
              <a:buNone/>
            </a:pPr>
            <a:r>
              <a:rPr lang="en-US" sz="3600" dirty="0">
                <a:solidFill>
                  <a:schemeClr val="dk1"/>
                </a:solidFill>
                <a:latin typeface="Calibri"/>
                <a:ea typeface="Calibri"/>
                <a:cs typeface="Calibri"/>
                <a:sym typeface="Calibri"/>
              </a:rPr>
              <a:t>Tests that mimic the structure of large-scale, high-stakes, summative tests, which lightly sample broad domains of content taught over an extended period of time, are unlikely to provide the kind of fine-grained, diagnostic information that teachers need to guide their day-to-day instructional decisions.</a:t>
            </a:r>
          </a:p>
          <a:p>
            <a:pPr marL="0" indent="0">
              <a:spcBef>
                <a:spcPts val="640"/>
              </a:spcBef>
              <a:buClr>
                <a:schemeClr val="dk1"/>
              </a:buClr>
              <a:buNone/>
            </a:pPr>
            <a:endParaRPr sz="3600" dirty="0">
              <a:solidFill>
                <a:schemeClr val="dk1"/>
              </a:solidFill>
              <a:latin typeface="Calibri"/>
              <a:ea typeface="Calibri"/>
              <a:cs typeface="Calibri"/>
              <a:sym typeface="Calibri"/>
            </a:endParaRPr>
          </a:p>
        </p:txBody>
      </p:sp>
      <p:sp>
        <p:nvSpPr>
          <p:cNvPr id="2" name="Slide Number Placeholder 1"/>
          <p:cNvSpPr>
            <a:spLocks noGrp="1"/>
          </p:cNvSpPr>
          <p:nvPr>
            <p:ph type="sldNum" sz="quarter" idx="12"/>
          </p:nvPr>
        </p:nvSpPr>
        <p:spPr/>
        <p:txBody>
          <a:bodyPr/>
          <a:lstStyle/>
          <a:p>
            <a:fld id="{95C43131-8A1A-4CB1-99D8-93FB3968F729}" type="slidenum">
              <a:rPr lang="en-US" smtClean="0"/>
              <a:t>21</a:t>
            </a:fld>
            <a:endParaRPr lang="en-US"/>
          </a:p>
        </p:txBody>
      </p:sp>
    </p:spTree>
    <p:extLst>
      <p:ext uri="{BB962C8B-B14F-4D97-AF65-F5344CB8AC3E}">
        <p14:creationId xmlns:p14="http://schemas.microsoft.com/office/powerpoint/2010/main" val="4165982822"/>
      </p:ext>
    </p:extLst>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idx="4294967295"/>
          </p:nvPr>
        </p:nvSpPr>
        <p:spPr>
          <a:xfrm>
            <a:off x="1981200" y="274637"/>
            <a:ext cx="8229600" cy="1143000"/>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a:solidFill>
                  <a:schemeClr val="dk1"/>
                </a:solidFill>
                <a:latin typeface="Calibri"/>
                <a:ea typeface="Calibri"/>
                <a:cs typeface="Calibri"/>
                <a:sym typeface="Calibri"/>
              </a:rPr>
              <a:t>National Academies 2009</a:t>
            </a:r>
          </a:p>
        </p:txBody>
      </p:sp>
      <p:sp>
        <p:nvSpPr>
          <p:cNvPr id="211" name="Shape 211"/>
          <p:cNvSpPr txBox="1">
            <a:spLocks noGrp="1"/>
          </p:cNvSpPr>
          <p:nvPr>
            <p:ph type="body" idx="4294967295"/>
          </p:nvPr>
        </p:nvSpPr>
        <p:spPr>
          <a:xfrm>
            <a:off x="1981200" y="1600201"/>
            <a:ext cx="8229600" cy="4525963"/>
          </a:xfrm>
          <a:prstGeom prst="rect">
            <a:avLst/>
          </a:prstGeom>
          <a:noFill/>
          <a:ln>
            <a:noFill/>
          </a:ln>
        </p:spPr>
        <p:txBody>
          <a:bodyPr vert="horz" lIns="91425" tIns="45700" rIns="91425" bIns="45700" rtlCol="0" anchor="t" anchorCtr="0">
            <a:noAutofit/>
          </a:bodyPr>
          <a:lstStyle/>
          <a:p>
            <a:pPr marL="0" indent="0">
              <a:spcBef>
                <a:spcPts val="0"/>
              </a:spcBef>
              <a:buClr>
                <a:schemeClr val="dk1"/>
              </a:buClr>
              <a:buSzPct val="25000"/>
              <a:buNone/>
            </a:pPr>
            <a:r>
              <a:rPr lang="en-US" sz="3600" dirty="0">
                <a:solidFill>
                  <a:schemeClr val="dk1"/>
                </a:solidFill>
                <a:latin typeface="Calibri"/>
                <a:ea typeface="Calibri"/>
                <a:cs typeface="Calibri"/>
                <a:sym typeface="Calibri"/>
              </a:rPr>
              <a:t>…BOTA urges the Department to clarify that assessments that simply reproduce the formats of large-scale, </a:t>
            </a:r>
            <a:r>
              <a:rPr lang="en-US" sz="3600" dirty="0" err="1">
                <a:solidFill>
                  <a:schemeClr val="dk1"/>
                </a:solidFill>
                <a:latin typeface="Calibri"/>
                <a:ea typeface="Calibri"/>
                <a:cs typeface="Calibri"/>
                <a:sym typeface="Calibri"/>
              </a:rPr>
              <a:t>highstakes</a:t>
            </a:r>
            <a:r>
              <a:rPr lang="en-US" sz="3600" dirty="0">
                <a:solidFill>
                  <a:schemeClr val="dk1"/>
                </a:solidFill>
                <a:latin typeface="Calibri"/>
                <a:ea typeface="Calibri"/>
                <a:cs typeface="Calibri"/>
                <a:sym typeface="Calibri"/>
              </a:rPr>
              <a:t>, summative tests are not sufficient for instructional improvement systems.</a:t>
            </a:r>
          </a:p>
        </p:txBody>
      </p:sp>
      <p:sp>
        <p:nvSpPr>
          <p:cNvPr id="2" name="Slide Number Placeholder 1"/>
          <p:cNvSpPr>
            <a:spLocks noGrp="1"/>
          </p:cNvSpPr>
          <p:nvPr>
            <p:ph type="sldNum" sz="quarter" idx="12"/>
          </p:nvPr>
        </p:nvSpPr>
        <p:spPr/>
        <p:txBody>
          <a:bodyPr/>
          <a:lstStyle/>
          <a:p>
            <a:fld id="{95C43131-8A1A-4CB1-99D8-93FB3968F729}" type="slidenum">
              <a:rPr lang="en-US" smtClean="0"/>
              <a:t>22</a:t>
            </a:fld>
            <a:endParaRPr lang="en-US"/>
          </a:p>
        </p:txBody>
      </p:sp>
    </p:spTree>
    <p:extLst>
      <p:ext uri="{BB962C8B-B14F-4D97-AF65-F5344CB8AC3E}">
        <p14:creationId xmlns:p14="http://schemas.microsoft.com/office/powerpoint/2010/main" val="2640051420"/>
      </p:ext>
    </p:extLst>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Basis for Score Interpretation</a:t>
            </a:r>
            <a:endParaRPr lang="en-US" dirty="0"/>
          </a:p>
        </p:txBody>
      </p:sp>
      <p:sp>
        <p:nvSpPr>
          <p:cNvPr id="3" name="Content Placeholder 2"/>
          <p:cNvSpPr>
            <a:spLocks noGrp="1"/>
          </p:cNvSpPr>
          <p:nvPr>
            <p:ph idx="1"/>
          </p:nvPr>
        </p:nvSpPr>
        <p:spPr>
          <a:xfrm>
            <a:off x="838199" y="1825624"/>
            <a:ext cx="10965873" cy="5032375"/>
          </a:xfrm>
        </p:spPr>
        <p:txBody>
          <a:bodyPr>
            <a:noAutofit/>
          </a:bodyPr>
          <a:lstStyle/>
          <a:p>
            <a:pPr marL="0" indent="0">
              <a:buNone/>
            </a:pPr>
            <a:r>
              <a:rPr lang="en-US" sz="3600" dirty="0" smtClean="0"/>
              <a:t>Criterion-Referenced Testing</a:t>
            </a:r>
          </a:p>
          <a:p>
            <a:pPr lvl="0"/>
            <a:r>
              <a:rPr lang="en-US" sz="3600" dirty="0"/>
              <a:t>The “criterion” in CRT is the content domain –the referencing system for the MCAs is the content </a:t>
            </a:r>
            <a:r>
              <a:rPr lang="en-US" sz="3600" dirty="0" smtClean="0"/>
              <a:t>domain.</a:t>
            </a:r>
            <a:endParaRPr lang="en-US" sz="3600" dirty="0"/>
          </a:p>
          <a:p>
            <a:pPr lvl="0"/>
            <a:r>
              <a:rPr lang="en-US" sz="3600" dirty="0"/>
              <a:t>To make CRTs effective, the content on the test must be a representative sample of the </a:t>
            </a:r>
            <a:r>
              <a:rPr lang="en-US" sz="3600" dirty="0" smtClean="0"/>
              <a:t>domain </a:t>
            </a:r>
            <a:r>
              <a:rPr lang="en-US" sz="3600" dirty="0"/>
              <a:t>– so </a:t>
            </a:r>
            <a:r>
              <a:rPr lang="en-US" sz="3600" dirty="0" smtClean="0"/>
              <a:t>inferences </a:t>
            </a:r>
            <a:r>
              <a:rPr lang="en-US" sz="3600" dirty="0"/>
              <a:t>can be made from a test score to the content domain.</a:t>
            </a:r>
          </a:p>
          <a:p>
            <a:r>
              <a:rPr lang="en-US" sz="3600" dirty="0"/>
              <a:t>When test content does not represent the intended content domain, CRT inferences are limited</a:t>
            </a:r>
            <a:r>
              <a:rPr lang="en-US" sz="3600" dirty="0" smtClean="0"/>
              <a:t>. </a:t>
            </a:r>
            <a:endParaRPr lang="en-US" sz="3600" dirty="0"/>
          </a:p>
        </p:txBody>
      </p:sp>
      <p:sp>
        <p:nvSpPr>
          <p:cNvPr id="4" name="Slide Number Placeholder 3"/>
          <p:cNvSpPr>
            <a:spLocks noGrp="1"/>
          </p:cNvSpPr>
          <p:nvPr>
            <p:ph type="sldNum" sz="quarter" idx="12"/>
          </p:nvPr>
        </p:nvSpPr>
        <p:spPr/>
        <p:txBody>
          <a:bodyPr/>
          <a:lstStyle/>
          <a:p>
            <a:fld id="{95C43131-8A1A-4CB1-99D8-93FB3968F729}" type="slidenum">
              <a:rPr lang="en-US" smtClean="0"/>
              <a:t>23</a:t>
            </a:fld>
            <a:endParaRPr lang="en-US"/>
          </a:p>
        </p:txBody>
      </p:sp>
    </p:spTree>
    <p:extLst>
      <p:ext uri="{BB962C8B-B14F-4D97-AF65-F5344CB8AC3E}">
        <p14:creationId xmlns:p14="http://schemas.microsoft.com/office/powerpoint/2010/main" val="1112893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Contrast…</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Norm-Referenced Testing</a:t>
            </a:r>
          </a:p>
          <a:p>
            <a:pPr lvl="0"/>
            <a:r>
              <a:rPr lang="en-US" sz="3600" dirty="0"/>
              <a:t>In NRTs, a student’s score is referenced to the norming distribution of scores.</a:t>
            </a:r>
          </a:p>
          <a:p>
            <a:endParaRPr lang="en-US" sz="3600" dirty="0"/>
          </a:p>
        </p:txBody>
      </p:sp>
      <p:sp>
        <p:nvSpPr>
          <p:cNvPr id="4" name="Slide Number Placeholder 3"/>
          <p:cNvSpPr>
            <a:spLocks noGrp="1"/>
          </p:cNvSpPr>
          <p:nvPr>
            <p:ph type="sldNum" sz="quarter" idx="12"/>
          </p:nvPr>
        </p:nvSpPr>
        <p:spPr/>
        <p:txBody>
          <a:bodyPr/>
          <a:lstStyle/>
          <a:p>
            <a:fld id="{95C43131-8A1A-4CB1-99D8-93FB3968F729}" type="slidenum">
              <a:rPr lang="en-US" smtClean="0"/>
              <a:t>24</a:t>
            </a:fld>
            <a:endParaRPr lang="en-US"/>
          </a:p>
        </p:txBody>
      </p:sp>
    </p:spTree>
    <p:extLst>
      <p:ext uri="{BB962C8B-B14F-4D97-AF65-F5344CB8AC3E}">
        <p14:creationId xmlns:p14="http://schemas.microsoft.com/office/powerpoint/2010/main" val="285271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Levels &amp; </a:t>
            </a:r>
            <a:r>
              <a:rPr lang="en-US" dirty="0" err="1" smtClean="0"/>
              <a:t>Cutscores</a:t>
            </a:r>
            <a:endParaRPr lang="en-US" dirty="0"/>
          </a:p>
        </p:txBody>
      </p:sp>
      <p:sp>
        <p:nvSpPr>
          <p:cNvPr id="3" name="Content Placeholder 2"/>
          <p:cNvSpPr>
            <a:spLocks noGrp="1"/>
          </p:cNvSpPr>
          <p:nvPr>
            <p:ph idx="1"/>
          </p:nvPr>
        </p:nvSpPr>
        <p:spPr>
          <a:xfrm>
            <a:off x="838200" y="1825624"/>
            <a:ext cx="10515600" cy="5032375"/>
          </a:xfrm>
        </p:spPr>
        <p:txBody>
          <a:bodyPr>
            <a:noAutofit/>
          </a:bodyPr>
          <a:lstStyle/>
          <a:p>
            <a:pPr marL="0" indent="0">
              <a:buNone/>
            </a:pPr>
            <a:r>
              <a:rPr lang="en-US" sz="3600" dirty="0"/>
              <a:t>To support CRT interpretation, performance levels are provided and cut-scores </a:t>
            </a:r>
            <a:r>
              <a:rPr lang="en-US" sz="3600" dirty="0" smtClean="0"/>
              <a:t>define </a:t>
            </a:r>
            <a:r>
              <a:rPr lang="en-US" sz="3600" dirty="0"/>
              <a:t>each performance level. These performance levels are </a:t>
            </a:r>
            <a:r>
              <a:rPr lang="en-US" sz="3600" dirty="0" smtClean="0"/>
              <a:t>required </a:t>
            </a:r>
            <a:r>
              <a:rPr lang="en-US" sz="3600" dirty="0"/>
              <a:t>by federal regulations; they support score interpretation relative to the content domain. The presence or absence of performance levels and cut-scores does not make the MCAs a CRT – the CRT aspect of the test is due to our ability to make inferences about what students know and can do relative to the content </a:t>
            </a:r>
            <a:r>
              <a:rPr lang="en-US" sz="3600" dirty="0" smtClean="0"/>
              <a:t>domains.</a:t>
            </a:r>
            <a:endParaRPr lang="en-US" sz="3600" dirty="0"/>
          </a:p>
        </p:txBody>
      </p:sp>
      <p:sp>
        <p:nvSpPr>
          <p:cNvPr id="4" name="Slide Number Placeholder 3"/>
          <p:cNvSpPr>
            <a:spLocks noGrp="1"/>
          </p:cNvSpPr>
          <p:nvPr>
            <p:ph type="sldNum" sz="quarter" idx="12"/>
          </p:nvPr>
        </p:nvSpPr>
        <p:spPr/>
        <p:txBody>
          <a:bodyPr/>
          <a:lstStyle/>
          <a:p>
            <a:fld id="{95C43131-8A1A-4CB1-99D8-93FB3968F729}" type="slidenum">
              <a:rPr lang="en-US" smtClean="0"/>
              <a:t>25</a:t>
            </a:fld>
            <a:endParaRPr lang="en-US"/>
          </a:p>
        </p:txBody>
      </p:sp>
    </p:spTree>
    <p:extLst>
      <p:ext uri="{BB962C8B-B14F-4D97-AF65-F5344CB8AC3E}">
        <p14:creationId xmlns:p14="http://schemas.microsoft.com/office/powerpoint/2010/main" val="26462027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CRT Score Interpretation</a:t>
            </a:r>
            <a:endParaRPr lang="en-US" dirty="0"/>
          </a:p>
        </p:txBody>
      </p:sp>
      <p:sp>
        <p:nvSpPr>
          <p:cNvPr id="3" name="Content Placeholder 2"/>
          <p:cNvSpPr>
            <a:spLocks noGrp="1"/>
          </p:cNvSpPr>
          <p:nvPr>
            <p:ph idx="1"/>
          </p:nvPr>
        </p:nvSpPr>
        <p:spPr/>
        <p:txBody>
          <a:bodyPr>
            <a:normAutofit/>
          </a:bodyPr>
          <a:lstStyle/>
          <a:p>
            <a:pPr lvl="0"/>
            <a:r>
              <a:rPr lang="en-US" sz="3600" dirty="0"/>
              <a:t>The test specifications can be viewed as the sampling design, from which a sample of items is drawn to represent the content domain.</a:t>
            </a:r>
          </a:p>
          <a:p>
            <a:r>
              <a:rPr lang="en-US" sz="3600" dirty="0"/>
              <a:t>To the extent that the sample of items is a high quality representative sample of the domain, measurement error is minimized and scores are more consistent estimates of the domain knowledge, skills, and abilities of students.</a:t>
            </a:r>
          </a:p>
        </p:txBody>
      </p:sp>
      <p:sp>
        <p:nvSpPr>
          <p:cNvPr id="4" name="Slide Number Placeholder 3"/>
          <p:cNvSpPr>
            <a:spLocks noGrp="1"/>
          </p:cNvSpPr>
          <p:nvPr>
            <p:ph type="sldNum" sz="quarter" idx="12"/>
          </p:nvPr>
        </p:nvSpPr>
        <p:spPr/>
        <p:txBody>
          <a:bodyPr/>
          <a:lstStyle/>
          <a:p>
            <a:fld id="{95C43131-8A1A-4CB1-99D8-93FB3968F729}" type="slidenum">
              <a:rPr lang="en-US" smtClean="0"/>
              <a:t>26</a:t>
            </a:fld>
            <a:endParaRPr lang="en-US"/>
          </a:p>
        </p:txBody>
      </p:sp>
    </p:spTree>
    <p:extLst>
      <p:ext uri="{BB962C8B-B14F-4D97-AF65-F5344CB8AC3E}">
        <p14:creationId xmlns:p14="http://schemas.microsoft.com/office/powerpoint/2010/main" val="3108827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CRT Score Interpretation </a:t>
            </a:r>
            <a:endParaRPr lang="en-US" dirty="0"/>
          </a:p>
        </p:txBody>
      </p:sp>
      <p:sp>
        <p:nvSpPr>
          <p:cNvPr id="3" name="Content Placeholder 2"/>
          <p:cNvSpPr>
            <a:spLocks noGrp="1"/>
          </p:cNvSpPr>
          <p:nvPr>
            <p:ph idx="1"/>
          </p:nvPr>
        </p:nvSpPr>
        <p:spPr>
          <a:xfrm>
            <a:off x="838200" y="1825624"/>
            <a:ext cx="10515600" cy="5032375"/>
          </a:xfrm>
        </p:spPr>
        <p:txBody>
          <a:bodyPr>
            <a:noAutofit/>
          </a:bodyPr>
          <a:lstStyle/>
          <a:p>
            <a:pPr lvl="0"/>
            <a:r>
              <a:rPr lang="en-US" sz="3600" dirty="0"/>
              <a:t>When the sample of items is poorly designed or small, more sampling error is reflected in the standard error of measurement (SEM).</a:t>
            </a:r>
          </a:p>
          <a:p>
            <a:pPr lvl="0"/>
            <a:r>
              <a:rPr lang="en-US" sz="3600" dirty="0"/>
              <a:t>In CRTs, the classical SEM is a statistical estimate of the error due to sampling items</a:t>
            </a:r>
            <a:r>
              <a:rPr lang="en-US" sz="3600" dirty="0" smtClean="0"/>
              <a:t>.</a:t>
            </a:r>
            <a:endParaRPr lang="en-US" sz="3600" dirty="0"/>
          </a:p>
        </p:txBody>
      </p:sp>
      <p:sp>
        <p:nvSpPr>
          <p:cNvPr id="4" name="Slide Number Placeholder 3"/>
          <p:cNvSpPr>
            <a:spLocks noGrp="1"/>
          </p:cNvSpPr>
          <p:nvPr>
            <p:ph type="sldNum" sz="quarter" idx="12"/>
          </p:nvPr>
        </p:nvSpPr>
        <p:spPr/>
        <p:txBody>
          <a:bodyPr/>
          <a:lstStyle/>
          <a:p>
            <a:fld id="{95C43131-8A1A-4CB1-99D8-93FB3968F729}" type="slidenum">
              <a:rPr lang="en-US" smtClean="0"/>
              <a:t>27</a:t>
            </a:fld>
            <a:endParaRPr lang="en-US"/>
          </a:p>
        </p:txBody>
      </p:sp>
    </p:spTree>
    <p:extLst>
      <p:ext uri="{BB962C8B-B14F-4D97-AF65-F5344CB8AC3E}">
        <p14:creationId xmlns:p14="http://schemas.microsoft.com/office/powerpoint/2010/main" val="6294931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CRT Score Interpretation </a:t>
            </a:r>
            <a:endParaRPr lang="en-US" dirty="0"/>
          </a:p>
        </p:txBody>
      </p:sp>
      <p:sp>
        <p:nvSpPr>
          <p:cNvPr id="3" name="Content Placeholder 2"/>
          <p:cNvSpPr>
            <a:spLocks noGrp="1"/>
          </p:cNvSpPr>
          <p:nvPr>
            <p:ph idx="1"/>
          </p:nvPr>
        </p:nvSpPr>
        <p:spPr>
          <a:xfrm>
            <a:off x="838200" y="1825624"/>
            <a:ext cx="10515600" cy="5032375"/>
          </a:xfrm>
        </p:spPr>
        <p:txBody>
          <a:bodyPr>
            <a:noAutofit/>
          </a:bodyPr>
          <a:lstStyle/>
          <a:p>
            <a:r>
              <a:rPr lang="en-US" sz="3600" dirty="0" smtClean="0"/>
              <a:t>When </a:t>
            </a:r>
            <a:r>
              <a:rPr lang="en-US" sz="3600" dirty="0"/>
              <a:t>we have more sampling error (larger SEM), our inferences to the content domain are less precise and less consistent (less reliable): if a student took a different sample of items, scores would likely change – the extent to which they might change is reflected in the SEM.</a:t>
            </a:r>
          </a:p>
        </p:txBody>
      </p:sp>
      <p:sp>
        <p:nvSpPr>
          <p:cNvPr id="4" name="Slide Number Placeholder 3"/>
          <p:cNvSpPr>
            <a:spLocks noGrp="1"/>
          </p:cNvSpPr>
          <p:nvPr>
            <p:ph type="sldNum" sz="quarter" idx="12"/>
          </p:nvPr>
        </p:nvSpPr>
        <p:spPr/>
        <p:txBody>
          <a:bodyPr/>
          <a:lstStyle/>
          <a:p>
            <a:fld id="{95C43131-8A1A-4CB1-99D8-93FB3968F729}" type="slidenum">
              <a:rPr lang="en-US" smtClean="0"/>
              <a:t>28</a:t>
            </a:fld>
            <a:endParaRPr lang="en-US"/>
          </a:p>
        </p:txBody>
      </p:sp>
    </p:spTree>
    <p:extLst>
      <p:ext uri="{BB962C8B-B14F-4D97-AF65-F5344CB8AC3E}">
        <p14:creationId xmlns:p14="http://schemas.microsoft.com/office/powerpoint/2010/main" val="42633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MCA Score Interpretation Cautions</a:t>
            </a:r>
            <a:endParaRPr lang="en-US" dirty="0"/>
          </a:p>
        </p:txBody>
      </p:sp>
      <p:sp>
        <p:nvSpPr>
          <p:cNvPr id="3" name="Content Placeholder 2"/>
          <p:cNvSpPr>
            <a:spLocks noGrp="1"/>
          </p:cNvSpPr>
          <p:nvPr>
            <p:ph idx="1"/>
          </p:nvPr>
        </p:nvSpPr>
        <p:spPr/>
        <p:txBody>
          <a:bodyPr>
            <a:noAutofit/>
          </a:bodyPr>
          <a:lstStyle/>
          <a:p>
            <a:pPr lvl="0"/>
            <a:r>
              <a:rPr lang="en-US" sz="3600" dirty="0"/>
              <a:t>Scores on different subjects and different grades are not comparable.</a:t>
            </a:r>
          </a:p>
          <a:p>
            <a:pPr lvl="0"/>
            <a:r>
              <a:rPr lang="en-US" sz="3600" dirty="0"/>
              <a:t>Score differences are not comparable across subjects or grades. A difference of 5 points on one subject in a grade will represent an ability difference that does not compare to a 5-point difference on other subjects or grades</a:t>
            </a:r>
            <a:r>
              <a:rPr lang="en-US" sz="3600" dirty="0" smtClean="0"/>
              <a:t>.</a:t>
            </a:r>
            <a:endParaRPr lang="en-US" sz="3600" dirty="0"/>
          </a:p>
        </p:txBody>
      </p:sp>
      <p:sp>
        <p:nvSpPr>
          <p:cNvPr id="4" name="TextBox 3"/>
          <p:cNvSpPr txBox="1"/>
          <p:nvPr/>
        </p:nvSpPr>
        <p:spPr>
          <a:xfrm>
            <a:off x="6448889" y="6418271"/>
            <a:ext cx="5743111" cy="461665"/>
          </a:xfrm>
          <a:prstGeom prst="rect">
            <a:avLst/>
          </a:prstGeom>
          <a:noFill/>
        </p:spPr>
        <p:txBody>
          <a:bodyPr wrap="none" rtlCol="0">
            <a:spAutoFit/>
          </a:bodyPr>
          <a:lstStyle/>
          <a:p>
            <a:r>
              <a:rPr lang="en-US" sz="2400" dirty="0" smtClean="0"/>
              <a:t>Source: MN Technical Manual (2015), p. 122</a:t>
            </a:r>
            <a:endParaRPr lang="en-US" sz="2400" dirty="0"/>
          </a:p>
        </p:txBody>
      </p:sp>
      <p:sp>
        <p:nvSpPr>
          <p:cNvPr id="5" name="Slide Number Placeholder 4"/>
          <p:cNvSpPr>
            <a:spLocks noGrp="1"/>
          </p:cNvSpPr>
          <p:nvPr>
            <p:ph type="sldNum" sz="quarter" idx="12"/>
          </p:nvPr>
        </p:nvSpPr>
        <p:spPr/>
        <p:txBody>
          <a:bodyPr/>
          <a:lstStyle/>
          <a:p>
            <a:fld id="{95C43131-8A1A-4CB1-99D8-93FB3968F729}" type="slidenum">
              <a:rPr lang="en-US" smtClean="0"/>
              <a:t>29</a:t>
            </a:fld>
            <a:endParaRPr lang="en-US"/>
          </a:p>
        </p:txBody>
      </p:sp>
    </p:spTree>
    <p:extLst>
      <p:ext uri="{BB962C8B-B14F-4D97-AF65-F5344CB8AC3E}">
        <p14:creationId xmlns:p14="http://schemas.microsoft.com/office/powerpoint/2010/main" val="1775159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dk1"/>
                </a:solidFill>
                <a:latin typeface="Calibri"/>
                <a:ea typeface="Calibri"/>
                <a:cs typeface="Calibri"/>
                <a:sym typeface="Calibri"/>
              </a:rPr>
              <a:t>National Academies (2009)</a:t>
            </a:r>
            <a:endParaRPr lang="en-US" dirty="0"/>
          </a:p>
        </p:txBody>
      </p:sp>
      <p:sp>
        <p:nvSpPr>
          <p:cNvPr id="3" name="Content Placeholder 2"/>
          <p:cNvSpPr>
            <a:spLocks noGrp="1"/>
          </p:cNvSpPr>
          <p:nvPr>
            <p:ph idx="1"/>
          </p:nvPr>
        </p:nvSpPr>
        <p:spPr/>
        <p:txBody>
          <a:bodyPr>
            <a:normAutofit/>
          </a:bodyPr>
          <a:lstStyle/>
          <a:p>
            <a:pPr marL="0" lvl="0" indent="0">
              <a:buNone/>
            </a:pPr>
            <a:r>
              <a:rPr lang="en-US" sz="4000" dirty="0">
                <a:solidFill>
                  <a:schemeClr val="dk1"/>
                </a:solidFill>
                <a:ea typeface="Calibri"/>
                <a:cs typeface="Calibri"/>
                <a:sym typeface="Calibri"/>
              </a:rPr>
              <a:t>A student may have done better or worse on a different sample of questions. In addition, guessing, motivation, momentary distractions, and other factors introduce uncertainty into individual scores</a:t>
            </a:r>
            <a:r>
              <a:rPr lang="en-US" sz="4000" dirty="0" smtClean="0">
                <a:solidFill>
                  <a:schemeClr val="dk1"/>
                </a:solidFill>
                <a:ea typeface="Calibri"/>
                <a:cs typeface="Calibri"/>
                <a:sym typeface="Calibri"/>
              </a:rPr>
              <a:t>.</a:t>
            </a:r>
            <a:endParaRPr lang="en-US" sz="4000" dirty="0">
              <a:solidFill>
                <a:schemeClr val="dk1"/>
              </a:solidFill>
              <a:ea typeface="Calibri"/>
              <a:cs typeface="Calibri"/>
              <a:sym typeface="Calibri"/>
            </a:endParaRPr>
          </a:p>
        </p:txBody>
      </p:sp>
      <p:sp>
        <p:nvSpPr>
          <p:cNvPr id="4" name="Slide Number Placeholder 3"/>
          <p:cNvSpPr>
            <a:spLocks noGrp="1"/>
          </p:cNvSpPr>
          <p:nvPr>
            <p:ph type="sldNum" sz="quarter" idx="12"/>
          </p:nvPr>
        </p:nvSpPr>
        <p:spPr/>
        <p:txBody>
          <a:bodyPr/>
          <a:lstStyle/>
          <a:p>
            <a:fld id="{95C43131-8A1A-4CB1-99D8-93FB3968F729}" type="slidenum">
              <a:rPr lang="en-US" smtClean="0"/>
              <a:t>3</a:t>
            </a:fld>
            <a:endParaRPr lang="en-US"/>
          </a:p>
        </p:txBody>
      </p:sp>
    </p:spTree>
    <p:extLst>
      <p:ext uri="{BB962C8B-B14F-4D97-AF65-F5344CB8AC3E}">
        <p14:creationId xmlns:p14="http://schemas.microsoft.com/office/powerpoint/2010/main" val="17181620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MCA Score Interpretation Cautions</a:t>
            </a:r>
            <a:endParaRPr lang="en-US" dirty="0"/>
          </a:p>
        </p:txBody>
      </p:sp>
      <p:sp>
        <p:nvSpPr>
          <p:cNvPr id="3" name="Content Placeholder 2"/>
          <p:cNvSpPr>
            <a:spLocks noGrp="1"/>
          </p:cNvSpPr>
          <p:nvPr>
            <p:ph idx="1"/>
          </p:nvPr>
        </p:nvSpPr>
        <p:spPr/>
        <p:txBody>
          <a:bodyPr>
            <a:normAutofit/>
          </a:bodyPr>
          <a:lstStyle/>
          <a:p>
            <a:pPr lvl="0"/>
            <a:r>
              <a:rPr lang="en-US" sz="3600" dirty="0"/>
              <a:t>Achievement levels can more safely be compared across subjects and grades – </a:t>
            </a:r>
            <a:r>
              <a:rPr lang="en-US" sz="3600" dirty="0" smtClean="0"/>
              <a:t>rely on the </a:t>
            </a:r>
            <a:r>
              <a:rPr lang="en-US" sz="3600" dirty="0"/>
              <a:t>performance level descriptors for a given test/grade. </a:t>
            </a:r>
            <a:endParaRPr lang="en-US" sz="3600" dirty="0" smtClean="0"/>
          </a:p>
          <a:p>
            <a:r>
              <a:rPr lang="en-US" sz="3600" dirty="0" smtClean="0"/>
              <a:t>Scores over time (within the same content standards period) are comparable within subject and grade.</a:t>
            </a:r>
          </a:p>
        </p:txBody>
      </p:sp>
      <p:sp>
        <p:nvSpPr>
          <p:cNvPr id="4" name="TextBox 3"/>
          <p:cNvSpPr txBox="1"/>
          <p:nvPr/>
        </p:nvSpPr>
        <p:spPr>
          <a:xfrm>
            <a:off x="6448889" y="6418271"/>
            <a:ext cx="5743111" cy="461665"/>
          </a:xfrm>
          <a:prstGeom prst="rect">
            <a:avLst/>
          </a:prstGeom>
          <a:noFill/>
        </p:spPr>
        <p:txBody>
          <a:bodyPr wrap="none" rtlCol="0">
            <a:spAutoFit/>
          </a:bodyPr>
          <a:lstStyle/>
          <a:p>
            <a:r>
              <a:rPr lang="en-US" sz="2400" dirty="0" smtClean="0"/>
              <a:t>Source: MN Technical Manual (2015), p. 122</a:t>
            </a:r>
            <a:endParaRPr lang="en-US" sz="2400" dirty="0"/>
          </a:p>
        </p:txBody>
      </p:sp>
      <p:sp>
        <p:nvSpPr>
          <p:cNvPr id="5" name="Slide Number Placeholder 4"/>
          <p:cNvSpPr>
            <a:spLocks noGrp="1"/>
          </p:cNvSpPr>
          <p:nvPr>
            <p:ph type="sldNum" sz="quarter" idx="12"/>
          </p:nvPr>
        </p:nvSpPr>
        <p:spPr/>
        <p:txBody>
          <a:bodyPr/>
          <a:lstStyle/>
          <a:p>
            <a:fld id="{95C43131-8A1A-4CB1-99D8-93FB3968F729}" type="slidenum">
              <a:rPr lang="en-US" smtClean="0"/>
              <a:t>30</a:t>
            </a:fld>
            <a:endParaRPr lang="en-US"/>
          </a:p>
        </p:txBody>
      </p:sp>
    </p:spTree>
    <p:extLst>
      <p:ext uri="{BB962C8B-B14F-4D97-AF65-F5344CB8AC3E}">
        <p14:creationId xmlns:p14="http://schemas.microsoft.com/office/powerpoint/2010/main" val="29687009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Appropriate Score Use</a:t>
            </a:r>
            <a:endParaRPr lang="en-US" dirty="0"/>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sz="3600" dirty="0"/>
              <a:t>The tests in the Minnesota Assessment System are designed primarily to determine school and district accountability related to the implementation of the Minnesota standards. They are summative measures of a student’s performance in a subject </a:t>
            </a:r>
            <a:r>
              <a:rPr lang="en-US" sz="3600" u="sng" dirty="0"/>
              <a:t>at one point in time</a:t>
            </a:r>
            <a:r>
              <a:rPr lang="en-US" sz="3600" dirty="0"/>
              <a:t>. They provide a </a:t>
            </a:r>
            <a:r>
              <a:rPr lang="en-US" sz="3600" u="sng" dirty="0"/>
              <a:t>snapshot</a:t>
            </a:r>
            <a:r>
              <a:rPr lang="en-US" sz="3600" dirty="0"/>
              <a:t> of the student’s overall achievement, not a detailed accounting of the student’s understanding of specific content areas defined by the </a:t>
            </a:r>
            <a:r>
              <a:rPr lang="en-US" sz="3600" dirty="0" smtClean="0"/>
              <a:t>standards.</a:t>
            </a:r>
            <a:endParaRPr lang="en-US" sz="3600" dirty="0"/>
          </a:p>
        </p:txBody>
      </p:sp>
      <p:sp>
        <p:nvSpPr>
          <p:cNvPr id="4" name="TextBox 3"/>
          <p:cNvSpPr txBox="1"/>
          <p:nvPr/>
        </p:nvSpPr>
        <p:spPr>
          <a:xfrm>
            <a:off x="6060963" y="6418271"/>
            <a:ext cx="6094169" cy="461665"/>
          </a:xfrm>
          <a:prstGeom prst="rect">
            <a:avLst/>
          </a:prstGeom>
          <a:noFill/>
        </p:spPr>
        <p:txBody>
          <a:bodyPr wrap="none" rtlCol="0">
            <a:spAutoFit/>
          </a:bodyPr>
          <a:lstStyle/>
          <a:p>
            <a:r>
              <a:rPr lang="en-US" sz="2400" dirty="0" smtClean="0"/>
              <a:t>Source: MN Technical Manual (2015), pp. 70-71</a:t>
            </a:r>
            <a:endParaRPr lang="en-US" sz="2400" dirty="0"/>
          </a:p>
        </p:txBody>
      </p:sp>
      <p:sp>
        <p:nvSpPr>
          <p:cNvPr id="5" name="Slide Number Placeholder 4"/>
          <p:cNvSpPr>
            <a:spLocks noGrp="1"/>
          </p:cNvSpPr>
          <p:nvPr>
            <p:ph type="sldNum" sz="quarter" idx="12"/>
          </p:nvPr>
        </p:nvSpPr>
        <p:spPr/>
        <p:txBody>
          <a:bodyPr/>
          <a:lstStyle/>
          <a:p>
            <a:fld id="{95C43131-8A1A-4CB1-99D8-93FB3968F729}" type="slidenum">
              <a:rPr lang="en-US" smtClean="0"/>
              <a:t>31</a:t>
            </a:fld>
            <a:endParaRPr lang="en-US"/>
          </a:p>
        </p:txBody>
      </p:sp>
    </p:spTree>
    <p:extLst>
      <p:ext uri="{BB962C8B-B14F-4D97-AF65-F5344CB8AC3E}">
        <p14:creationId xmlns:p14="http://schemas.microsoft.com/office/powerpoint/2010/main" val="6832075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Appropriate Score Use: Parents</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The </a:t>
            </a:r>
            <a:r>
              <a:rPr lang="en-US" sz="3600" dirty="0"/>
              <a:t>information can help parents </a:t>
            </a:r>
            <a:r>
              <a:rPr lang="en-US" sz="3600" u="sng" dirty="0"/>
              <a:t>begin</a:t>
            </a:r>
            <a:r>
              <a:rPr lang="en-US" sz="3600" dirty="0"/>
              <a:t> to understand their child’s academic performance as related to the Minnesota standards.</a:t>
            </a:r>
          </a:p>
          <a:p>
            <a:endParaRPr lang="en-US" sz="3600" dirty="0"/>
          </a:p>
        </p:txBody>
      </p:sp>
      <p:sp>
        <p:nvSpPr>
          <p:cNvPr id="4" name="TextBox 3"/>
          <p:cNvSpPr txBox="1"/>
          <p:nvPr/>
        </p:nvSpPr>
        <p:spPr>
          <a:xfrm>
            <a:off x="6060963" y="6418271"/>
            <a:ext cx="6094169" cy="461665"/>
          </a:xfrm>
          <a:prstGeom prst="rect">
            <a:avLst/>
          </a:prstGeom>
          <a:noFill/>
        </p:spPr>
        <p:txBody>
          <a:bodyPr wrap="none" rtlCol="0">
            <a:spAutoFit/>
          </a:bodyPr>
          <a:lstStyle/>
          <a:p>
            <a:r>
              <a:rPr lang="en-US" sz="2400" dirty="0" smtClean="0"/>
              <a:t>Source: MN Technical Manual (2015), pp. 70-71</a:t>
            </a:r>
            <a:endParaRPr lang="en-US" sz="2400" dirty="0"/>
          </a:p>
        </p:txBody>
      </p:sp>
      <p:sp>
        <p:nvSpPr>
          <p:cNvPr id="5" name="Slide Number Placeholder 4"/>
          <p:cNvSpPr>
            <a:spLocks noGrp="1"/>
          </p:cNvSpPr>
          <p:nvPr>
            <p:ph type="sldNum" sz="quarter" idx="12"/>
          </p:nvPr>
        </p:nvSpPr>
        <p:spPr/>
        <p:txBody>
          <a:bodyPr/>
          <a:lstStyle/>
          <a:p>
            <a:fld id="{95C43131-8A1A-4CB1-99D8-93FB3968F729}" type="slidenum">
              <a:rPr lang="en-US" smtClean="0"/>
              <a:t>32</a:t>
            </a:fld>
            <a:endParaRPr lang="en-US"/>
          </a:p>
        </p:txBody>
      </p:sp>
    </p:spTree>
    <p:extLst>
      <p:ext uri="{BB962C8B-B14F-4D97-AF65-F5344CB8AC3E}">
        <p14:creationId xmlns:p14="http://schemas.microsoft.com/office/powerpoint/2010/main" val="18582093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Appropriate Score Use: Placement Decisions</a:t>
            </a:r>
            <a:endParaRPr lang="en-US" dirty="0"/>
          </a:p>
        </p:txBody>
      </p:sp>
      <p:sp>
        <p:nvSpPr>
          <p:cNvPr id="3" name="Content Placeholder 2"/>
          <p:cNvSpPr>
            <a:spLocks noGrp="1"/>
          </p:cNvSpPr>
          <p:nvPr>
            <p:ph idx="1"/>
          </p:nvPr>
        </p:nvSpPr>
        <p:spPr>
          <a:xfrm>
            <a:off x="838200" y="1825624"/>
            <a:ext cx="10515600" cy="5032375"/>
          </a:xfrm>
        </p:spPr>
        <p:txBody>
          <a:bodyPr>
            <a:noAutofit/>
          </a:bodyPr>
          <a:lstStyle/>
          <a:p>
            <a:pPr marL="0" indent="0">
              <a:buNone/>
            </a:pPr>
            <a:r>
              <a:rPr lang="en-US" sz="3600" dirty="0" smtClean="0"/>
              <a:t>The </a:t>
            </a:r>
            <a:r>
              <a:rPr lang="en-US" sz="3600" dirty="0"/>
              <a:t>information can be used to suggest </a:t>
            </a:r>
            <a:r>
              <a:rPr lang="en-US" sz="3600" u="sng" dirty="0"/>
              <a:t>areas needing further evaluation</a:t>
            </a:r>
            <a:r>
              <a:rPr lang="en-US" sz="3600" dirty="0"/>
              <a:t> of student performance. Results can also be used to</a:t>
            </a:r>
            <a:r>
              <a:rPr lang="en-US" sz="3600" u="sng" dirty="0"/>
              <a:t> focus resources and staff on a particular group</a:t>
            </a:r>
            <a:r>
              <a:rPr lang="en-US" sz="3600" dirty="0"/>
              <a:t> of students who appear to be struggling with the Minnesota standards. </a:t>
            </a:r>
          </a:p>
        </p:txBody>
      </p:sp>
      <p:sp>
        <p:nvSpPr>
          <p:cNvPr id="4" name="TextBox 3"/>
          <p:cNvSpPr txBox="1"/>
          <p:nvPr/>
        </p:nvSpPr>
        <p:spPr>
          <a:xfrm>
            <a:off x="6060963" y="6418271"/>
            <a:ext cx="6094169" cy="461665"/>
          </a:xfrm>
          <a:prstGeom prst="rect">
            <a:avLst/>
          </a:prstGeom>
          <a:noFill/>
        </p:spPr>
        <p:txBody>
          <a:bodyPr wrap="none" rtlCol="0">
            <a:spAutoFit/>
          </a:bodyPr>
          <a:lstStyle/>
          <a:p>
            <a:r>
              <a:rPr lang="en-US" sz="2400" dirty="0" smtClean="0"/>
              <a:t>Source: MN Technical Manual (2015), pp. 70-71</a:t>
            </a:r>
            <a:endParaRPr lang="en-US" sz="2400" dirty="0"/>
          </a:p>
        </p:txBody>
      </p:sp>
      <p:sp>
        <p:nvSpPr>
          <p:cNvPr id="5" name="Slide Number Placeholder 4"/>
          <p:cNvSpPr>
            <a:spLocks noGrp="1"/>
          </p:cNvSpPr>
          <p:nvPr>
            <p:ph type="sldNum" sz="quarter" idx="12"/>
          </p:nvPr>
        </p:nvSpPr>
        <p:spPr/>
        <p:txBody>
          <a:bodyPr/>
          <a:lstStyle/>
          <a:p>
            <a:fld id="{95C43131-8A1A-4CB1-99D8-93FB3968F729}" type="slidenum">
              <a:rPr lang="en-US" smtClean="0"/>
              <a:t>33</a:t>
            </a:fld>
            <a:endParaRPr lang="en-US"/>
          </a:p>
        </p:txBody>
      </p:sp>
    </p:spTree>
    <p:extLst>
      <p:ext uri="{BB962C8B-B14F-4D97-AF65-F5344CB8AC3E}">
        <p14:creationId xmlns:p14="http://schemas.microsoft.com/office/powerpoint/2010/main" val="8979625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Appropriate Score Use: Placement Decisions</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Students may also exhibit strengths or deficits in strands or </a:t>
            </a:r>
            <a:r>
              <a:rPr lang="en-US" sz="3600" dirty="0" err="1" smtClean="0"/>
              <a:t>substrands</a:t>
            </a:r>
            <a:r>
              <a:rPr lang="en-US" sz="3600" dirty="0" smtClean="0"/>
              <a:t> measured on these tests. Because the strand and </a:t>
            </a:r>
            <a:r>
              <a:rPr lang="en-US" sz="3600" dirty="0" err="1" smtClean="0"/>
              <a:t>substrand</a:t>
            </a:r>
            <a:r>
              <a:rPr lang="en-US" sz="3600" dirty="0" smtClean="0"/>
              <a:t> scores are based on small numbers of items,</a:t>
            </a:r>
            <a:r>
              <a:rPr lang="en-US" sz="3600" u="sng" dirty="0" smtClean="0"/>
              <a:t> the scores must be used in conjunction with other performance indicators</a:t>
            </a:r>
            <a:r>
              <a:rPr lang="en-US" sz="3600" dirty="0" smtClean="0"/>
              <a:t> to assist schools in making placement decisions, such as whether a student should take an improvement course or be placed in a gifted or talented program.</a:t>
            </a:r>
          </a:p>
          <a:p>
            <a:pPr marL="0" indent="0">
              <a:buNone/>
            </a:pPr>
            <a:endParaRPr lang="en-US" sz="3600" dirty="0"/>
          </a:p>
        </p:txBody>
      </p:sp>
      <p:sp>
        <p:nvSpPr>
          <p:cNvPr id="4" name="TextBox 3"/>
          <p:cNvSpPr txBox="1"/>
          <p:nvPr/>
        </p:nvSpPr>
        <p:spPr>
          <a:xfrm>
            <a:off x="6060963" y="6418271"/>
            <a:ext cx="6094169" cy="461665"/>
          </a:xfrm>
          <a:prstGeom prst="rect">
            <a:avLst/>
          </a:prstGeom>
          <a:noFill/>
        </p:spPr>
        <p:txBody>
          <a:bodyPr wrap="none" rtlCol="0">
            <a:spAutoFit/>
          </a:bodyPr>
          <a:lstStyle/>
          <a:p>
            <a:r>
              <a:rPr lang="en-US" sz="2400" dirty="0" smtClean="0"/>
              <a:t>Source: MN Technical Manual (2015), pp. 70-71</a:t>
            </a:r>
            <a:endParaRPr lang="en-US" sz="2400" dirty="0"/>
          </a:p>
        </p:txBody>
      </p:sp>
      <p:sp>
        <p:nvSpPr>
          <p:cNvPr id="5" name="Slide Number Placeholder 4"/>
          <p:cNvSpPr>
            <a:spLocks noGrp="1"/>
          </p:cNvSpPr>
          <p:nvPr>
            <p:ph type="sldNum" sz="quarter" idx="12"/>
          </p:nvPr>
        </p:nvSpPr>
        <p:spPr/>
        <p:txBody>
          <a:bodyPr/>
          <a:lstStyle/>
          <a:p>
            <a:fld id="{95C43131-8A1A-4CB1-99D8-93FB3968F729}" type="slidenum">
              <a:rPr lang="en-US" smtClean="0"/>
              <a:t>34</a:t>
            </a:fld>
            <a:endParaRPr lang="en-US"/>
          </a:p>
        </p:txBody>
      </p:sp>
    </p:spTree>
    <p:extLst>
      <p:ext uri="{BB962C8B-B14F-4D97-AF65-F5344CB8AC3E}">
        <p14:creationId xmlns:p14="http://schemas.microsoft.com/office/powerpoint/2010/main" val="1892552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Appropriate Score Use: Program Evaluation</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Test scores can be a valuable tool for evaluating programs. For example, a school may use its scores to help evaluate the strengths and weaknesses of a particular academic program or curriculum in their school or district as it relates to the Minnesota standards.</a:t>
            </a:r>
          </a:p>
          <a:p>
            <a:pPr marL="0" indent="0">
              <a:buNone/>
            </a:pPr>
            <a:endParaRPr lang="en-US" sz="3600" dirty="0"/>
          </a:p>
        </p:txBody>
      </p:sp>
      <p:sp>
        <p:nvSpPr>
          <p:cNvPr id="5" name="TextBox 4"/>
          <p:cNvSpPr txBox="1"/>
          <p:nvPr/>
        </p:nvSpPr>
        <p:spPr>
          <a:xfrm>
            <a:off x="6060963" y="6418271"/>
            <a:ext cx="6094169" cy="461665"/>
          </a:xfrm>
          <a:prstGeom prst="rect">
            <a:avLst/>
          </a:prstGeom>
          <a:noFill/>
        </p:spPr>
        <p:txBody>
          <a:bodyPr wrap="none" rtlCol="0">
            <a:spAutoFit/>
          </a:bodyPr>
          <a:lstStyle/>
          <a:p>
            <a:r>
              <a:rPr lang="en-US" sz="2400" dirty="0" smtClean="0"/>
              <a:t>Source: MN Technical Manual (2015), pp. 70-71</a:t>
            </a:r>
            <a:endParaRPr lang="en-US" sz="2400" dirty="0"/>
          </a:p>
        </p:txBody>
      </p:sp>
      <p:sp>
        <p:nvSpPr>
          <p:cNvPr id="6" name="Slide Number Placeholder 5"/>
          <p:cNvSpPr>
            <a:spLocks noGrp="1"/>
          </p:cNvSpPr>
          <p:nvPr>
            <p:ph type="sldNum" sz="quarter" idx="12"/>
          </p:nvPr>
        </p:nvSpPr>
        <p:spPr/>
        <p:txBody>
          <a:bodyPr/>
          <a:lstStyle/>
          <a:p>
            <a:fld id="{95C43131-8A1A-4CB1-99D8-93FB3968F729}" type="slidenum">
              <a:rPr lang="en-US" smtClean="0"/>
              <a:t>35</a:t>
            </a:fld>
            <a:endParaRPr lang="en-US"/>
          </a:p>
        </p:txBody>
      </p:sp>
    </p:spTree>
    <p:extLst>
      <p:ext uri="{BB962C8B-B14F-4D97-AF65-F5344CB8AC3E}">
        <p14:creationId xmlns:p14="http://schemas.microsoft.com/office/powerpoint/2010/main" val="1611757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idx="4294967295"/>
          </p:nvPr>
        </p:nvSpPr>
        <p:spPr>
          <a:xfrm>
            <a:off x="1981200" y="1143000"/>
            <a:ext cx="8229600" cy="1143000"/>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dirty="0">
                <a:solidFill>
                  <a:schemeClr val="dk1"/>
                </a:solidFill>
                <a:latin typeface="Calibri"/>
                <a:ea typeface="Calibri"/>
                <a:cs typeface="Calibri"/>
                <a:sym typeface="Calibri"/>
              </a:rPr>
              <a:t>Measurement Error</a:t>
            </a:r>
          </a:p>
        </p:txBody>
      </p:sp>
      <p:sp>
        <p:nvSpPr>
          <p:cNvPr id="4" name="Shape 113"/>
          <p:cNvSpPr txBox="1">
            <a:spLocks/>
          </p:cNvSpPr>
          <p:nvPr/>
        </p:nvSpPr>
        <p:spPr>
          <a:xfrm>
            <a:off x="1981200" y="3657600"/>
            <a:ext cx="8229600" cy="1143000"/>
          </a:xfrm>
          <a:prstGeom prst="rect">
            <a:avLst/>
          </a:prstGeom>
          <a:noFill/>
          <a:ln>
            <a:noFill/>
          </a:ln>
        </p:spPr>
        <p:txBody>
          <a:bodyPr lIns="91425" tIns="45700" rIns="91425" bIns="45700" anchor="ctr"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Clr>
                <a:schemeClr val="dk2"/>
              </a:buClr>
              <a:buSzPct val="100000"/>
              <a:buNone/>
              <a:defRPr sz="3600" b="1" i="0" u="none" strike="noStrike" cap="none" baseline="0">
                <a:solidFill>
                  <a:schemeClr val="dk2"/>
                </a:solidFill>
                <a:latin typeface="Arial"/>
                <a:ea typeface="Arial"/>
                <a:cs typeface="Arial"/>
                <a:sym typeface="Arial"/>
                <a:rtl val="0"/>
              </a:defRPr>
            </a:lvl1pPr>
            <a:lvl2pPr marR="0" algn="l" rtl="0">
              <a:lnSpc>
                <a:spcPct val="100000"/>
              </a:lnSpc>
              <a:spcBef>
                <a:spcPts val="0"/>
              </a:spcBef>
              <a:spcAft>
                <a:spcPts val="0"/>
              </a:spcAft>
              <a:buClr>
                <a:schemeClr val="dk2"/>
              </a:buClr>
              <a:buSzPct val="100000"/>
              <a:buNone/>
              <a:defRPr sz="3600" b="1" i="0" u="none" strike="noStrike" cap="none" baseline="0">
                <a:solidFill>
                  <a:schemeClr val="dk2"/>
                </a:solidFill>
                <a:latin typeface="Arial"/>
                <a:ea typeface="Arial"/>
                <a:cs typeface="Arial"/>
                <a:sym typeface="Arial"/>
                <a:rtl val="0"/>
              </a:defRPr>
            </a:lvl2pPr>
            <a:lvl3pPr>
              <a:spcBef>
                <a:spcPts val="0"/>
              </a:spcBef>
              <a:buClr>
                <a:schemeClr val="dk2"/>
              </a:buClr>
              <a:buSzPct val="100000"/>
              <a:buNone/>
              <a:defRPr sz="3600" b="1">
                <a:solidFill>
                  <a:schemeClr val="dk2"/>
                </a:solidFill>
              </a:defRPr>
            </a:lvl3pPr>
            <a:lvl4pPr>
              <a:spcBef>
                <a:spcPts val="0"/>
              </a:spcBef>
              <a:buClr>
                <a:schemeClr val="dk2"/>
              </a:buClr>
              <a:buSzPct val="100000"/>
              <a:buNone/>
              <a:defRPr sz="3600" b="1">
                <a:solidFill>
                  <a:schemeClr val="dk2"/>
                </a:solidFill>
              </a:defRPr>
            </a:lvl4pPr>
            <a:lvl5pPr>
              <a:spcBef>
                <a:spcPts val="0"/>
              </a:spcBef>
              <a:buClr>
                <a:schemeClr val="dk2"/>
              </a:buClr>
              <a:buSzPct val="100000"/>
              <a:buNone/>
              <a:defRPr sz="3600" b="1">
                <a:solidFill>
                  <a:schemeClr val="dk2"/>
                </a:solidFill>
              </a:defRPr>
            </a:lvl5pPr>
            <a:lvl6pPr>
              <a:spcBef>
                <a:spcPts val="0"/>
              </a:spcBef>
              <a:buClr>
                <a:schemeClr val="dk2"/>
              </a:buClr>
              <a:buSzPct val="100000"/>
              <a:buNone/>
              <a:defRPr sz="3600" b="1">
                <a:solidFill>
                  <a:schemeClr val="dk2"/>
                </a:solidFill>
              </a:defRPr>
            </a:lvl6pPr>
            <a:lvl7pPr>
              <a:spcBef>
                <a:spcPts val="0"/>
              </a:spcBef>
              <a:buClr>
                <a:schemeClr val="dk2"/>
              </a:buClr>
              <a:buSzPct val="100000"/>
              <a:buNone/>
              <a:defRPr sz="3600" b="1">
                <a:solidFill>
                  <a:schemeClr val="dk2"/>
                </a:solidFill>
              </a:defRPr>
            </a:lvl7pPr>
            <a:lvl8pPr>
              <a:spcBef>
                <a:spcPts val="0"/>
              </a:spcBef>
              <a:buClr>
                <a:schemeClr val="dk2"/>
              </a:buClr>
              <a:buSzPct val="100000"/>
              <a:buNone/>
              <a:defRPr sz="3600" b="1">
                <a:solidFill>
                  <a:schemeClr val="dk2"/>
                </a:solidFill>
              </a:defRPr>
            </a:lvl8pPr>
            <a:lvl9pPr>
              <a:spcBef>
                <a:spcPts val="0"/>
              </a:spcBef>
              <a:buClr>
                <a:schemeClr val="dk2"/>
              </a:buClr>
              <a:buSzPct val="100000"/>
              <a:buNone/>
              <a:defRPr sz="3600" b="1">
                <a:solidFill>
                  <a:schemeClr val="dk2"/>
                </a:solidFill>
              </a:defRPr>
            </a:lvl9pPr>
          </a:lstStyle>
          <a:p>
            <a:pPr algn="ctr">
              <a:buClr>
                <a:schemeClr val="dk1"/>
              </a:buClr>
              <a:buSzPct val="25000"/>
              <a:buFont typeface="Calibri"/>
              <a:buNone/>
            </a:pPr>
            <a:r>
              <a:rPr lang="en-US" sz="4400" b="0" dirty="0">
                <a:solidFill>
                  <a:schemeClr val="dk1"/>
                </a:solidFill>
                <a:latin typeface="Calibri"/>
                <a:ea typeface="Calibri"/>
                <a:cs typeface="Calibri"/>
                <a:sym typeface="Calibri"/>
              </a:rPr>
              <a:t>Sampling Error</a:t>
            </a:r>
          </a:p>
        </p:txBody>
      </p:sp>
      <p:cxnSp>
        <p:nvCxnSpPr>
          <p:cNvPr id="6" name="Straight Arrow Connector 5"/>
          <p:cNvCxnSpPr/>
          <p:nvPr/>
        </p:nvCxnSpPr>
        <p:spPr>
          <a:xfrm>
            <a:off x="6096000" y="2286000"/>
            <a:ext cx="0" cy="1371600"/>
          </a:xfrm>
          <a:prstGeom prst="straightConnector1">
            <a:avLst/>
          </a:prstGeom>
          <a:ln w="76200">
            <a:headEnd type="arrow"/>
            <a:tailEnd type="arrow"/>
          </a:ln>
        </p:spPr>
        <p:style>
          <a:lnRef idx="3">
            <a:schemeClr val="accent5"/>
          </a:lnRef>
          <a:fillRef idx="0">
            <a:schemeClr val="accent5"/>
          </a:fillRef>
          <a:effectRef idx="2">
            <a:schemeClr val="accent5"/>
          </a:effectRef>
          <a:fontRef idx="minor">
            <a:schemeClr val="tx1"/>
          </a:fontRef>
        </p:style>
      </p:cxnSp>
      <p:sp>
        <p:nvSpPr>
          <p:cNvPr id="2" name="Slide Number Placeholder 1"/>
          <p:cNvSpPr>
            <a:spLocks noGrp="1"/>
          </p:cNvSpPr>
          <p:nvPr>
            <p:ph type="sldNum" sz="quarter" idx="12"/>
          </p:nvPr>
        </p:nvSpPr>
        <p:spPr/>
        <p:txBody>
          <a:bodyPr/>
          <a:lstStyle/>
          <a:p>
            <a:fld id="{95C43131-8A1A-4CB1-99D8-93FB3968F729}" type="slidenum">
              <a:rPr lang="en-US" smtClean="0"/>
              <a:t>4</a:t>
            </a:fld>
            <a:endParaRPr lang="en-US"/>
          </a:p>
        </p:txBody>
      </p:sp>
    </p:spTree>
    <p:extLst>
      <p:ext uri="{BB962C8B-B14F-4D97-AF65-F5344CB8AC3E}">
        <p14:creationId xmlns:p14="http://schemas.microsoft.com/office/powerpoint/2010/main" val="3972380402"/>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Sampling Error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95C43131-8A1A-4CB1-99D8-93FB3968F729}" type="slidenum">
              <a:rPr lang="en-US" smtClean="0"/>
              <a:t>5</a:t>
            </a:fld>
            <a:endParaRPr lang="en-US"/>
          </a:p>
        </p:txBody>
      </p:sp>
    </p:spTree>
    <p:extLst>
      <p:ext uri="{BB962C8B-B14F-4D97-AF65-F5344CB8AC3E}">
        <p14:creationId xmlns:p14="http://schemas.microsoft.com/office/powerpoint/2010/main" val="3339213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idx="4294967295"/>
          </p:nvPr>
        </p:nvSpPr>
        <p:spPr>
          <a:xfrm>
            <a:off x="1524000" y="274637"/>
            <a:ext cx="9144000" cy="1325562"/>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sz="3600" dirty="0" smtClean="0">
                <a:solidFill>
                  <a:schemeClr val="dk1"/>
                </a:solidFill>
                <a:latin typeface="Calibri"/>
                <a:ea typeface="Calibri"/>
                <a:cs typeface="Calibri"/>
                <a:sym typeface="Calibri"/>
              </a:rPr>
              <a:t>2014-2015 </a:t>
            </a:r>
            <a:r>
              <a:rPr lang="en-US" sz="3600" dirty="0">
                <a:solidFill>
                  <a:schemeClr val="dk1"/>
                </a:solidFill>
                <a:latin typeface="Calibri"/>
                <a:ea typeface="Calibri"/>
                <a:cs typeface="Calibri"/>
                <a:sym typeface="Calibri"/>
              </a:rPr>
              <a:t>Technical Manual for </a:t>
            </a:r>
            <a:br>
              <a:rPr lang="en-US" sz="3600" dirty="0">
                <a:solidFill>
                  <a:schemeClr val="dk1"/>
                </a:solidFill>
                <a:latin typeface="Calibri"/>
                <a:ea typeface="Calibri"/>
                <a:cs typeface="Calibri"/>
                <a:sym typeface="Calibri"/>
              </a:rPr>
            </a:br>
            <a:r>
              <a:rPr lang="en-US" sz="3600" dirty="0">
                <a:solidFill>
                  <a:schemeClr val="dk1"/>
                </a:solidFill>
                <a:latin typeface="Calibri"/>
                <a:ea typeface="Calibri"/>
                <a:cs typeface="Calibri"/>
                <a:sym typeface="Calibri"/>
              </a:rPr>
              <a:t>Minnesota’s Title I and Title III Assessments</a:t>
            </a:r>
          </a:p>
        </p:txBody>
      </p:sp>
      <p:sp>
        <p:nvSpPr>
          <p:cNvPr id="120" name="Shape 120"/>
          <p:cNvSpPr txBox="1">
            <a:spLocks noGrp="1"/>
          </p:cNvSpPr>
          <p:nvPr>
            <p:ph type="body" idx="4294967295"/>
          </p:nvPr>
        </p:nvSpPr>
        <p:spPr>
          <a:xfrm>
            <a:off x="1163782" y="1981201"/>
            <a:ext cx="9919854" cy="4876799"/>
          </a:xfrm>
          <a:prstGeom prst="rect">
            <a:avLst/>
          </a:prstGeom>
          <a:noFill/>
          <a:ln>
            <a:noFill/>
          </a:ln>
        </p:spPr>
        <p:txBody>
          <a:bodyPr vert="horz" lIns="91425" tIns="45700" rIns="91425" bIns="45700" rtlCol="0" anchor="t" anchorCtr="0">
            <a:noAutofit/>
          </a:bodyPr>
          <a:lstStyle/>
          <a:p>
            <a:pPr marL="0" indent="0">
              <a:spcBef>
                <a:spcPts val="0"/>
              </a:spcBef>
              <a:buClr>
                <a:schemeClr val="dk1"/>
              </a:buClr>
              <a:buSzPct val="25000"/>
              <a:buNone/>
            </a:pPr>
            <a:r>
              <a:rPr lang="en-US" sz="3600" b="1" i="1" dirty="0">
                <a:solidFill>
                  <a:schemeClr val="dk1"/>
                </a:solidFill>
                <a:latin typeface="Calibri"/>
                <a:ea typeface="Calibri"/>
                <a:cs typeface="Calibri"/>
                <a:sym typeface="Calibri"/>
              </a:rPr>
              <a:t>Understanding Measurement Error</a:t>
            </a:r>
          </a:p>
          <a:p>
            <a:pPr marL="0" indent="0">
              <a:spcBef>
                <a:spcPts val="640"/>
              </a:spcBef>
              <a:buClr>
                <a:schemeClr val="dk1"/>
              </a:buClr>
              <a:buSzPct val="25000"/>
              <a:buNone/>
            </a:pPr>
            <a:r>
              <a:rPr lang="en-US" sz="3600" dirty="0">
                <a:solidFill>
                  <a:schemeClr val="dk1"/>
                </a:solidFill>
                <a:latin typeface="Calibri"/>
                <a:ea typeface="Calibri"/>
                <a:cs typeface="Calibri"/>
                <a:sym typeface="Calibri"/>
              </a:rPr>
              <a:t>When interpreting test scores, it is important to remember that test scores contain some amount of measurement error. That is to say, test scores are not infallible measures of student characteristics… </a:t>
            </a:r>
            <a:r>
              <a:rPr lang="en-US" sz="3600" b="1" dirty="0">
                <a:solidFill>
                  <a:schemeClr val="dk1"/>
                </a:solidFill>
                <a:latin typeface="Calibri"/>
                <a:ea typeface="Calibri"/>
                <a:cs typeface="Calibri"/>
                <a:sym typeface="Calibri"/>
              </a:rPr>
              <a:t>measurement error must always be considered</a:t>
            </a:r>
            <a:r>
              <a:rPr lang="en-US" sz="3600" dirty="0">
                <a:solidFill>
                  <a:schemeClr val="dk1"/>
                </a:solidFill>
                <a:latin typeface="Calibri"/>
                <a:ea typeface="Calibri"/>
                <a:cs typeface="Calibri"/>
                <a:sym typeface="Calibri"/>
              </a:rPr>
              <a:t> when making score interpretations.  (p. </a:t>
            </a:r>
            <a:r>
              <a:rPr lang="en-US" sz="3600" dirty="0" smtClean="0">
                <a:solidFill>
                  <a:schemeClr val="dk1"/>
                </a:solidFill>
                <a:latin typeface="Calibri"/>
                <a:ea typeface="Calibri"/>
                <a:cs typeface="Calibri"/>
                <a:sym typeface="Calibri"/>
              </a:rPr>
              <a:t>73)</a:t>
            </a:r>
            <a:endParaRPr lang="en-US" sz="3600" dirty="0">
              <a:solidFill>
                <a:schemeClr val="dk1"/>
              </a:solidFill>
              <a:latin typeface="Calibri"/>
              <a:ea typeface="Calibri"/>
              <a:cs typeface="Calibri"/>
              <a:sym typeface="Calibri"/>
            </a:endParaRPr>
          </a:p>
          <a:p>
            <a:pPr marL="0" indent="0">
              <a:spcBef>
                <a:spcPts val="640"/>
              </a:spcBef>
              <a:buClr>
                <a:schemeClr val="dk1"/>
              </a:buClr>
              <a:buNone/>
            </a:pPr>
            <a:endParaRPr sz="3600" dirty="0">
              <a:solidFill>
                <a:schemeClr val="dk1"/>
              </a:solidFill>
              <a:latin typeface="Calibri"/>
              <a:ea typeface="Calibri"/>
              <a:cs typeface="Calibri"/>
              <a:sym typeface="Calibri"/>
            </a:endParaRPr>
          </a:p>
        </p:txBody>
      </p:sp>
      <p:sp>
        <p:nvSpPr>
          <p:cNvPr id="2" name="Slide Number Placeholder 1"/>
          <p:cNvSpPr>
            <a:spLocks noGrp="1"/>
          </p:cNvSpPr>
          <p:nvPr>
            <p:ph type="sldNum" sz="quarter" idx="12"/>
          </p:nvPr>
        </p:nvSpPr>
        <p:spPr/>
        <p:txBody>
          <a:bodyPr/>
          <a:lstStyle/>
          <a:p>
            <a:fld id="{95C43131-8A1A-4CB1-99D8-93FB3968F729}" type="slidenum">
              <a:rPr lang="en-US" smtClean="0"/>
              <a:t>6</a:t>
            </a:fld>
            <a:endParaRPr lang="en-US"/>
          </a:p>
        </p:txBody>
      </p:sp>
    </p:spTree>
    <p:extLst>
      <p:ext uri="{BB962C8B-B14F-4D97-AF65-F5344CB8AC3E}">
        <p14:creationId xmlns:p14="http://schemas.microsoft.com/office/powerpoint/2010/main" val="4077017239"/>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idx="4294967295"/>
          </p:nvPr>
        </p:nvSpPr>
        <p:spPr>
          <a:xfrm>
            <a:off x="1524000" y="274638"/>
            <a:ext cx="9144000" cy="868363"/>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dirty="0" smtClean="0">
                <a:solidFill>
                  <a:schemeClr val="dk1"/>
                </a:solidFill>
                <a:latin typeface="Calibri"/>
                <a:ea typeface="Calibri"/>
                <a:cs typeface="Calibri"/>
                <a:sym typeface="Calibri"/>
              </a:rPr>
              <a:t>2014-2015 </a:t>
            </a:r>
            <a:r>
              <a:rPr lang="en-US" dirty="0">
                <a:solidFill>
                  <a:schemeClr val="dk1"/>
                </a:solidFill>
                <a:latin typeface="Calibri"/>
                <a:ea typeface="Calibri"/>
                <a:cs typeface="Calibri"/>
                <a:sym typeface="Calibri"/>
              </a:rPr>
              <a:t>Technical Manual</a:t>
            </a:r>
          </a:p>
        </p:txBody>
      </p:sp>
      <p:sp>
        <p:nvSpPr>
          <p:cNvPr id="127" name="Shape 127"/>
          <p:cNvSpPr txBox="1">
            <a:spLocks noGrp="1"/>
          </p:cNvSpPr>
          <p:nvPr>
            <p:ph type="body" idx="4294967295"/>
          </p:nvPr>
        </p:nvSpPr>
        <p:spPr>
          <a:xfrm>
            <a:off x="1108364" y="1371600"/>
            <a:ext cx="10058400" cy="5105400"/>
          </a:xfrm>
          <a:prstGeom prst="rect">
            <a:avLst/>
          </a:prstGeom>
          <a:solidFill>
            <a:schemeClr val="bg1"/>
          </a:solidFill>
          <a:ln>
            <a:noFill/>
          </a:ln>
        </p:spPr>
        <p:txBody>
          <a:bodyPr vert="horz" lIns="91425" tIns="45700" rIns="91425" bIns="45700" rtlCol="0" anchor="t" anchorCtr="0">
            <a:noAutofit/>
          </a:bodyPr>
          <a:lstStyle/>
          <a:p>
            <a:pPr marL="0" indent="0">
              <a:spcBef>
                <a:spcPts val="0"/>
              </a:spcBef>
              <a:buClr>
                <a:schemeClr val="dk1"/>
              </a:buClr>
              <a:buSzPct val="25000"/>
              <a:buNone/>
            </a:pPr>
            <a:r>
              <a:rPr lang="en-US" sz="3600" b="1" i="1" dirty="0">
                <a:solidFill>
                  <a:schemeClr val="dk1"/>
                </a:solidFill>
                <a:latin typeface="Calibri"/>
                <a:ea typeface="Calibri"/>
                <a:cs typeface="Calibri"/>
                <a:sym typeface="Calibri"/>
              </a:rPr>
              <a:t>Using Objective/Strand-Level Information</a:t>
            </a:r>
          </a:p>
          <a:p>
            <a:pPr marL="0" indent="0">
              <a:spcBef>
                <a:spcPts val="640"/>
              </a:spcBef>
              <a:buClr>
                <a:schemeClr val="dk1"/>
              </a:buClr>
              <a:buSzPct val="25000"/>
              <a:buNone/>
            </a:pPr>
            <a:r>
              <a:rPr lang="en-US" sz="3600" dirty="0">
                <a:solidFill>
                  <a:schemeClr val="dk1"/>
                </a:solidFill>
                <a:latin typeface="Calibri"/>
                <a:ea typeface="Calibri"/>
                <a:cs typeface="Calibri"/>
                <a:sym typeface="Calibri"/>
              </a:rPr>
              <a:t>Strand or </a:t>
            </a:r>
            <a:r>
              <a:rPr lang="en-US" sz="3600" dirty="0" err="1">
                <a:solidFill>
                  <a:schemeClr val="dk1"/>
                </a:solidFill>
                <a:latin typeface="Calibri"/>
                <a:ea typeface="Calibri"/>
                <a:cs typeface="Calibri"/>
                <a:sym typeface="Calibri"/>
              </a:rPr>
              <a:t>substrand</a:t>
            </a:r>
            <a:r>
              <a:rPr lang="en-US" sz="3600" dirty="0">
                <a:solidFill>
                  <a:schemeClr val="dk1"/>
                </a:solidFill>
                <a:latin typeface="Calibri"/>
                <a:ea typeface="Calibri"/>
                <a:cs typeface="Calibri"/>
                <a:sym typeface="Calibri"/>
              </a:rPr>
              <a:t> level information can be useful as a preliminary survey to help identify skill areas in which further diagnosis is warranted. The standard error of measurement associated with these generally brief scales makes drawing inferences from them at the individual level very suspect; more confidence in inferences is gained when analyzing group averages. (p. </a:t>
            </a:r>
            <a:r>
              <a:rPr lang="en-US" sz="3600" dirty="0" smtClean="0">
                <a:solidFill>
                  <a:schemeClr val="dk1"/>
                </a:solidFill>
                <a:latin typeface="Calibri"/>
                <a:ea typeface="Calibri"/>
                <a:cs typeface="Calibri"/>
                <a:sym typeface="Calibri"/>
              </a:rPr>
              <a:t>74)</a:t>
            </a:r>
            <a:endParaRPr lang="en-US" sz="3600" dirty="0">
              <a:solidFill>
                <a:schemeClr val="dk1"/>
              </a:solidFill>
              <a:latin typeface="Calibri"/>
              <a:ea typeface="Calibri"/>
              <a:cs typeface="Calibri"/>
              <a:sym typeface="Calibri"/>
            </a:endParaRPr>
          </a:p>
        </p:txBody>
      </p:sp>
      <p:sp>
        <p:nvSpPr>
          <p:cNvPr id="2" name="Slide Number Placeholder 1"/>
          <p:cNvSpPr>
            <a:spLocks noGrp="1"/>
          </p:cNvSpPr>
          <p:nvPr>
            <p:ph type="sldNum" sz="quarter" idx="12"/>
          </p:nvPr>
        </p:nvSpPr>
        <p:spPr/>
        <p:txBody>
          <a:bodyPr/>
          <a:lstStyle/>
          <a:p>
            <a:fld id="{95C43131-8A1A-4CB1-99D8-93FB3968F729}" type="slidenum">
              <a:rPr lang="en-US" smtClean="0"/>
              <a:t>7</a:t>
            </a:fld>
            <a:endParaRPr lang="en-US"/>
          </a:p>
        </p:txBody>
      </p:sp>
    </p:spTree>
    <p:extLst>
      <p:ext uri="{BB962C8B-B14F-4D97-AF65-F5344CB8AC3E}">
        <p14:creationId xmlns:p14="http://schemas.microsoft.com/office/powerpoint/2010/main" val="62231917"/>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idx="4294967295"/>
          </p:nvPr>
        </p:nvSpPr>
        <p:spPr>
          <a:xfrm>
            <a:off x="1524000" y="274637"/>
            <a:ext cx="9144000" cy="1143000"/>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dirty="0" smtClean="0">
                <a:solidFill>
                  <a:schemeClr val="dk1"/>
                </a:solidFill>
                <a:latin typeface="Calibri"/>
                <a:ea typeface="Calibri"/>
                <a:cs typeface="Calibri"/>
                <a:sym typeface="Calibri"/>
              </a:rPr>
              <a:t>2014-2015 </a:t>
            </a:r>
            <a:r>
              <a:rPr lang="en-US" dirty="0">
                <a:solidFill>
                  <a:schemeClr val="dk1"/>
                </a:solidFill>
                <a:latin typeface="Calibri"/>
                <a:ea typeface="Calibri"/>
                <a:cs typeface="Calibri"/>
                <a:sym typeface="Calibri"/>
              </a:rPr>
              <a:t>Technical Manual</a:t>
            </a:r>
          </a:p>
        </p:txBody>
      </p:sp>
      <p:sp>
        <p:nvSpPr>
          <p:cNvPr id="133" name="Shape 133"/>
          <p:cNvSpPr txBox="1">
            <a:spLocks noGrp="1"/>
          </p:cNvSpPr>
          <p:nvPr>
            <p:ph type="body" idx="4294967295"/>
          </p:nvPr>
        </p:nvSpPr>
        <p:spPr>
          <a:xfrm>
            <a:off x="1523999" y="1600201"/>
            <a:ext cx="9365673" cy="4525963"/>
          </a:xfrm>
          <a:prstGeom prst="rect">
            <a:avLst/>
          </a:prstGeom>
          <a:noFill/>
          <a:ln>
            <a:noFill/>
          </a:ln>
        </p:spPr>
        <p:txBody>
          <a:bodyPr vert="horz" lIns="91425" tIns="45700" rIns="91425" bIns="45700" rtlCol="0" anchor="t" anchorCtr="0">
            <a:noAutofit/>
          </a:bodyPr>
          <a:lstStyle/>
          <a:p>
            <a:pPr marL="0" indent="0">
              <a:spcBef>
                <a:spcPts val="0"/>
              </a:spcBef>
              <a:buClr>
                <a:schemeClr val="dk1"/>
              </a:buClr>
              <a:buSzPct val="25000"/>
              <a:buNone/>
            </a:pPr>
            <a:r>
              <a:rPr lang="en-US" sz="3600" dirty="0">
                <a:solidFill>
                  <a:schemeClr val="dk1"/>
                </a:solidFill>
                <a:latin typeface="Calibri"/>
                <a:ea typeface="Calibri"/>
                <a:cs typeface="Calibri"/>
                <a:sym typeface="Calibri"/>
              </a:rPr>
              <a:t>When considering data at the strand or </a:t>
            </a:r>
            <a:r>
              <a:rPr lang="en-US" sz="3600" dirty="0" err="1">
                <a:solidFill>
                  <a:schemeClr val="dk1"/>
                </a:solidFill>
                <a:latin typeface="Calibri"/>
                <a:ea typeface="Calibri"/>
                <a:cs typeface="Calibri"/>
                <a:sym typeface="Calibri"/>
              </a:rPr>
              <a:t>substrand</a:t>
            </a:r>
            <a:r>
              <a:rPr lang="en-US" sz="3600" dirty="0">
                <a:solidFill>
                  <a:schemeClr val="dk1"/>
                </a:solidFill>
                <a:latin typeface="Calibri"/>
                <a:ea typeface="Calibri"/>
                <a:cs typeface="Calibri"/>
                <a:sym typeface="Calibri"/>
              </a:rPr>
              <a:t> level, the error of measurement increases because the number of possible items is small. In order to provide comprehensive diagnostic data for each strand or </a:t>
            </a:r>
            <a:r>
              <a:rPr lang="en-US" sz="3600" dirty="0" err="1">
                <a:solidFill>
                  <a:schemeClr val="dk1"/>
                </a:solidFill>
                <a:latin typeface="Calibri"/>
                <a:ea typeface="Calibri"/>
                <a:cs typeface="Calibri"/>
                <a:sym typeface="Calibri"/>
              </a:rPr>
              <a:t>substrand</a:t>
            </a:r>
            <a:r>
              <a:rPr lang="en-US" sz="3600" dirty="0">
                <a:solidFill>
                  <a:schemeClr val="dk1"/>
                </a:solidFill>
                <a:latin typeface="Calibri"/>
                <a:ea typeface="Calibri"/>
                <a:cs typeface="Calibri"/>
                <a:sym typeface="Calibri"/>
              </a:rPr>
              <a:t>, the test would have to be prohibitively lengthened. (p. </a:t>
            </a:r>
            <a:r>
              <a:rPr lang="en-US" sz="3600" dirty="0" smtClean="0">
                <a:solidFill>
                  <a:schemeClr val="dk1"/>
                </a:solidFill>
                <a:latin typeface="Calibri"/>
                <a:ea typeface="Calibri"/>
                <a:cs typeface="Calibri"/>
                <a:sym typeface="Calibri"/>
              </a:rPr>
              <a:t>74)</a:t>
            </a:r>
            <a:endParaRPr lang="en-US" sz="3600" dirty="0">
              <a:solidFill>
                <a:schemeClr val="dk1"/>
              </a:solidFill>
              <a:latin typeface="Calibri"/>
              <a:ea typeface="Calibri"/>
              <a:cs typeface="Calibri"/>
              <a:sym typeface="Calibri"/>
            </a:endParaRPr>
          </a:p>
        </p:txBody>
      </p:sp>
      <p:sp>
        <p:nvSpPr>
          <p:cNvPr id="2" name="Slide Number Placeholder 1"/>
          <p:cNvSpPr>
            <a:spLocks noGrp="1"/>
          </p:cNvSpPr>
          <p:nvPr>
            <p:ph type="sldNum" sz="quarter" idx="12"/>
          </p:nvPr>
        </p:nvSpPr>
        <p:spPr/>
        <p:txBody>
          <a:bodyPr/>
          <a:lstStyle/>
          <a:p>
            <a:fld id="{95C43131-8A1A-4CB1-99D8-93FB3968F729}" type="slidenum">
              <a:rPr lang="en-US" smtClean="0"/>
              <a:t>8</a:t>
            </a:fld>
            <a:endParaRPr lang="en-US"/>
          </a:p>
        </p:txBody>
      </p:sp>
    </p:spTree>
    <p:extLst>
      <p:ext uri="{BB962C8B-B14F-4D97-AF65-F5344CB8AC3E}">
        <p14:creationId xmlns:p14="http://schemas.microsoft.com/office/powerpoint/2010/main" val="844593601"/>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idx="4294967295"/>
          </p:nvPr>
        </p:nvSpPr>
        <p:spPr>
          <a:xfrm>
            <a:off x="1524000" y="274637"/>
            <a:ext cx="9144000" cy="1143000"/>
          </a:xfrm>
          <a:prstGeom prst="rect">
            <a:avLst/>
          </a:prstGeom>
          <a:noFill/>
          <a:ln>
            <a:noFill/>
          </a:ln>
        </p:spPr>
        <p:txBody>
          <a:bodyPr vert="horz" lIns="91425" tIns="45700" rIns="91425" bIns="45700" rtlCol="0" anchor="ctr" anchorCtr="0">
            <a:noAutofit/>
          </a:bodyPr>
          <a:lstStyle/>
          <a:p>
            <a:pPr algn="ctr">
              <a:spcBef>
                <a:spcPts val="0"/>
              </a:spcBef>
              <a:buClr>
                <a:schemeClr val="dk1"/>
              </a:buClr>
              <a:buSzPct val="25000"/>
            </a:pPr>
            <a:r>
              <a:rPr lang="en-US">
                <a:solidFill>
                  <a:schemeClr val="dk1"/>
                </a:solidFill>
                <a:latin typeface="Calibri"/>
                <a:ea typeface="Calibri"/>
                <a:cs typeface="Calibri"/>
                <a:sym typeface="Calibri"/>
              </a:rPr>
              <a:t>MCA for Individual Interpretation</a:t>
            </a:r>
          </a:p>
        </p:txBody>
      </p:sp>
      <p:sp>
        <p:nvSpPr>
          <p:cNvPr id="139" name="Shape 139"/>
          <p:cNvSpPr txBox="1">
            <a:spLocks noGrp="1"/>
          </p:cNvSpPr>
          <p:nvPr>
            <p:ph type="body" idx="4294967295"/>
          </p:nvPr>
        </p:nvSpPr>
        <p:spPr>
          <a:xfrm>
            <a:off x="1524000" y="1752601"/>
            <a:ext cx="9393382" cy="4724399"/>
          </a:xfrm>
          <a:prstGeom prst="rect">
            <a:avLst/>
          </a:prstGeom>
          <a:noFill/>
          <a:ln>
            <a:noFill/>
          </a:ln>
        </p:spPr>
        <p:txBody>
          <a:bodyPr vert="horz" lIns="91425" tIns="45700" rIns="91425" bIns="45700" rtlCol="0" anchor="t" anchorCtr="0">
            <a:noAutofit/>
          </a:bodyPr>
          <a:lstStyle/>
          <a:p>
            <a:pPr marL="0" indent="0">
              <a:spcBef>
                <a:spcPts val="800"/>
              </a:spcBef>
              <a:buClr>
                <a:schemeClr val="dk1"/>
              </a:buClr>
              <a:buSzPct val="25000"/>
              <a:buNone/>
            </a:pPr>
            <a:r>
              <a:rPr lang="en-US" sz="4000" dirty="0" smtClean="0">
                <a:solidFill>
                  <a:schemeClr val="dk1"/>
                </a:solidFill>
                <a:latin typeface="Calibri"/>
                <a:ea typeface="Calibri"/>
                <a:cs typeface="Calibri"/>
                <a:sym typeface="Calibri"/>
              </a:rPr>
              <a:t>2014-2015 </a:t>
            </a:r>
            <a:r>
              <a:rPr lang="en-US" sz="4000" dirty="0">
                <a:solidFill>
                  <a:schemeClr val="dk1"/>
                </a:solidFill>
                <a:latin typeface="Calibri"/>
                <a:ea typeface="Calibri"/>
                <a:cs typeface="Calibri"/>
                <a:sym typeface="Calibri"/>
              </a:rPr>
              <a:t>Yearbook Tables for </a:t>
            </a:r>
          </a:p>
          <a:p>
            <a:pPr marL="0" indent="0">
              <a:spcBef>
                <a:spcPts val="800"/>
              </a:spcBef>
              <a:buClr>
                <a:schemeClr val="dk1"/>
              </a:buClr>
              <a:buSzPct val="25000"/>
              <a:buNone/>
            </a:pPr>
            <a:r>
              <a:rPr lang="en-US" sz="4000" dirty="0">
                <a:solidFill>
                  <a:schemeClr val="dk1"/>
                </a:solidFill>
                <a:latin typeface="Calibri"/>
                <a:ea typeface="Calibri"/>
                <a:cs typeface="Calibri"/>
                <a:sym typeface="Calibri"/>
              </a:rPr>
              <a:t>Minnesota’s Title I and Title III Assessments</a:t>
            </a:r>
          </a:p>
          <a:p>
            <a:pPr marL="0" indent="0">
              <a:spcBef>
                <a:spcPts val="800"/>
              </a:spcBef>
              <a:buClr>
                <a:schemeClr val="dk1"/>
              </a:buClr>
              <a:buNone/>
            </a:pPr>
            <a:endParaRPr sz="2400" dirty="0">
              <a:solidFill>
                <a:schemeClr val="dk1"/>
              </a:solidFill>
              <a:latin typeface="Calibri"/>
              <a:ea typeface="Calibri"/>
              <a:cs typeface="Calibri"/>
              <a:sym typeface="Calibri"/>
            </a:endParaRPr>
          </a:p>
          <a:p>
            <a:pPr marL="0" indent="0">
              <a:spcBef>
                <a:spcPts val="800"/>
              </a:spcBef>
              <a:buClr>
                <a:schemeClr val="dk1"/>
              </a:buClr>
              <a:buSzPct val="25000"/>
              <a:buNone/>
            </a:pPr>
            <a:r>
              <a:rPr lang="en-US" sz="4000" dirty="0">
                <a:solidFill>
                  <a:schemeClr val="dk1"/>
                </a:solidFill>
                <a:latin typeface="Calibri"/>
                <a:ea typeface="Calibri"/>
                <a:cs typeface="Calibri"/>
                <a:sym typeface="Calibri"/>
              </a:rPr>
              <a:t>Example: Grade 3 Reading</a:t>
            </a:r>
          </a:p>
          <a:p>
            <a:pPr marL="0" indent="0">
              <a:spcBef>
                <a:spcPts val="800"/>
              </a:spcBef>
              <a:buClr>
                <a:schemeClr val="dk1"/>
              </a:buClr>
              <a:buSzPct val="25000"/>
              <a:buNone/>
            </a:pPr>
            <a:r>
              <a:rPr lang="en-US" sz="4000" dirty="0">
                <a:solidFill>
                  <a:schemeClr val="dk1"/>
                </a:solidFill>
                <a:latin typeface="Calibri"/>
                <a:ea typeface="Calibri"/>
                <a:cs typeface="Calibri"/>
                <a:sym typeface="Calibri"/>
              </a:rPr>
              <a:t>Score Distributions, p. </a:t>
            </a:r>
            <a:r>
              <a:rPr lang="en-US" sz="4000" dirty="0" smtClean="0">
                <a:solidFill>
                  <a:schemeClr val="dk1"/>
                </a:solidFill>
                <a:latin typeface="Calibri"/>
                <a:ea typeface="Calibri"/>
                <a:cs typeface="Calibri"/>
                <a:sym typeface="Calibri"/>
              </a:rPr>
              <a:t>91</a:t>
            </a:r>
            <a:endParaRPr lang="en-US" sz="4000" dirty="0">
              <a:solidFill>
                <a:schemeClr val="dk1"/>
              </a:solidFill>
              <a:latin typeface="Calibri"/>
              <a:ea typeface="Calibri"/>
              <a:cs typeface="Calibri"/>
              <a:sym typeface="Calibri"/>
            </a:endParaRPr>
          </a:p>
        </p:txBody>
      </p:sp>
      <p:sp>
        <p:nvSpPr>
          <p:cNvPr id="2" name="Slide Number Placeholder 1"/>
          <p:cNvSpPr>
            <a:spLocks noGrp="1"/>
          </p:cNvSpPr>
          <p:nvPr>
            <p:ph type="sldNum" sz="quarter" idx="12"/>
          </p:nvPr>
        </p:nvSpPr>
        <p:spPr/>
        <p:txBody>
          <a:bodyPr/>
          <a:lstStyle/>
          <a:p>
            <a:fld id="{95C43131-8A1A-4CB1-99D8-93FB3968F729}" type="slidenum">
              <a:rPr lang="en-US" smtClean="0"/>
              <a:t>9</a:t>
            </a:fld>
            <a:endParaRPr lang="en-US"/>
          </a:p>
        </p:txBody>
      </p:sp>
    </p:spTree>
    <p:extLst>
      <p:ext uri="{BB962C8B-B14F-4D97-AF65-F5344CB8AC3E}">
        <p14:creationId xmlns:p14="http://schemas.microsoft.com/office/powerpoint/2010/main" val="984605234"/>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860</TotalTime>
  <Words>1653</Words>
  <Application>Microsoft Office PowerPoint</Application>
  <PresentationFormat>Widescreen</PresentationFormat>
  <Paragraphs>275</Paragraphs>
  <Slides>35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Cambria Math</vt:lpstr>
      <vt:lpstr>Times New Roman</vt:lpstr>
      <vt:lpstr>Office Theme</vt:lpstr>
      <vt:lpstr>Improving Test Score Interpretation</vt:lpstr>
      <vt:lpstr>National Academies (2009)</vt:lpstr>
      <vt:lpstr>National Academies (2009)</vt:lpstr>
      <vt:lpstr>Measurement Error</vt:lpstr>
      <vt:lpstr>Consider Sampling Error</vt:lpstr>
      <vt:lpstr>2014-2015 Technical Manual for  Minnesota’s Title I and Title III Assessments</vt:lpstr>
      <vt:lpstr>2014-2015 Technical Manual</vt:lpstr>
      <vt:lpstr>2014-2015 Technical Manual</vt:lpstr>
      <vt:lpstr>MCA for Individual Interpretation</vt:lpstr>
      <vt:lpstr>PowerPoint Presentation</vt:lpstr>
      <vt:lpstr>Seeking More Information</vt:lpstr>
      <vt:lpstr>2015 MCA-III Summary Statistics Grade 3 Reading (p. 134)</vt:lpstr>
      <vt:lpstr>2015 MCA-III Subscale Correlations Grade 3 Reading (p. 163)</vt:lpstr>
      <vt:lpstr>PowerPoint Presentation</vt:lpstr>
      <vt:lpstr>PowerPoint Presentation</vt:lpstr>
      <vt:lpstr>PowerPoint Presentation</vt:lpstr>
      <vt:lpstr>PowerPoint Presentation</vt:lpstr>
      <vt:lpstr>PowerPoint Presentation</vt:lpstr>
      <vt:lpstr>PowerPoint Presentation</vt:lpstr>
      <vt:lpstr>National Academies 2009</vt:lpstr>
      <vt:lpstr>National Academies 2009</vt:lpstr>
      <vt:lpstr>National Academies 2009</vt:lpstr>
      <vt:lpstr>A Basis for Score Interpretation</vt:lpstr>
      <vt:lpstr>In Contrast…</vt:lpstr>
      <vt:lpstr>Performance Levels &amp; Cutscores</vt:lpstr>
      <vt:lpstr>Supporting CRT Score Interpretation</vt:lpstr>
      <vt:lpstr>Supporting CRT Score Interpretation </vt:lpstr>
      <vt:lpstr>Supporting CRT Score Interpretation </vt:lpstr>
      <vt:lpstr>MCA Score Interpretation Cautions</vt:lpstr>
      <vt:lpstr>MCA Score Interpretation Cautions</vt:lpstr>
      <vt:lpstr>Appropriate Score Use</vt:lpstr>
      <vt:lpstr>Appropriate Score Use: Parents</vt:lpstr>
      <vt:lpstr>Appropriate Score Use: Placement Decisions</vt:lpstr>
      <vt:lpstr>Appropriate Score Use: Placement Decisions</vt:lpstr>
      <vt:lpstr>Appropriate Score Use: Program Evaluation</vt:lpstr>
    </vt:vector>
  </TitlesOfParts>
  <Company>University of Minnesota - 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Test Score Interpretation</dc:title>
  <dc:creator>Michael C Rodriguez</dc:creator>
  <cp:lastModifiedBy>Michael C Rodriguez</cp:lastModifiedBy>
  <cp:revision>9</cp:revision>
  <dcterms:created xsi:type="dcterms:W3CDTF">2016-07-04T15:50:11Z</dcterms:created>
  <dcterms:modified xsi:type="dcterms:W3CDTF">2018-12-12T20:55:18Z</dcterms:modified>
</cp:coreProperties>
</file>