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84" y="-4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47C89A-35A5-4470-B534-E488D164BBFE}" type="datetimeFigureOut">
              <a:rPr lang="en-US" smtClean="0"/>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915C9-9C59-4416-B004-8ADFB054B401}" type="slidenum">
              <a:rPr lang="en-US" smtClean="0"/>
              <a:t>‹#›</a:t>
            </a:fld>
            <a:endParaRPr lang="en-US"/>
          </a:p>
        </p:txBody>
      </p:sp>
    </p:spTree>
    <p:extLst>
      <p:ext uri="{BB962C8B-B14F-4D97-AF65-F5344CB8AC3E}">
        <p14:creationId xmlns:p14="http://schemas.microsoft.com/office/powerpoint/2010/main" val="3034182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47C89A-35A5-4470-B534-E488D164BBFE}" type="datetimeFigureOut">
              <a:rPr lang="en-US" smtClean="0"/>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915C9-9C59-4416-B004-8ADFB054B401}" type="slidenum">
              <a:rPr lang="en-US" smtClean="0"/>
              <a:t>‹#›</a:t>
            </a:fld>
            <a:endParaRPr lang="en-US"/>
          </a:p>
        </p:txBody>
      </p:sp>
    </p:spTree>
    <p:extLst>
      <p:ext uri="{BB962C8B-B14F-4D97-AF65-F5344CB8AC3E}">
        <p14:creationId xmlns:p14="http://schemas.microsoft.com/office/powerpoint/2010/main" val="475512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47C89A-35A5-4470-B534-E488D164BBFE}" type="datetimeFigureOut">
              <a:rPr lang="en-US" smtClean="0"/>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915C9-9C59-4416-B004-8ADFB054B401}" type="slidenum">
              <a:rPr lang="en-US" smtClean="0"/>
              <a:t>‹#›</a:t>
            </a:fld>
            <a:endParaRPr lang="en-US"/>
          </a:p>
        </p:txBody>
      </p:sp>
    </p:spTree>
    <p:extLst>
      <p:ext uri="{BB962C8B-B14F-4D97-AF65-F5344CB8AC3E}">
        <p14:creationId xmlns:p14="http://schemas.microsoft.com/office/powerpoint/2010/main" val="2394422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47C89A-35A5-4470-B534-E488D164BBFE}" type="datetimeFigureOut">
              <a:rPr lang="en-US" smtClean="0"/>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915C9-9C59-4416-B004-8ADFB054B401}" type="slidenum">
              <a:rPr lang="en-US" smtClean="0"/>
              <a:t>‹#›</a:t>
            </a:fld>
            <a:endParaRPr lang="en-US"/>
          </a:p>
        </p:txBody>
      </p:sp>
    </p:spTree>
    <p:extLst>
      <p:ext uri="{BB962C8B-B14F-4D97-AF65-F5344CB8AC3E}">
        <p14:creationId xmlns:p14="http://schemas.microsoft.com/office/powerpoint/2010/main" val="652897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47C89A-35A5-4470-B534-E488D164BBFE}" type="datetimeFigureOut">
              <a:rPr lang="en-US" smtClean="0"/>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915C9-9C59-4416-B004-8ADFB054B401}" type="slidenum">
              <a:rPr lang="en-US" smtClean="0"/>
              <a:t>‹#›</a:t>
            </a:fld>
            <a:endParaRPr lang="en-US"/>
          </a:p>
        </p:txBody>
      </p:sp>
    </p:spTree>
    <p:extLst>
      <p:ext uri="{BB962C8B-B14F-4D97-AF65-F5344CB8AC3E}">
        <p14:creationId xmlns:p14="http://schemas.microsoft.com/office/powerpoint/2010/main" val="2868505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47C89A-35A5-4470-B534-E488D164BBFE}" type="datetimeFigureOut">
              <a:rPr lang="en-US" smtClean="0"/>
              <a:t>11/11/2015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915C9-9C59-4416-B004-8ADFB054B401}" type="slidenum">
              <a:rPr lang="en-US" smtClean="0"/>
              <a:t>‹#›</a:t>
            </a:fld>
            <a:endParaRPr lang="en-US"/>
          </a:p>
        </p:txBody>
      </p:sp>
    </p:spTree>
    <p:extLst>
      <p:ext uri="{BB962C8B-B14F-4D97-AF65-F5344CB8AC3E}">
        <p14:creationId xmlns:p14="http://schemas.microsoft.com/office/powerpoint/2010/main" val="2235431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47C89A-35A5-4470-B534-E488D164BBFE}" type="datetimeFigureOut">
              <a:rPr lang="en-US" smtClean="0"/>
              <a:t>11/11/2015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8915C9-9C59-4416-B004-8ADFB054B401}" type="slidenum">
              <a:rPr lang="en-US" smtClean="0"/>
              <a:t>‹#›</a:t>
            </a:fld>
            <a:endParaRPr lang="en-US"/>
          </a:p>
        </p:txBody>
      </p:sp>
    </p:spTree>
    <p:extLst>
      <p:ext uri="{BB962C8B-B14F-4D97-AF65-F5344CB8AC3E}">
        <p14:creationId xmlns:p14="http://schemas.microsoft.com/office/powerpoint/2010/main" val="868111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47C89A-35A5-4470-B534-E488D164BBFE}" type="datetimeFigureOut">
              <a:rPr lang="en-US" smtClean="0"/>
              <a:t>11/11/2015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8915C9-9C59-4416-B004-8ADFB054B401}" type="slidenum">
              <a:rPr lang="en-US" smtClean="0"/>
              <a:t>‹#›</a:t>
            </a:fld>
            <a:endParaRPr lang="en-US"/>
          </a:p>
        </p:txBody>
      </p:sp>
    </p:spTree>
    <p:extLst>
      <p:ext uri="{BB962C8B-B14F-4D97-AF65-F5344CB8AC3E}">
        <p14:creationId xmlns:p14="http://schemas.microsoft.com/office/powerpoint/2010/main" val="861440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47C89A-35A5-4470-B534-E488D164BBFE}" type="datetimeFigureOut">
              <a:rPr lang="en-US" smtClean="0"/>
              <a:t>11/11/2015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8915C9-9C59-4416-B004-8ADFB054B401}" type="slidenum">
              <a:rPr lang="en-US" smtClean="0"/>
              <a:t>‹#›</a:t>
            </a:fld>
            <a:endParaRPr lang="en-US"/>
          </a:p>
        </p:txBody>
      </p:sp>
    </p:spTree>
    <p:extLst>
      <p:ext uri="{BB962C8B-B14F-4D97-AF65-F5344CB8AC3E}">
        <p14:creationId xmlns:p14="http://schemas.microsoft.com/office/powerpoint/2010/main" val="1191800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47C89A-35A5-4470-B534-E488D164BBFE}" type="datetimeFigureOut">
              <a:rPr lang="en-US" smtClean="0"/>
              <a:t>11/11/2015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915C9-9C59-4416-B004-8ADFB054B401}" type="slidenum">
              <a:rPr lang="en-US" smtClean="0"/>
              <a:t>‹#›</a:t>
            </a:fld>
            <a:endParaRPr lang="en-US"/>
          </a:p>
        </p:txBody>
      </p:sp>
    </p:spTree>
    <p:extLst>
      <p:ext uri="{BB962C8B-B14F-4D97-AF65-F5344CB8AC3E}">
        <p14:creationId xmlns:p14="http://schemas.microsoft.com/office/powerpoint/2010/main" val="3424171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47C89A-35A5-4470-B534-E488D164BBFE}" type="datetimeFigureOut">
              <a:rPr lang="en-US" smtClean="0"/>
              <a:t>11/11/2015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915C9-9C59-4416-B004-8ADFB054B401}" type="slidenum">
              <a:rPr lang="en-US" smtClean="0"/>
              <a:t>‹#›</a:t>
            </a:fld>
            <a:endParaRPr lang="en-US"/>
          </a:p>
        </p:txBody>
      </p:sp>
    </p:spTree>
    <p:extLst>
      <p:ext uri="{BB962C8B-B14F-4D97-AF65-F5344CB8AC3E}">
        <p14:creationId xmlns:p14="http://schemas.microsoft.com/office/powerpoint/2010/main" val="1988003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47C89A-35A5-4470-B534-E488D164BBFE}" type="datetimeFigureOut">
              <a:rPr lang="en-US" smtClean="0"/>
              <a:t>11/11/2015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8915C9-9C59-4416-B004-8ADFB054B401}" type="slidenum">
              <a:rPr lang="en-US" smtClean="0"/>
              <a:t>‹#›</a:t>
            </a:fld>
            <a:endParaRPr lang="en-US"/>
          </a:p>
        </p:txBody>
      </p:sp>
    </p:spTree>
    <p:extLst>
      <p:ext uri="{BB962C8B-B14F-4D97-AF65-F5344CB8AC3E}">
        <p14:creationId xmlns:p14="http://schemas.microsoft.com/office/powerpoint/2010/main" val="1757229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Accessible Assessment</a:t>
            </a:r>
            <a:endParaRPr lang="en-US" dirty="0"/>
          </a:p>
        </p:txBody>
      </p:sp>
      <p:sp>
        <p:nvSpPr>
          <p:cNvPr id="3" name="Subtitle 2"/>
          <p:cNvSpPr>
            <a:spLocks noGrp="1"/>
          </p:cNvSpPr>
          <p:nvPr>
            <p:ph type="subTitle" idx="1"/>
          </p:nvPr>
        </p:nvSpPr>
        <p:spPr/>
        <p:txBody>
          <a:bodyPr/>
          <a:lstStyle/>
          <a:p>
            <a:r>
              <a:rPr lang="en-US" dirty="0" smtClean="0"/>
              <a:t>EPSY 5221</a:t>
            </a:r>
          </a:p>
          <a:p>
            <a:r>
              <a:rPr lang="en-US" dirty="0" smtClean="0"/>
              <a:t>Principles of Educational &amp; Psychological Measurement</a:t>
            </a:r>
            <a:endParaRPr lang="en-US" dirty="0"/>
          </a:p>
        </p:txBody>
      </p:sp>
    </p:spTree>
    <p:extLst>
      <p:ext uri="{BB962C8B-B14F-4D97-AF65-F5344CB8AC3E}">
        <p14:creationId xmlns:p14="http://schemas.microsoft.com/office/powerpoint/2010/main" val="2075354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CAAVES Modifications (TAMI)</a:t>
            </a:r>
            <a:endParaRPr lang="en-US" dirty="0"/>
          </a:p>
        </p:txBody>
      </p:sp>
      <p:sp>
        <p:nvSpPr>
          <p:cNvPr id="3" name="Content Placeholder 2"/>
          <p:cNvSpPr>
            <a:spLocks noGrp="1"/>
          </p:cNvSpPr>
          <p:nvPr>
            <p:ph idx="1"/>
          </p:nvPr>
        </p:nvSpPr>
        <p:spPr>
          <a:xfrm>
            <a:off x="457200" y="1600200"/>
            <a:ext cx="8229600" cy="4525963"/>
          </a:xfrm>
        </p:spPr>
        <p:txBody>
          <a:bodyPr>
            <a:normAutofit lnSpcReduction="10000"/>
          </a:bodyPr>
          <a:lstStyle/>
          <a:p>
            <a:r>
              <a:rPr lang="en-US" dirty="0" smtClean="0"/>
              <a:t>Rating accessibility: </a:t>
            </a:r>
          </a:p>
          <a:p>
            <a:pPr lvl="1"/>
            <a:r>
              <a:rPr lang="en-US" dirty="0" smtClean="0"/>
              <a:t>Passage and stimulus materials</a:t>
            </a:r>
          </a:p>
          <a:p>
            <a:pPr lvl="1"/>
            <a:r>
              <a:rPr lang="en-US" dirty="0" smtClean="0"/>
              <a:t>Item stem</a:t>
            </a:r>
          </a:p>
          <a:p>
            <a:pPr lvl="1"/>
            <a:r>
              <a:rPr lang="en-US" dirty="0" smtClean="0"/>
              <a:t>Visuals</a:t>
            </a:r>
          </a:p>
          <a:p>
            <a:pPr lvl="1"/>
            <a:r>
              <a:rPr lang="en-US" dirty="0" smtClean="0"/>
              <a:t>Answer choices</a:t>
            </a:r>
          </a:p>
          <a:p>
            <a:pPr lvl="1"/>
            <a:r>
              <a:rPr lang="en-US" dirty="0" smtClean="0"/>
              <a:t>Page format and layout</a:t>
            </a:r>
          </a:p>
          <a:p>
            <a:pPr lvl="1"/>
            <a:r>
              <a:rPr lang="en-US" dirty="0" smtClean="0"/>
              <a:t>Fairness</a:t>
            </a:r>
          </a:p>
          <a:p>
            <a:r>
              <a:rPr lang="en-US" dirty="0" smtClean="0"/>
              <a:t>Modification team: 12 teachers, 4 test developers</a:t>
            </a:r>
            <a:endParaRPr lang="en-US" dirty="0"/>
          </a:p>
        </p:txBody>
      </p:sp>
    </p:spTree>
    <p:extLst>
      <p:ext uri="{BB962C8B-B14F-4D97-AF65-F5344CB8AC3E}">
        <p14:creationId xmlns:p14="http://schemas.microsoft.com/office/powerpoint/2010/main" val="35701927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CAAVES Modifications</a:t>
            </a:r>
            <a:endParaRPr lang="en-US" dirty="0"/>
          </a:p>
        </p:txBody>
      </p:sp>
      <p:sp>
        <p:nvSpPr>
          <p:cNvPr id="3" name="Content Placeholder 2"/>
          <p:cNvSpPr>
            <a:spLocks noGrp="1"/>
          </p:cNvSpPr>
          <p:nvPr>
            <p:ph idx="1"/>
          </p:nvPr>
        </p:nvSpPr>
        <p:spPr/>
        <p:txBody>
          <a:bodyPr/>
          <a:lstStyle/>
          <a:p>
            <a:r>
              <a:rPr lang="en-US" dirty="0" smtClean="0"/>
              <a:t>Removal of one option (3-option items)</a:t>
            </a:r>
          </a:p>
          <a:p>
            <a:r>
              <a:rPr lang="en-US" dirty="0" smtClean="0"/>
              <a:t>Simplification of language (item passage, stem, response options)</a:t>
            </a:r>
          </a:p>
          <a:p>
            <a:r>
              <a:rPr lang="en-US" dirty="0" smtClean="0"/>
              <a:t>Add graphic support</a:t>
            </a:r>
          </a:p>
          <a:p>
            <a:r>
              <a:rPr lang="en-US" dirty="0" smtClean="0"/>
              <a:t>Reorganize layout (segment paragraphs, bold key words, add white space)</a:t>
            </a:r>
            <a:endParaRPr lang="en-US" dirty="0"/>
          </a:p>
        </p:txBody>
      </p:sp>
    </p:spTree>
    <p:extLst>
      <p:ext uri="{BB962C8B-B14F-4D97-AF65-F5344CB8AC3E}">
        <p14:creationId xmlns:p14="http://schemas.microsoft.com/office/powerpoint/2010/main" val="1669347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Effects of Modification</a:t>
            </a:r>
            <a:endParaRPr lang="en-US" dirty="0"/>
          </a:p>
        </p:txBody>
      </p:sp>
      <p:sp>
        <p:nvSpPr>
          <p:cNvPr id="3" name="Content Placeholder 2"/>
          <p:cNvSpPr>
            <a:spLocks noGrp="1"/>
          </p:cNvSpPr>
          <p:nvPr>
            <p:ph idx="1"/>
          </p:nvPr>
        </p:nvSpPr>
        <p:spPr>
          <a:xfrm>
            <a:off x="457200" y="1600200"/>
            <a:ext cx="8229600" cy="5105400"/>
          </a:xfrm>
        </p:spPr>
        <p:txBody>
          <a:bodyPr/>
          <a:lstStyle/>
          <a:p>
            <a:r>
              <a:rPr lang="en-US" dirty="0" smtClean="0"/>
              <a:t>Effect of Modified Test in Reading</a:t>
            </a:r>
          </a:p>
          <a:p>
            <a:pPr lvl="1"/>
            <a:r>
              <a:rPr lang="en-US" dirty="0" smtClean="0"/>
              <a:t>Students Without Disabilities: 0.58</a:t>
            </a:r>
          </a:p>
          <a:p>
            <a:pPr lvl="1"/>
            <a:r>
              <a:rPr lang="en-US" dirty="0" smtClean="0"/>
              <a:t>Students Eligible for Modified Test: 1.24</a:t>
            </a:r>
          </a:p>
          <a:p>
            <a:r>
              <a:rPr lang="en-US" dirty="0" smtClean="0"/>
              <a:t>Effect of Modified Test in Mathematics</a:t>
            </a:r>
          </a:p>
          <a:p>
            <a:pPr lvl="1"/>
            <a:r>
              <a:rPr lang="en-US" dirty="0" smtClean="0"/>
              <a:t>Students Without Disabilities: 0.46</a:t>
            </a:r>
          </a:p>
          <a:p>
            <a:pPr lvl="1"/>
            <a:r>
              <a:rPr lang="en-US" dirty="0" smtClean="0"/>
              <a:t>Students Eligible for Modified Test: 0.81</a:t>
            </a:r>
          </a:p>
          <a:p>
            <a:r>
              <a:rPr lang="en-US" dirty="0" smtClean="0"/>
              <a:t>Item difficulty was decreased on average</a:t>
            </a:r>
          </a:p>
          <a:p>
            <a:r>
              <a:rPr lang="en-US" dirty="0" smtClean="0"/>
              <a:t>Item discrimination was increased on average</a:t>
            </a:r>
          </a:p>
        </p:txBody>
      </p:sp>
    </p:spTree>
    <p:extLst>
      <p:ext uri="{BB962C8B-B14F-4D97-AF65-F5344CB8AC3E}">
        <p14:creationId xmlns:p14="http://schemas.microsoft.com/office/powerpoint/2010/main" val="35816282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dirty="0" smtClean="0"/>
              <a:t>Focus Group Comments (7</a:t>
            </a:r>
            <a:r>
              <a:rPr lang="en-US" baseline="30000" dirty="0" smtClean="0"/>
              <a:t>th</a:t>
            </a:r>
            <a:r>
              <a:rPr lang="en-US" dirty="0" smtClean="0"/>
              <a:t> Grade)</a:t>
            </a:r>
            <a:endParaRPr lang="en-US" dirty="0"/>
          </a:p>
        </p:txBody>
      </p:sp>
      <p:sp>
        <p:nvSpPr>
          <p:cNvPr id="3" name="Content Placeholder 2"/>
          <p:cNvSpPr>
            <a:spLocks noGrp="1"/>
          </p:cNvSpPr>
          <p:nvPr>
            <p:ph idx="1"/>
          </p:nvPr>
        </p:nvSpPr>
        <p:spPr>
          <a:xfrm>
            <a:off x="457200" y="1600200"/>
            <a:ext cx="8686800" cy="4525963"/>
          </a:xfrm>
        </p:spPr>
        <p:txBody>
          <a:bodyPr/>
          <a:lstStyle/>
          <a:p>
            <a:r>
              <a:rPr lang="en-US" dirty="0" smtClean="0"/>
              <a:t>Preparing for State Test:</a:t>
            </a:r>
          </a:p>
          <a:p>
            <a:pPr lvl="1"/>
            <a:r>
              <a:rPr lang="en-US" dirty="0" smtClean="0"/>
              <a:t>Sleep well, eat good, and stay awake</a:t>
            </a:r>
          </a:p>
          <a:p>
            <a:pPr lvl="1"/>
            <a:r>
              <a:rPr lang="en-US" dirty="0" smtClean="0"/>
              <a:t>We get snacks during the test</a:t>
            </a:r>
          </a:p>
          <a:p>
            <a:pPr lvl="1"/>
            <a:r>
              <a:rPr lang="en-US" dirty="0" smtClean="0"/>
              <a:t>To study, I read a lot and do practice questions</a:t>
            </a:r>
          </a:p>
          <a:p>
            <a:pPr lvl="1"/>
            <a:r>
              <a:rPr lang="en-US" dirty="0" smtClean="0"/>
              <a:t>I don’t like to review my notes, it’s pretty boring</a:t>
            </a:r>
          </a:p>
          <a:p>
            <a:pPr lvl="1"/>
            <a:r>
              <a:rPr lang="en-US" dirty="0" smtClean="0"/>
              <a:t>When I get bored I get the temptation for guessing, but I’m not doing that any more</a:t>
            </a:r>
          </a:p>
          <a:p>
            <a:pPr lvl="1"/>
            <a:r>
              <a:rPr lang="en-US" dirty="0" smtClean="0"/>
              <a:t>We do extra writing in class, teachers take the time to help us practice so we don’t forget</a:t>
            </a:r>
            <a:endParaRPr lang="en-US" dirty="0"/>
          </a:p>
        </p:txBody>
      </p:sp>
    </p:spTree>
    <p:extLst>
      <p:ext uri="{BB962C8B-B14F-4D97-AF65-F5344CB8AC3E}">
        <p14:creationId xmlns:p14="http://schemas.microsoft.com/office/powerpoint/2010/main" val="40694488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Groups cont.</a:t>
            </a:r>
            <a:endParaRPr lang="en-US" dirty="0"/>
          </a:p>
        </p:txBody>
      </p:sp>
      <p:sp>
        <p:nvSpPr>
          <p:cNvPr id="3" name="Content Placeholder 2"/>
          <p:cNvSpPr>
            <a:spLocks noGrp="1"/>
          </p:cNvSpPr>
          <p:nvPr>
            <p:ph idx="1"/>
          </p:nvPr>
        </p:nvSpPr>
        <p:spPr/>
        <p:txBody>
          <a:bodyPr/>
          <a:lstStyle/>
          <a:p>
            <a:r>
              <a:rPr lang="en-US" dirty="0" smtClean="0"/>
              <a:t>Reaction to Modified Versions of Items</a:t>
            </a:r>
          </a:p>
          <a:p>
            <a:pPr lvl="1"/>
            <a:r>
              <a:rPr lang="en-US" dirty="0" smtClean="0"/>
              <a:t>It has a complete question</a:t>
            </a:r>
          </a:p>
          <a:p>
            <a:pPr lvl="1"/>
            <a:r>
              <a:rPr lang="en-US" dirty="0" smtClean="0"/>
              <a:t>“perplexed”? I have no idea what that means</a:t>
            </a:r>
          </a:p>
          <a:p>
            <a:pPr lvl="1"/>
            <a:r>
              <a:rPr lang="en-US" dirty="0" smtClean="0"/>
              <a:t>There’s always one dumb answer – you don’t have to waste your time on that one</a:t>
            </a:r>
          </a:p>
          <a:p>
            <a:pPr lvl="1"/>
            <a:r>
              <a:rPr lang="en-US" dirty="0" smtClean="0"/>
              <a:t>Just give us the problem straight up, you don’t need all of this other information</a:t>
            </a:r>
          </a:p>
          <a:p>
            <a:pPr lvl="1"/>
            <a:r>
              <a:rPr lang="en-US" dirty="0" smtClean="0"/>
              <a:t>You get the question right at the part of the story where you need to answer it</a:t>
            </a:r>
          </a:p>
          <a:p>
            <a:pPr lvl="1"/>
            <a:endParaRPr lang="en-US" dirty="0"/>
          </a:p>
        </p:txBody>
      </p:sp>
    </p:spTree>
    <p:extLst>
      <p:ext uri="{BB962C8B-B14F-4D97-AF65-F5344CB8AC3E}">
        <p14:creationId xmlns:p14="http://schemas.microsoft.com/office/powerpoint/2010/main" val="28276560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Groups cont.</a:t>
            </a:r>
            <a:endParaRPr lang="en-US" dirty="0"/>
          </a:p>
        </p:txBody>
      </p:sp>
      <p:sp>
        <p:nvSpPr>
          <p:cNvPr id="3" name="Content Placeholder 2"/>
          <p:cNvSpPr>
            <a:spLocks noGrp="1"/>
          </p:cNvSpPr>
          <p:nvPr>
            <p:ph idx="1"/>
          </p:nvPr>
        </p:nvSpPr>
        <p:spPr>
          <a:xfrm>
            <a:off x="457200" y="1600200"/>
            <a:ext cx="8229600" cy="4800600"/>
          </a:xfrm>
        </p:spPr>
        <p:txBody>
          <a:bodyPr/>
          <a:lstStyle/>
          <a:p>
            <a:r>
              <a:rPr lang="en-US" dirty="0" smtClean="0"/>
              <a:t>Final Comments:</a:t>
            </a:r>
          </a:p>
          <a:p>
            <a:pPr lvl="1"/>
            <a:r>
              <a:rPr lang="en-US" dirty="0" smtClean="0"/>
              <a:t>They tell us they are trying to prepare us for college, but they are showing us questions that we never get to in class</a:t>
            </a:r>
          </a:p>
          <a:p>
            <a:pPr lvl="1"/>
            <a:r>
              <a:rPr lang="en-US" dirty="0" smtClean="0"/>
              <a:t>We shouldn’t be completely isolated from all students. If we could use devices to hear music, we wouldn’t be distracted.</a:t>
            </a:r>
          </a:p>
          <a:p>
            <a:pPr lvl="1"/>
            <a:r>
              <a:rPr lang="en-US" dirty="0" smtClean="0"/>
              <a:t>Sometimes the story is so long and you don’t have time to read and they only have one or two questions for that story anyway.</a:t>
            </a:r>
            <a:endParaRPr lang="en-US" dirty="0"/>
          </a:p>
        </p:txBody>
      </p:sp>
    </p:spTree>
    <p:extLst>
      <p:ext uri="{BB962C8B-B14F-4D97-AF65-F5344CB8AC3E}">
        <p14:creationId xmlns:p14="http://schemas.microsoft.com/office/powerpoint/2010/main" val="21030695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Groups cont.</a:t>
            </a:r>
            <a:endParaRPr lang="en-US" dirty="0"/>
          </a:p>
        </p:txBody>
      </p:sp>
      <p:sp>
        <p:nvSpPr>
          <p:cNvPr id="3" name="Content Placeholder 2"/>
          <p:cNvSpPr>
            <a:spLocks noGrp="1"/>
          </p:cNvSpPr>
          <p:nvPr>
            <p:ph idx="1"/>
          </p:nvPr>
        </p:nvSpPr>
        <p:spPr/>
        <p:txBody>
          <a:bodyPr/>
          <a:lstStyle/>
          <a:p>
            <a:r>
              <a:rPr lang="en-US" dirty="0" smtClean="0"/>
              <a:t>You should make two kinds of tests. One is the regular old test and then the new and improved test. Then you give it to some kids with disabilities and some without so you can compare. But it has to be random so you know what matters.</a:t>
            </a:r>
            <a:endParaRPr lang="en-US" dirty="0"/>
          </a:p>
        </p:txBody>
      </p:sp>
    </p:spTree>
    <p:extLst>
      <p:ext uri="{BB962C8B-B14F-4D97-AF65-F5344CB8AC3E}">
        <p14:creationId xmlns:p14="http://schemas.microsoft.com/office/powerpoint/2010/main" val="7305903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C:\Documents and Settings\mcrdz\Desktop\Documents\NCME\CAAVES NCME Paper\Distractor Analysis\Math Items\math 2u.jpg"/>
          <p:cNvPicPr>
            <a:picLocks noChangeAspect="1" noChangeArrowheads="1"/>
          </p:cNvPicPr>
          <p:nvPr/>
        </p:nvPicPr>
        <p:blipFill>
          <a:blip r:embed="rId2" cstate="print"/>
          <a:srcRect/>
          <a:stretch>
            <a:fillRect/>
          </a:stretch>
        </p:blipFill>
        <p:spPr bwMode="auto">
          <a:xfrm>
            <a:off x="152400" y="152400"/>
            <a:ext cx="6096000" cy="6296025"/>
          </a:xfrm>
          <a:prstGeom prst="rect">
            <a:avLst/>
          </a:prstGeom>
          <a:noFill/>
          <a:ln w="9525">
            <a:noFill/>
            <a:miter lim="800000"/>
            <a:headEnd/>
            <a:tailEnd/>
          </a:ln>
        </p:spPr>
      </p:pic>
    </p:spTree>
    <p:extLst>
      <p:ext uri="{BB962C8B-B14F-4D97-AF65-F5344CB8AC3E}">
        <p14:creationId xmlns:p14="http://schemas.microsoft.com/office/powerpoint/2010/main" val="18811362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descr="math 2m"/>
          <p:cNvPicPr>
            <a:picLocks noChangeAspect="1" noChangeArrowheads="1"/>
          </p:cNvPicPr>
          <p:nvPr/>
        </p:nvPicPr>
        <p:blipFill>
          <a:blip r:embed="rId2" cstate="print"/>
          <a:srcRect/>
          <a:stretch>
            <a:fillRect/>
          </a:stretch>
        </p:blipFill>
        <p:spPr bwMode="auto">
          <a:xfrm>
            <a:off x="304800" y="152400"/>
            <a:ext cx="5619750" cy="6043613"/>
          </a:xfrm>
          <a:prstGeom prst="rect">
            <a:avLst/>
          </a:prstGeom>
          <a:noFill/>
          <a:ln w="9525">
            <a:noFill/>
            <a:miter lim="800000"/>
            <a:headEnd/>
            <a:tailEnd/>
          </a:ln>
        </p:spPr>
      </p:pic>
      <p:sp>
        <p:nvSpPr>
          <p:cNvPr id="15363" name="Rectangle 3"/>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15364" name="Rectangle 4"/>
          <p:cNvSpPr>
            <a:spLocks noChangeArrowheads="1"/>
          </p:cNvSpPr>
          <p:nvPr/>
        </p:nvSpPr>
        <p:spPr bwMode="auto">
          <a:xfrm>
            <a:off x="0" y="457200"/>
            <a:ext cx="9144000" cy="0"/>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15365" name="Rectangle 5"/>
          <p:cNvSpPr>
            <a:spLocks noChangeArrowheads="1"/>
          </p:cNvSpPr>
          <p:nvPr/>
        </p:nvSpPr>
        <p:spPr bwMode="auto">
          <a:xfrm>
            <a:off x="0" y="4533900"/>
            <a:ext cx="9144000" cy="457200"/>
          </a:xfrm>
          <a:prstGeom prst="rect">
            <a:avLst/>
          </a:prstGeom>
          <a:noFill/>
          <a:ln w="9525">
            <a:noFill/>
            <a:miter lim="800000"/>
            <a:headEnd/>
            <a:tailEnd/>
          </a:ln>
        </p:spPr>
        <p:txBody>
          <a:bodyPr wrap="none" anchor="ctr">
            <a:spAutoFit/>
          </a:bodyPr>
          <a:lstStyle/>
          <a:p>
            <a:endParaRPr lang="en-US"/>
          </a:p>
        </p:txBody>
      </p:sp>
    </p:spTree>
    <p:extLst>
      <p:ext uri="{BB962C8B-B14F-4D97-AF65-F5344CB8AC3E}">
        <p14:creationId xmlns:p14="http://schemas.microsoft.com/office/powerpoint/2010/main" val="2624662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C:\Documents and Settings\mcrdz\Desktop\Documents\NCME\CAAVES NCME Paper\Distractor Analysis\Math Items\math 2u.jpg"/>
          <p:cNvPicPr>
            <a:picLocks noChangeAspect="1" noChangeArrowheads="1"/>
          </p:cNvPicPr>
          <p:nvPr/>
        </p:nvPicPr>
        <p:blipFill>
          <a:blip r:embed="rId2" cstate="print"/>
          <a:srcRect/>
          <a:stretch>
            <a:fillRect/>
          </a:stretch>
        </p:blipFill>
        <p:spPr bwMode="auto">
          <a:xfrm>
            <a:off x="152400" y="152400"/>
            <a:ext cx="6096000" cy="6296025"/>
          </a:xfrm>
          <a:prstGeom prst="rect">
            <a:avLst/>
          </a:prstGeom>
          <a:noFill/>
          <a:ln w="9525">
            <a:noFill/>
            <a:miter lim="800000"/>
            <a:headEnd/>
            <a:tailEnd/>
          </a:ln>
        </p:spPr>
      </p:pic>
      <p:graphicFrame>
        <p:nvGraphicFramePr>
          <p:cNvPr id="3" name="Table 2"/>
          <p:cNvGraphicFramePr>
            <a:graphicFrameLocks noGrp="1"/>
          </p:cNvGraphicFramePr>
          <p:nvPr/>
        </p:nvGraphicFramePr>
        <p:xfrm>
          <a:off x="4572000" y="4572000"/>
          <a:ext cx="4343402" cy="1828800"/>
        </p:xfrm>
        <a:graphic>
          <a:graphicData uri="http://schemas.openxmlformats.org/drawingml/2006/table">
            <a:tbl>
              <a:tblPr/>
              <a:tblGrid>
                <a:gridCol w="1060984"/>
                <a:gridCol w="1060984"/>
                <a:gridCol w="1060984"/>
                <a:gridCol w="1160450"/>
              </a:tblGrid>
              <a:tr h="190500">
                <a:tc>
                  <a:txBody>
                    <a:bodyPr/>
                    <a:lstStyle/>
                    <a:p>
                      <a:pPr marL="0" marR="0">
                        <a:spcBef>
                          <a:spcPts val="0"/>
                        </a:spcBef>
                        <a:spcAft>
                          <a:spcPts val="0"/>
                        </a:spcAft>
                      </a:pPr>
                      <a:r>
                        <a:rPr lang="en-US" sz="2400" dirty="0">
                          <a:solidFill>
                            <a:srgbClr val="000000"/>
                          </a:solidFill>
                          <a:latin typeface="Calibri"/>
                          <a:ea typeface="Times New Roman"/>
                        </a:rPr>
                        <a:t>Option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N</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Ptbs</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spcBef>
                          <a:spcPts val="0"/>
                        </a:spcBef>
                        <a:spcAft>
                          <a:spcPts val="0"/>
                        </a:spcAft>
                      </a:pPr>
                      <a:r>
                        <a:rPr lang="en-US" sz="2400">
                          <a:solidFill>
                            <a:srgbClr val="000000"/>
                          </a:solidFill>
                          <a:latin typeface="Calibri"/>
                          <a:ea typeface="Times New Roman"/>
                        </a:rPr>
                        <a:t>A</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10</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4</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-0.17</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190500">
                <a:tc>
                  <a:txBody>
                    <a:bodyPr/>
                    <a:lstStyle/>
                    <a:p>
                      <a:pPr marL="0" marR="0">
                        <a:spcBef>
                          <a:spcPts val="0"/>
                        </a:spcBef>
                        <a:spcAft>
                          <a:spcPts val="0"/>
                        </a:spcAft>
                      </a:pPr>
                      <a:r>
                        <a:rPr lang="en-US" sz="2400" b="1" dirty="0">
                          <a:solidFill>
                            <a:srgbClr val="000000"/>
                          </a:solidFill>
                          <a:latin typeface="Calibri"/>
                          <a:ea typeface="Times New Roman"/>
                        </a:rPr>
                        <a:t>B</a:t>
                      </a:r>
                      <a:endParaRPr lang="en-US" sz="2400" dirty="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161</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69</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0.38</a:t>
                      </a:r>
                      <a:endParaRPr lang="en-US" sz="2400">
                        <a:latin typeface="Times New Roman"/>
                        <a:ea typeface="Times New Roman"/>
                      </a:endParaRPr>
                    </a:p>
                  </a:txBody>
                  <a:tcPr marL="68580" marR="68580" marT="0" marB="0" anchor="b">
                    <a:lnL>
                      <a:noFill/>
                    </a:lnL>
                    <a:lnR>
                      <a:noFill/>
                    </a:lnR>
                    <a:lnT>
                      <a:noFill/>
                    </a:lnT>
                    <a:lnB>
                      <a:noFill/>
                    </a:lnB>
                  </a:tcPr>
                </a:tc>
              </a:tr>
              <a:tr h="190500">
                <a:tc>
                  <a:txBody>
                    <a:bodyPr/>
                    <a:lstStyle/>
                    <a:p>
                      <a:pPr marL="0" marR="0">
                        <a:spcBef>
                          <a:spcPts val="0"/>
                        </a:spcBef>
                        <a:spcAft>
                          <a:spcPts val="0"/>
                        </a:spcAft>
                      </a:pPr>
                      <a:r>
                        <a:rPr lang="en-US" sz="2400">
                          <a:solidFill>
                            <a:srgbClr val="000000"/>
                          </a:solidFill>
                          <a:latin typeface="Calibri"/>
                          <a:ea typeface="Times New Roman"/>
                        </a:rPr>
                        <a:t>C</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36</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16</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-0.23</a:t>
                      </a:r>
                      <a:endParaRPr lang="en-US" sz="2400">
                        <a:latin typeface="Times New Roman"/>
                        <a:ea typeface="Times New Roman"/>
                      </a:endParaRPr>
                    </a:p>
                  </a:txBody>
                  <a:tcPr marL="68580" marR="68580" marT="0" marB="0" anchor="b">
                    <a:lnL>
                      <a:noFill/>
                    </a:lnL>
                    <a:lnR>
                      <a:noFill/>
                    </a:lnR>
                    <a:lnT>
                      <a:noFill/>
                    </a:lnT>
                    <a:lnB>
                      <a:noFill/>
                    </a:lnB>
                  </a:tcPr>
                </a:tc>
              </a:tr>
              <a:tr h="190500">
                <a:tc>
                  <a:txBody>
                    <a:bodyPr/>
                    <a:lstStyle/>
                    <a:p>
                      <a:pPr marL="0" marR="0">
                        <a:spcBef>
                          <a:spcPts val="0"/>
                        </a:spcBef>
                        <a:spcAft>
                          <a:spcPts val="0"/>
                        </a:spcAft>
                      </a:pPr>
                      <a:r>
                        <a:rPr lang="en-US" sz="2400">
                          <a:solidFill>
                            <a:srgbClr val="000000"/>
                          </a:solidFill>
                          <a:latin typeface="Calibri"/>
                          <a:ea typeface="Times New Roman"/>
                        </a:rPr>
                        <a:t>D</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25</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11</a:t>
                      </a:r>
                      <a:endParaRPr lang="en-US" sz="2400" dirty="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-0.18</a:t>
                      </a:r>
                      <a:endParaRPr lang="en-US" sz="2400" dirty="0">
                        <a:latin typeface="Times New Roman"/>
                        <a:ea typeface="Times New Roman"/>
                      </a:endParaRPr>
                    </a:p>
                  </a:txBody>
                  <a:tcPr marL="68580" marR="68580" marT="0" marB="0" anchor="b">
                    <a:lnL>
                      <a:noFill/>
                    </a:lnL>
                    <a:lnR>
                      <a:noFill/>
                    </a:lnR>
                    <a:lnT>
                      <a:noFill/>
                    </a:lnT>
                    <a:lnB>
                      <a:noFill/>
                    </a:lnB>
                  </a:tcPr>
                </a:tc>
              </a:tr>
            </a:tbl>
          </a:graphicData>
        </a:graphic>
      </p:graphicFrame>
    </p:spTree>
    <p:extLst>
      <p:ext uri="{BB962C8B-B14F-4D97-AF65-F5344CB8AC3E}">
        <p14:creationId xmlns:p14="http://schemas.microsoft.com/office/powerpoint/2010/main" val="2684573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0"/>
            <a:ext cx="9144000" cy="1128713"/>
          </a:xfrm>
          <a:solidFill>
            <a:srgbClr val="800000"/>
          </a:solidFill>
        </p:spPr>
        <p:txBody>
          <a:bodyPr/>
          <a:lstStyle/>
          <a:p>
            <a:pPr eaLnBrk="1" hangingPunct="1"/>
            <a:r>
              <a:rPr lang="en-US" b="1" dirty="0" smtClean="0">
                <a:solidFill>
                  <a:schemeClr val="bg1"/>
                </a:solidFill>
              </a:rPr>
              <a:t>Improving Accessibility</a:t>
            </a:r>
          </a:p>
        </p:txBody>
      </p:sp>
      <p:sp>
        <p:nvSpPr>
          <p:cNvPr id="26627" name="Rectangle 3"/>
          <p:cNvSpPr>
            <a:spLocks noGrp="1" noChangeArrowheads="1"/>
          </p:cNvSpPr>
          <p:nvPr>
            <p:ph type="body" idx="1"/>
          </p:nvPr>
        </p:nvSpPr>
        <p:spPr>
          <a:xfrm>
            <a:off x="457200" y="1651000"/>
            <a:ext cx="8489950" cy="4221163"/>
          </a:xfrm>
        </p:spPr>
        <p:txBody>
          <a:bodyPr/>
          <a:lstStyle/>
          <a:p>
            <a:pPr marL="223838" indent="-223838" eaLnBrk="1" hangingPunct="1"/>
            <a:endParaRPr lang="en-US" sz="2800" dirty="0" smtClean="0"/>
          </a:p>
          <a:p>
            <a:pPr marL="223838" indent="-223838" eaLnBrk="1" hangingPunct="1"/>
            <a:endParaRPr lang="en-US" sz="3600" dirty="0" smtClean="0"/>
          </a:p>
        </p:txBody>
      </p:sp>
      <p:sp>
        <p:nvSpPr>
          <p:cNvPr id="7" name="Content Placeholder 2"/>
          <p:cNvSpPr txBox="1">
            <a:spLocks/>
          </p:cNvSpPr>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Test items provide opportunities for students to display construct-relevant knowledge, skills, and abilities.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From a measurement perspective, item modifications should be done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0" cap="none" spc="0" normalizeH="0" baseline="0" noProof="0" dirty="0" smtClean="0">
                <a:ln>
                  <a:noFill/>
                </a:ln>
                <a:solidFill>
                  <a:schemeClr val="tx1"/>
                </a:solidFill>
                <a:effectLst/>
                <a:uLnTx/>
                <a:uFillTx/>
                <a:latin typeface="+mn-lt"/>
              </a:rPr>
              <a:t>Provide </a:t>
            </a:r>
            <a:r>
              <a:rPr kumimoji="0" lang="en-US" sz="2800" b="1" i="0" u="none" strike="noStrike" kern="0" cap="none" spc="0" normalizeH="0" baseline="0" noProof="0" dirty="0" smtClean="0">
                <a:ln>
                  <a:noFill/>
                </a:ln>
                <a:solidFill>
                  <a:schemeClr val="tx1"/>
                </a:solidFill>
                <a:effectLst/>
                <a:uLnTx/>
                <a:uFillTx/>
                <a:latin typeface="+mn-lt"/>
              </a:rPr>
              <a:t>access</a:t>
            </a:r>
            <a:r>
              <a:rPr kumimoji="0" lang="en-US" sz="2800" b="0" i="0" u="none" strike="noStrike" kern="0" cap="none" spc="0" normalizeH="0" baseline="0" noProof="0" dirty="0" smtClean="0">
                <a:ln>
                  <a:noFill/>
                </a:ln>
                <a:solidFill>
                  <a:schemeClr val="tx1"/>
                </a:solidFill>
                <a:effectLst/>
                <a:uLnTx/>
                <a:uFillTx/>
                <a:latin typeface="+mn-lt"/>
              </a:rPr>
              <a:t> to the item for all students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0" cap="none" spc="0" normalizeH="0" baseline="0" noProof="0" dirty="0" smtClean="0">
                <a:ln>
                  <a:noFill/>
                </a:ln>
                <a:solidFill>
                  <a:schemeClr val="tx1"/>
                </a:solidFill>
                <a:effectLst/>
                <a:uLnTx/>
                <a:uFillTx/>
                <a:latin typeface="+mn-lt"/>
              </a:rPr>
              <a:t>Improve measurement of the construct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The hypothesis is:  By providing greater </a:t>
            </a:r>
            <a:r>
              <a:rPr kumimoji="0" lang="en-US" sz="3200" b="1" i="0" u="none" strike="noStrike" kern="0" cap="none" spc="0" normalizeH="0" baseline="0" noProof="0" dirty="0" smtClean="0">
                <a:ln>
                  <a:noFill/>
                </a:ln>
                <a:solidFill>
                  <a:schemeClr val="tx1"/>
                </a:solidFill>
                <a:effectLst/>
                <a:uLnTx/>
                <a:uFillTx/>
                <a:latin typeface="+mn-lt"/>
                <a:ea typeface="+mn-ea"/>
                <a:cs typeface="+mn-cs"/>
              </a:rPr>
              <a:t>access</a:t>
            </a:r>
            <a:r>
              <a:rPr kumimoji="0" lang="en-US" sz="3200" b="0" i="0" u="none" strike="noStrike" kern="0" cap="none" spc="0" normalizeH="0" baseline="0" noProof="0" dirty="0" smtClean="0">
                <a:ln>
                  <a:noFill/>
                </a:ln>
                <a:solidFill>
                  <a:schemeClr val="tx1"/>
                </a:solidFill>
                <a:effectLst/>
                <a:uLnTx/>
                <a:uFillTx/>
                <a:latin typeface="+mn-lt"/>
                <a:ea typeface="+mn-ea"/>
                <a:cs typeface="+mn-cs"/>
              </a:rPr>
              <a:t> to each item, we improve measurement.</a:t>
            </a:r>
          </a:p>
        </p:txBody>
      </p:sp>
    </p:spTree>
    <p:extLst>
      <p:ext uri="{BB962C8B-B14F-4D97-AF65-F5344CB8AC3E}">
        <p14:creationId xmlns:p14="http://schemas.microsoft.com/office/powerpoint/2010/main" val="22733075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descr="math 2m"/>
          <p:cNvPicPr>
            <a:picLocks noChangeAspect="1" noChangeArrowheads="1"/>
          </p:cNvPicPr>
          <p:nvPr/>
        </p:nvPicPr>
        <p:blipFill>
          <a:blip r:embed="rId2" cstate="print"/>
          <a:srcRect/>
          <a:stretch>
            <a:fillRect/>
          </a:stretch>
        </p:blipFill>
        <p:spPr bwMode="auto">
          <a:xfrm>
            <a:off x="304800" y="152400"/>
            <a:ext cx="5619750" cy="6043613"/>
          </a:xfrm>
          <a:prstGeom prst="rect">
            <a:avLst/>
          </a:prstGeom>
          <a:noFill/>
          <a:ln w="9525">
            <a:noFill/>
            <a:miter lim="800000"/>
            <a:headEnd/>
            <a:tailEnd/>
          </a:ln>
        </p:spPr>
      </p:pic>
      <p:sp>
        <p:nvSpPr>
          <p:cNvPr id="15363" name="Rectangle 3"/>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15364" name="Rectangle 4"/>
          <p:cNvSpPr>
            <a:spLocks noChangeArrowheads="1"/>
          </p:cNvSpPr>
          <p:nvPr/>
        </p:nvSpPr>
        <p:spPr bwMode="auto">
          <a:xfrm>
            <a:off x="0" y="457200"/>
            <a:ext cx="9144000" cy="0"/>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15365" name="Rectangle 5"/>
          <p:cNvSpPr>
            <a:spLocks noChangeArrowheads="1"/>
          </p:cNvSpPr>
          <p:nvPr/>
        </p:nvSpPr>
        <p:spPr bwMode="auto">
          <a:xfrm>
            <a:off x="0" y="4533900"/>
            <a:ext cx="9144000" cy="457200"/>
          </a:xfrm>
          <a:prstGeom prst="rect">
            <a:avLst/>
          </a:prstGeom>
          <a:noFill/>
          <a:ln w="9525">
            <a:noFill/>
            <a:miter lim="800000"/>
            <a:headEnd/>
            <a:tailEnd/>
          </a:ln>
        </p:spPr>
        <p:txBody>
          <a:bodyPr wrap="none" anchor="ctr">
            <a:spAutoFit/>
          </a:bodyPr>
          <a:lstStyle/>
          <a:p>
            <a:endParaRPr lang="en-US"/>
          </a:p>
        </p:txBody>
      </p:sp>
      <p:graphicFrame>
        <p:nvGraphicFramePr>
          <p:cNvPr id="4" name="Table 3"/>
          <p:cNvGraphicFramePr>
            <a:graphicFrameLocks noGrp="1"/>
          </p:cNvGraphicFramePr>
          <p:nvPr/>
        </p:nvGraphicFramePr>
        <p:xfrm>
          <a:off x="4591050" y="2727325"/>
          <a:ext cx="4324350" cy="1463040"/>
        </p:xfrm>
        <a:graphic>
          <a:graphicData uri="http://schemas.openxmlformats.org/drawingml/2006/table">
            <a:tbl>
              <a:tblPr/>
              <a:tblGrid>
                <a:gridCol w="1056330"/>
                <a:gridCol w="1056330"/>
                <a:gridCol w="1056330"/>
                <a:gridCol w="1155360"/>
              </a:tblGrid>
              <a:tr h="228600">
                <a:tc>
                  <a:txBody>
                    <a:bodyPr/>
                    <a:lstStyle/>
                    <a:p>
                      <a:pPr marL="0" marR="0">
                        <a:spcBef>
                          <a:spcPts val="0"/>
                        </a:spcBef>
                        <a:spcAft>
                          <a:spcPts val="0"/>
                        </a:spcAft>
                      </a:pPr>
                      <a:r>
                        <a:rPr lang="en-US" sz="2400" dirty="0">
                          <a:solidFill>
                            <a:srgbClr val="000000"/>
                          </a:solidFill>
                          <a:latin typeface="Calibri"/>
                          <a:ea typeface="Times New Roman"/>
                        </a:rPr>
                        <a:t>Option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N</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dirty="0">
                          <a:solidFill>
                            <a:srgbClr val="000000"/>
                          </a:solidFill>
                          <a:latin typeface="Calibri"/>
                          <a:ea typeface="Times New Roman"/>
                        </a:rPr>
                        <a:t>%</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Ptbs</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spcBef>
                          <a:spcPts val="0"/>
                        </a:spcBef>
                        <a:spcAft>
                          <a:spcPts val="0"/>
                        </a:spcAft>
                      </a:pPr>
                      <a:r>
                        <a:rPr lang="en-US" sz="2400" b="1" dirty="0">
                          <a:solidFill>
                            <a:srgbClr val="000000"/>
                          </a:solidFill>
                          <a:latin typeface="Calibri"/>
                          <a:ea typeface="Times New Roman"/>
                        </a:rPr>
                        <a:t>A  </a:t>
                      </a:r>
                      <a:r>
                        <a:rPr lang="en-US" sz="2400" b="1" dirty="0" smtClean="0">
                          <a:solidFill>
                            <a:srgbClr val="000000"/>
                          </a:solidFill>
                          <a:latin typeface="Calibri"/>
                          <a:ea typeface="Times New Roman"/>
                        </a:rPr>
                        <a:t> [</a:t>
                      </a:r>
                      <a:r>
                        <a:rPr lang="en-US" sz="2400" b="1" dirty="0">
                          <a:solidFill>
                            <a:srgbClr val="000000"/>
                          </a:solidFill>
                          <a:latin typeface="Calibri"/>
                          <a:ea typeface="Times New Roman"/>
                        </a:rPr>
                        <a:t>B]</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b="1" dirty="0">
                          <a:solidFill>
                            <a:srgbClr val="000000"/>
                          </a:solidFill>
                          <a:latin typeface="Calibri"/>
                          <a:ea typeface="Times New Roman"/>
                        </a:rPr>
                        <a:t>323</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b="1" dirty="0">
                          <a:solidFill>
                            <a:srgbClr val="000000"/>
                          </a:solidFill>
                          <a:latin typeface="Calibri"/>
                          <a:ea typeface="Times New Roman"/>
                        </a:rPr>
                        <a:t>68</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b="1">
                          <a:solidFill>
                            <a:srgbClr val="000000"/>
                          </a:solidFill>
                          <a:latin typeface="Calibri"/>
                          <a:ea typeface="Times New Roman"/>
                        </a:rPr>
                        <a:t>0.40</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190500">
                <a:tc>
                  <a:txBody>
                    <a:bodyPr/>
                    <a:lstStyle/>
                    <a:p>
                      <a:pPr marL="0" marR="0">
                        <a:spcBef>
                          <a:spcPts val="0"/>
                        </a:spcBef>
                        <a:spcAft>
                          <a:spcPts val="0"/>
                        </a:spcAft>
                      </a:pPr>
                      <a:r>
                        <a:rPr lang="en-US" sz="2400">
                          <a:solidFill>
                            <a:srgbClr val="000000"/>
                          </a:solidFill>
                          <a:latin typeface="Calibri"/>
                          <a:ea typeface="Times New Roman"/>
                        </a:rPr>
                        <a:t>B   [C]</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99</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21</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-0.25</a:t>
                      </a:r>
                      <a:endParaRPr lang="en-US" sz="2400" dirty="0">
                        <a:latin typeface="Times New Roman"/>
                        <a:ea typeface="Times New Roman"/>
                      </a:endParaRPr>
                    </a:p>
                  </a:txBody>
                  <a:tcPr marL="68580" marR="68580" marT="0" marB="0" anchor="b">
                    <a:lnL>
                      <a:noFill/>
                    </a:lnL>
                    <a:lnR>
                      <a:noFill/>
                    </a:lnR>
                    <a:lnT>
                      <a:noFill/>
                    </a:lnT>
                    <a:lnB>
                      <a:noFill/>
                    </a:lnB>
                  </a:tcPr>
                </a:tc>
              </a:tr>
              <a:tr h="190500">
                <a:tc>
                  <a:txBody>
                    <a:bodyPr/>
                    <a:lstStyle/>
                    <a:p>
                      <a:pPr marL="0" marR="0">
                        <a:spcBef>
                          <a:spcPts val="0"/>
                        </a:spcBef>
                        <a:spcAft>
                          <a:spcPts val="0"/>
                        </a:spcAft>
                      </a:pPr>
                      <a:r>
                        <a:rPr lang="en-US" sz="2400">
                          <a:solidFill>
                            <a:srgbClr val="000000"/>
                          </a:solidFill>
                          <a:latin typeface="Calibri"/>
                          <a:ea typeface="Times New Roman"/>
                        </a:rPr>
                        <a:t>C   [D]</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53</a:t>
                      </a:r>
                      <a:endParaRPr lang="en-US" sz="2400" dirty="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11</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-0.27</a:t>
                      </a:r>
                      <a:endParaRPr lang="en-US" sz="2400" dirty="0">
                        <a:latin typeface="Times New Roman"/>
                        <a:ea typeface="Times New Roman"/>
                      </a:endParaRPr>
                    </a:p>
                  </a:txBody>
                  <a:tcPr marL="68580" marR="68580" marT="0" marB="0" anchor="b">
                    <a:lnL>
                      <a:noFill/>
                    </a:lnL>
                    <a:lnR>
                      <a:noFill/>
                    </a:lnR>
                    <a:lnT>
                      <a:noFill/>
                    </a:lnT>
                    <a:lnB>
                      <a:noFill/>
                    </a:lnB>
                  </a:tcPr>
                </a:tc>
              </a:tr>
            </a:tbl>
          </a:graphicData>
        </a:graphic>
      </p:graphicFrame>
      <p:graphicFrame>
        <p:nvGraphicFramePr>
          <p:cNvPr id="10" name="Table 9"/>
          <p:cNvGraphicFramePr>
            <a:graphicFrameLocks noGrp="1"/>
          </p:cNvGraphicFramePr>
          <p:nvPr/>
        </p:nvGraphicFramePr>
        <p:xfrm>
          <a:off x="4572000" y="4572000"/>
          <a:ext cx="4343402" cy="1828800"/>
        </p:xfrm>
        <a:graphic>
          <a:graphicData uri="http://schemas.openxmlformats.org/drawingml/2006/table">
            <a:tbl>
              <a:tblPr/>
              <a:tblGrid>
                <a:gridCol w="1060984"/>
                <a:gridCol w="1060984"/>
                <a:gridCol w="1060984"/>
                <a:gridCol w="1160450"/>
              </a:tblGrid>
              <a:tr h="190500">
                <a:tc>
                  <a:txBody>
                    <a:bodyPr/>
                    <a:lstStyle/>
                    <a:p>
                      <a:pPr marL="0" marR="0">
                        <a:spcBef>
                          <a:spcPts val="0"/>
                        </a:spcBef>
                        <a:spcAft>
                          <a:spcPts val="0"/>
                        </a:spcAft>
                      </a:pPr>
                      <a:r>
                        <a:rPr lang="en-US" sz="2400" dirty="0">
                          <a:solidFill>
                            <a:srgbClr val="000000"/>
                          </a:solidFill>
                          <a:latin typeface="Calibri"/>
                          <a:ea typeface="Times New Roman"/>
                        </a:rPr>
                        <a:t>Option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N</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Ptbs</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spcBef>
                          <a:spcPts val="0"/>
                        </a:spcBef>
                        <a:spcAft>
                          <a:spcPts val="0"/>
                        </a:spcAft>
                      </a:pPr>
                      <a:r>
                        <a:rPr lang="en-US" sz="2400">
                          <a:solidFill>
                            <a:srgbClr val="000000"/>
                          </a:solidFill>
                          <a:latin typeface="Calibri"/>
                          <a:ea typeface="Times New Roman"/>
                        </a:rPr>
                        <a:t>A</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10</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4</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-0.17</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190500">
                <a:tc>
                  <a:txBody>
                    <a:bodyPr/>
                    <a:lstStyle/>
                    <a:p>
                      <a:pPr marL="0" marR="0">
                        <a:spcBef>
                          <a:spcPts val="0"/>
                        </a:spcBef>
                        <a:spcAft>
                          <a:spcPts val="0"/>
                        </a:spcAft>
                      </a:pPr>
                      <a:r>
                        <a:rPr lang="en-US" sz="2400" b="1">
                          <a:solidFill>
                            <a:srgbClr val="000000"/>
                          </a:solidFill>
                          <a:latin typeface="Calibri"/>
                          <a:ea typeface="Times New Roman"/>
                        </a:rPr>
                        <a:t>B</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161</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69</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0.38</a:t>
                      </a:r>
                      <a:endParaRPr lang="en-US" sz="2400">
                        <a:latin typeface="Times New Roman"/>
                        <a:ea typeface="Times New Roman"/>
                      </a:endParaRPr>
                    </a:p>
                  </a:txBody>
                  <a:tcPr marL="68580" marR="68580" marT="0" marB="0" anchor="b">
                    <a:lnL>
                      <a:noFill/>
                    </a:lnL>
                    <a:lnR>
                      <a:noFill/>
                    </a:lnR>
                    <a:lnT>
                      <a:noFill/>
                    </a:lnT>
                    <a:lnB>
                      <a:noFill/>
                    </a:lnB>
                  </a:tcPr>
                </a:tc>
              </a:tr>
              <a:tr h="190500">
                <a:tc>
                  <a:txBody>
                    <a:bodyPr/>
                    <a:lstStyle/>
                    <a:p>
                      <a:pPr marL="0" marR="0">
                        <a:spcBef>
                          <a:spcPts val="0"/>
                        </a:spcBef>
                        <a:spcAft>
                          <a:spcPts val="0"/>
                        </a:spcAft>
                      </a:pPr>
                      <a:r>
                        <a:rPr lang="en-US" sz="2400">
                          <a:solidFill>
                            <a:srgbClr val="000000"/>
                          </a:solidFill>
                          <a:latin typeface="Calibri"/>
                          <a:ea typeface="Times New Roman"/>
                        </a:rPr>
                        <a:t>C</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36</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16</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-0.23</a:t>
                      </a:r>
                      <a:endParaRPr lang="en-US" sz="2400">
                        <a:latin typeface="Times New Roman"/>
                        <a:ea typeface="Times New Roman"/>
                      </a:endParaRPr>
                    </a:p>
                  </a:txBody>
                  <a:tcPr marL="68580" marR="68580" marT="0" marB="0" anchor="b">
                    <a:lnL>
                      <a:noFill/>
                    </a:lnL>
                    <a:lnR>
                      <a:noFill/>
                    </a:lnR>
                    <a:lnT>
                      <a:noFill/>
                    </a:lnT>
                    <a:lnB>
                      <a:noFill/>
                    </a:lnB>
                  </a:tcPr>
                </a:tc>
              </a:tr>
              <a:tr h="190500">
                <a:tc>
                  <a:txBody>
                    <a:bodyPr/>
                    <a:lstStyle/>
                    <a:p>
                      <a:pPr marL="0" marR="0">
                        <a:spcBef>
                          <a:spcPts val="0"/>
                        </a:spcBef>
                        <a:spcAft>
                          <a:spcPts val="0"/>
                        </a:spcAft>
                      </a:pPr>
                      <a:r>
                        <a:rPr lang="en-US" sz="2400">
                          <a:solidFill>
                            <a:srgbClr val="000000"/>
                          </a:solidFill>
                          <a:latin typeface="Calibri"/>
                          <a:ea typeface="Times New Roman"/>
                        </a:rPr>
                        <a:t>D</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25</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11</a:t>
                      </a:r>
                      <a:endParaRPr lang="en-US" sz="2400" dirty="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-0.18</a:t>
                      </a:r>
                      <a:endParaRPr lang="en-US" sz="2400" dirty="0">
                        <a:latin typeface="Times New Roman"/>
                        <a:ea typeface="Times New Roman"/>
                      </a:endParaRPr>
                    </a:p>
                  </a:txBody>
                  <a:tcPr marL="68580" marR="68580" marT="0" marB="0" anchor="b">
                    <a:lnL>
                      <a:noFill/>
                    </a:lnL>
                    <a:lnR>
                      <a:noFill/>
                    </a:lnR>
                    <a:lnT>
                      <a:noFill/>
                    </a:lnT>
                    <a:lnB>
                      <a:noFill/>
                    </a:lnB>
                  </a:tcPr>
                </a:tc>
              </a:tr>
            </a:tbl>
          </a:graphicData>
        </a:graphic>
      </p:graphicFrame>
    </p:spTree>
    <p:extLst>
      <p:ext uri="{BB962C8B-B14F-4D97-AF65-F5344CB8AC3E}">
        <p14:creationId xmlns:p14="http://schemas.microsoft.com/office/powerpoint/2010/main" val="32398998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6" descr="C:\Documents and Settings\mcrdz\Desktop\Documents\NCME\CAAVES NCME Paper\Distractor Analysis\Math Items\math 4u.jpg"/>
          <p:cNvPicPr>
            <a:picLocks noChangeAspect="1" noChangeArrowheads="1"/>
          </p:cNvPicPr>
          <p:nvPr/>
        </p:nvPicPr>
        <p:blipFill>
          <a:blip r:embed="rId2" cstate="print"/>
          <a:srcRect/>
          <a:stretch>
            <a:fillRect/>
          </a:stretch>
        </p:blipFill>
        <p:spPr bwMode="auto">
          <a:xfrm>
            <a:off x="152400" y="152400"/>
            <a:ext cx="7724775" cy="6324600"/>
          </a:xfrm>
          <a:prstGeom prst="rect">
            <a:avLst/>
          </a:prstGeom>
          <a:noFill/>
          <a:ln w="9525">
            <a:noFill/>
            <a:miter lim="800000"/>
            <a:headEnd/>
            <a:tailEnd/>
          </a:ln>
        </p:spPr>
      </p:pic>
      <p:graphicFrame>
        <p:nvGraphicFramePr>
          <p:cNvPr id="3" name="Table 2"/>
          <p:cNvGraphicFramePr>
            <a:graphicFrameLocks noGrp="1"/>
          </p:cNvGraphicFramePr>
          <p:nvPr/>
        </p:nvGraphicFramePr>
        <p:xfrm>
          <a:off x="4572000" y="4737100"/>
          <a:ext cx="4267199" cy="1828800"/>
        </p:xfrm>
        <a:graphic>
          <a:graphicData uri="http://schemas.openxmlformats.org/drawingml/2006/table">
            <a:tbl>
              <a:tblPr/>
              <a:tblGrid>
                <a:gridCol w="1042369"/>
                <a:gridCol w="1042369"/>
                <a:gridCol w="1042369"/>
                <a:gridCol w="1140092"/>
              </a:tblGrid>
              <a:tr h="320040">
                <a:tc>
                  <a:txBody>
                    <a:bodyPr/>
                    <a:lstStyle/>
                    <a:p>
                      <a:pPr marL="0" marR="0">
                        <a:spcBef>
                          <a:spcPts val="0"/>
                        </a:spcBef>
                        <a:spcAft>
                          <a:spcPts val="0"/>
                        </a:spcAft>
                      </a:pPr>
                      <a:r>
                        <a:rPr lang="en-US" sz="2400" dirty="0">
                          <a:solidFill>
                            <a:srgbClr val="000000"/>
                          </a:solidFill>
                          <a:latin typeface="Calibri"/>
                          <a:ea typeface="Times New Roman"/>
                        </a:rPr>
                        <a:t>Option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N</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Ptbs</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20040">
                <a:tc>
                  <a:txBody>
                    <a:bodyPr/>
                    <a:lstStyle/>
                    <a:p>
                      <a:pPr marL="0" marR="0">
                        <a:spcBef>
                          <a:spcPts val="0"/>
                        </a:spcBef>
                        <a:spcAft>
                          <a:spcPts val="0"/>
                        </a:spcAft>
                      </a:pPr>
                      <a:r>
                        <a:rPr lang="en-US" sz="2400" b="1" dirty="0">
                          <a:solidFill>
                            <a:srgbClr val="000000"/>
                          </a:solidFill>
                          <a:latin typeface="Calibri"/>
                          <a:ea typeface="Times New Roman"/>
                        </a:rPr>
                        <a:t>A</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marL="0" marR="0" algn="r">
                        <a:spcBef>
                          <a:spcPts val="0"/>
                        </a:spcBef>
                        <a:spcAft>
                          <a:spcPts val="0"/>
                        </a:spcAft>
                      </a:pPr>
                      <a:r>
                        <a:rPr lang="en-US" sz="2400" b="1">
                          <a:solidFill>
                            <a:srgbClr val="000000"/>
                          </a:solidFill>
                          <a:latin typeface="Calibri"/>
                          <a:ea typeface="Times New Roman"/>
                        </a:rPr>
                        <a:t>139</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marL="0" marR="0" algn="r">
                        <a:spcBef>
                          <a:spcPts val="0"/>
                        </a:spcBef>
                        <a:spcAft>
                          <a:spcPts val="0"/>
                        </a:spcAft>
                      </a:pPr>
                      <a:r>
                        <a:rPr lang="en-US" sz="2400" b="1">
                          <a:solidFill>
                            <a:srgbClr val="000000"/>
                          </a:solidFill>
                          <a:latin typeface="Calibri"/>
                          <a:ea typeface="Times New Roman"/>
                        </a:rPr>
                        <a:t>60</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marL="0" marR="0" algn="r">
                        <a:spcBef>
                          <a:spcPts val="0"/>
                        </a:spcBef>
                        <a:spcAft>
                          <a:spcPts val="0"/>
                        </a:spcAft>
                      </a:pPr>
                      <a:r>
                        <a:rPr lang="en-US" sz="2400" b="1" dirty="0">
                          <a:solidFill>
                            <a:srgbClr val="000000"/>
                          </a:solidFill>
                          <a:latin typeface="Calibri"/>
                          <a:ea typeface="Times New Roman"/>
                        </a:rPr>
                        <a:t>0.37</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r>
              <a:tr h="320040">
                <a:tc>
                  <a:txBody>
                    <a:bodyPr/>
                    <a:lstStyle/>
                    <a:p>
                      <a:pPr marL="0" marR="0">
                        <a:spcBef>
                          <a:spcPts val="0"/>
                        </a:spcBef>
                        <a:spcAft>
                          <a:spcPts val="0"/>
                        </a:spcAft>
                      </a:pPr>
                      <a:r>
                        <a:rPr lang="en-US" sz="2400">
                          <a:solidFill>
                            <a:srgbClr val="000000"/>
                          </a:solidFill>
                          <a:latin typeface="Calibri"/>
                          <a:ea typeface="Times New Roman"/>
                        </a:rPr>
                        <a:t>B</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24</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10</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-0.25</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r>
              <a:tr h="320040">
                <a:tc>
                  <a:txBody>
                    <a:bodyPr/>
                    <a:lstStyle/>
                    <a:p>
                      <a:pPr marL="0" marR="0">
                        <a:spcBef>
                          <a:spcPts val="0"/>
                        </a:spcBef>
                        <a:spcAft>
                          <a:spcPts val="0"/>
                        </a:spcAft>
                      </a:pPr>
                      <a:r>
                        <a:rPr lang="en-US" sz="2400">
                          <a:solidFill>
                            <a:srgbClr val="000000"/>
                          </a:solidFill>
                          <a:latin typeface="Calibri"/>
                          <a:ea typeface="Times New Roman"/>
                        </a:rPr>
                        <a:t>C</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dirty="0">
                          <a:solidFill>
                            <a:srgbClr val="000000"/>
                          </a:solidFill>
                          <a:latin typeface="Calibri"/>
                          <a:ea typeface="Times New Roman"/>
                        </a:rPr>
                        <a:t>39</a:t>
                      </a:r>
                      <a:endParaRPr lang="en-US" sz="2400" dirty="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17</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-0.21</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r>
              <a:tr h="320040">
                <a:tc>
                  <a:txBody>
                    <a:bodyPr/>
                    <a:lstStyle/>
                    <a:p>
                      <a:pPr marL="0" marR="0">
                        <a:spcBef>
                          <a:spcPts val="0"/>
                        </a:spcBef>
                        <a:spcAft>
                          <a:spcPts val="0"/>
                        </a:spcAft>
                      </a:pPr>
                      <a:r>
                        <a:rPr lang="en-US" sz="2400">
                          <a:solidFill>
                            <a:srgbClr val="000000"/>
                          </a:solidFill>
                          <a:latin typeface="Calibri"/>
                          <a:ea typeface="Times New Roman"/>
                        </a:rPr>
                        <a:t>D</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31</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13</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dirty="0">
                          <a:solidFill>
                            <a:srgbClr val="000000"/>
                          </a:solidFill>
                          <a:latin typeface="Calibri"/>
                          <a:ea typeface="Times New Roman"/>
                        </a:rPr>
                        <a:t>-0.08</a:t>
                      </a:r>
                      <a:endParaRPr lang="en-US" sz="2400" dirty="0">
                        <a:latin typeface="Times New Roman"/>
                        <a:ea typeface="Times New Roman"/>
                      </a:endParaRPr>
                    </a:p>
                  </a:txBody>
                  <a:tcPr marL="68580" marR="68580" marT="0" marB="0" anchor="b">
                    <a:lnL>
                      <a:noFill/>
                    </a:lnL>
                    <a:lnR>
                      <a:noFill/>
                    </a:lnR>
                    <a:lnT>
                      <a:noFill/>
                    </a:lnT>
                    <a:lnB>
                      <a:noFill/>
                    </a:lnB>
                    <a:solidFill>
                      <a:schemeClr val="bg1"/>
                    </a:solidFill>
                  </a:tcPr>
                </a:tc>
              </a:tr>
            </a:tbl>
          </a:graphicData>
        </a:graphic>
      </p:graphicFrame>
    </p:spTree>
    <p:extLst>
      <p:ext uri="{BB962C8B-B14F-4D97-AF65-F5344CB8AC3E}">
        <p14:creationId xmlns:p14="http://schemas.microsoft.com/office/powerpoint/2010/main" val="3060434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5" descr="C:\Documents and Settings\mcrdz\Desktop\Documents\NCME\CAAVES NCME Paper\Distractor Analysis\Math Items\math 4m.jpg"/>
          <p:cNvPicPr>
            <a:picLocks noChangeAspect="1" noChangeArrowheads="1"/>
          </p:cNvPicPr>
          <p:nvPr/>
        </p:nvPicPr>
        <p:blipFill>
          <a:blip r:embed="rId2" cstate="print"/>
          <a:srcRect/>
          <a:stretch>
            <a:fillRect/>
          </a:stretch>
        </p:blipFill>
        <p:spPr bwMode="auto">
          <a:xfrm>
            <a:off x="139700" y="107950"/>
            <a:ext cx="6108700" cy="6337300"/>
          </a:xfrm>
          <a:prstGeom prst="rect">
            <a:avLst/>
          </a:prstGeom>
          <a:noFill/>
          <a:ln w="9525">
            <a:noFill/>
            <a:miter lim="800000"/>
            <a:headEnd/>
            <a:tailEnd/>
          </a:ln>
        </p:spPr>
      </p:pic>
      <p:graphicFrame>
        <p:nvGraphicFramePr>
          <p:cNvPr id="3" name="Table 2"/>
          <p:cNvGraphicFramePr>
            <a:graphicFrameLocks noGrp="1"/>
          </p:cNvGraphicFramePr>
          <p:nvPr/>
        </p:nvGraphicFramePr>
        <p:xfrm>
          <a:off x="4572000" y="4978400"/>
          <a:ext cx="4343399" cy="1524000"/>
        </p:xfrm>
        <a:graphic>
          <a:graphicData uri="http://schemas.openxmlformats.org/drawingml/2006/table">
            <a:tbl>
              <a:tblPr/>
              <a:tblGrid>
                <a:gridCol w="1060983"/>
                <a:gridCol w="1060983"/>
                <a:gridCol w="1060983"/>
                <a:gridCol w="1160450"/>
              </a:tblGrid>
              <a:tr h="381000">
                <a:tc>
                  <a:txBody>
                    <a:bodyPr/>
                    <a:lstStyle/>
                    <a:p>
                      <a:pPr marL="0" marR="0">
                        <a:spcBef>
                          <a:spcPts val="0"/>
                        </a:spcBef>
                        <a:spcAft>
                          <a:spcPts val="0"/>
                        </a:spcAft>
                      </a:pPr>
                      <a:r>
                        <a:rPr lang="en-US" sz="2400">
                          <a:solidFill>
                            <a:srgbClr val="000000"/>
                          </a:solidFill>
                          <a:latin typeface="Calibri"/>
                          <a:ea typeface="Times New Roman"/>
                        </a:rPr>
                        <a:t>Option</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N</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Ptbs</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spcBef>
                          <a:spcPts val="0"/>
                        </a:spcBef>
                        <a:spcAft>
                          <a:spcPts val="0"/>
                        </a:spcAft>
                      </a:pPr>
                      <a:r>
                        <a:rPr lang="en-US" sz="2400" b="1">
                          <a:solidFill>
                            <a:srgbClr val="000000"/>
                          </a:solidFill>
                          <a:latin typeface="Calibri"/>
                          <a:ea typeface="Times New Roman"/>
                        </a:rPr>
                        <a:t>A</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b="1">
                          <a:solidFill>
                            <a:srgbClr val="000000"/>
                          </a:solidFill>
                          <a:latin typeface="Calibri"/>
                          <a:ea typeface="Times New Roman"/>
                        </a:rPr>
                        <a:t>323</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b="1">
                          <a:solidFill>
                            <a:srgbClr val="000000"/>
                          </a:solidFill>
                          <a:latin typeface="Calibri"/>
                          <a:ea typeface="Times New Roman"/>
                        </a:rPr>
                        <a:t>68</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b="1">
                          <a:solidFill>
                            <a:srgbClr val="000000"/>
                          </a:solidFill>
                          <a:latin typeface="Calibri"/>
                          <a:ea typeface="Times New Roman"/>
                        </a:rPr>
                        <a:t>0.35</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381000">
                <a:tc>
                  <a:txBody>
                    <a:bodyPr/>
                    <a:lstStyle/>
                    <a:p>
                      <a:pPr marL="0" marR="0">
                        <a:spcBef>
                          <a:spcPts val="0"/>
                        </a:spcBef>
                        <a:spcAft>
                          <a:spcPts val="0"/>
                        </a:spcAft>
                      </a:pPr>
                      <a:r>
                        <a:rPr lang="en-US" sz="2400">
                          <a:solidFill>
                            <a:srgbClr val="000000"/>
                          </a:solidFill>
                          <a:latin typeface="Calibri"/>
                          <a:ea typeface="Times New Roman"/>
                        </a:rPr>
                        <a:t>B  [C]</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88</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19</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-0.34</a:t>
                      </a:r>
                      <a:endParaRPr lang="en-US" sz="2400">
                        <a:latin typeface="Times New Roman"/>
                        <a:ea typeface="Times New Roman"/>
                      </a:endParaRPr>
                    </a:p>
                  </a:txBody>
                  <a:tcPr marL="68580" marR="68580" marT="0" marB="0" anchor="b">
                    <a:lnL>
                      <a:noFill/>
                    </a:lnL>
                    <a:lnR>
                      <a:noFill/>
                    </a:lnR>
                    <a:lnT>
                      <a:noFill/>
                    </a:lnT>
                    <a:lnB>
                      <a:noFill/>
                    </a:lnB>
                  </a:tcPr>
                </a:tc>
              </a:tr>
              <a:tr h="381000">
                <a:tc>
                  <a:txBody>
                    <a:bodyPr/>
                    <a:lstStyle/>
                    <a:p>
                      <a:pPr marL="0" marR="0">
                        <a:spcBef>
                          <a:spcPts val="0"/>
                        </a:spcBef>
                        <a:spcAft>
                          <a:spcPts val="0"/>
                        </a:spcAft>
                      </a:pPr>
                      <a:r>
                        <a:rPr lang="en-US" sz="2400">
                          <a:solidFill>
                            <a:srgbClr val="000000"/>
                          </a:solidFill>
                          <a:latin typeface="Calibri"/>
                          <a:ea typeface="Times New Roman"/>
                        </a:rPr>
                        <a:t>C  [D]</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67</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14</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-0.10</a:t>
                      </a:r>
                      <a:endParaRPr lang="en-US" sz="2400" dirty="0">
                        <a:latin typeface="Times New Roman"/>
                        <a:ea typeface="Times New Roman"/>
                      </a:endParaRPr>
                    </a:p>
                  </a:txBody>
                  <a:tcPr marL="68580" marR="68580" marT="0" marB="0" anchor="b">
                    <a:lnL>
                      <a:noFill/>
                    </a:lnL>
                    <a:lnR>
                      <a:noFill/>
                    </a:lnR>
                    <a:lnT>
                      <a:noFill/>
                    </a:lnT>
                    <a:lnB>
                      <a:noFill/>
                    </a:lnB>
                  </a:tcPr>
                </a:tc>
              </a:tr>
            </a:tbl>
          </a:graphicData>
        </a:graphic>
      </p:graphicFrame>
      <p:graphicFrame>
        <p:nvGraphicFramePr>
          <p:cNvPr id="4" name="Table 3"/>
          <p:cNvGraphicFramePr>
            <a:graphicFrameLocks noGrp="1"/>
          </p:cNvGraphicFramePr>
          <p:nvPr/>
        </p:nvGraphicFramePr>
        <p:xfrm>
          <a:off x="4572000" y="2730500"/>
          <a:ext cx="4267199" cy="1828800"/>
        </p:xfrm>
        <a:graphic>
          <a:graphicData uri="http://schemas.openxmlformats.org/drawingml/2006/table">
            <a:tbl>
              <a:tblPr/>
              <a:tblGrid>
                <a:gridCol w="1042369"/>
                <a:gridCol w="1042369"/>
                <a:gridCol w="1042369"/>
                <a:gridCol w="1140092"/>
              </a:tblGrid>
              <a:tr h="320040">
                <a:tc>
                  <a:txBody>
                    <a:bodyPr/>
                    <a:lstStyle/>
                    <a:p>
                      <a:pPr marL="0" marR="0">
                        <a:spcBef>
                          <a:spcPts val="0"/>
                        </a:spcBef>
                        <a:spcAft>
                          <a:spcPts val="0"/>
                        </a:spcAft>
                      </a:pPr>
                      <a:r>
                        <a:rPr lang="en-US" sz="2400" dirty="0">
                          <a:solidFill>
                            <a:srgbClr val="000000"/>
                          </a:solidFill>
                          <a:latin typeface="Calibri"/>
                          <a:ea typeface="Times New Roman"/>
                        </a:rPr>
                        <a:t>Option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N</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Ptbs</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20040">
                <a:tc>
                  <a:txBody>
                    <a:bodyPr/>
                    <a:lstStyle/>
                    <a:p>
                      <a:pPr marL="0" marR="0">
                        <a:spcBef>
                          <a:spcPts val="0"/>
                        </a:spcBef>
                        <a:spcAft>
                          <a:spcPts val="0"/>
                        </a:spcAft>
                      </a:pPr>
                      <a:r>
                        <a:rPr lang="en-US" sz="2400" b="1" dirty="0">
                          <a:solidFill>
                            <a:srgbClr val="000000"/>
                          </a:solidFill>
                          <a:latin typeface="Calibri"/>
                          <a:ea typeface="Times New Roman"/>
                        </a:rPr>
                        <a:t>A</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marL="0" marR="0" algn="r">
                        <a:spcBef>
                          <a:spcPts val="0"/>
                        </a:spcBef>
                        <a:spcAft>
                          <a:spcPts val="0"/>
                        </a:spcAft>
                      </a:pPr>
                      <a:r>
                        <a:rPr lang="en-US" sz="2400" b="1">
                          <a:solidFill>
                            <a:srgbClr val="000000"/>
                          </a:solidFill>
                          <a:latin typeface="Calibri"/>
                          <a:ea typeface="Times New Roman"/>
                        </a:rPr>
                        <a:t>139</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marL="0" marR="0" algn="r">
                        <a:spcBef>
                          <a:spcPts val="0"/>
                        </a:spcBef>
                        <a:spcAft>
                          <a:spcPts val="0"/>
                        </a:spcAft>
                      </a:pPr>
                      <a:r>
                        <a:rPr lang="en-US" sz="2400" b="1">
                          <a:solidFill>
                            <a:srgbClr val="000000"/>
                          </a:solidFill>
                          <a:latin typeface="Calibri"/>
                          <a:ea typeface="Times New Roman"/>
                        </a:rPr>
                        <a:t>60</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marL="0" marR="0" algn="r">
                        <a:spcBef>
                          <a:spcPts val="0"/>
                        </a:spcBef>
                        <a:spcAft>
                          <a:spcPts val="0"/>
                        </a:spcAft>
                      </a:pPr>
                      <a:r>
                        <a:rPr lang="en-US" sz="2400" b="1" dirty="0">
                          <a:solidFill>
                            <a:srgbClr val="000000"/>
                          </a:solidFill>
                          <a:latin typeface="Calibri"/>
                          <a:ea typeface="Times New Roman"/>
                        </a:rPr>
                        <a:t>0.37</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r>
              <a:tr h="320040">
                <a:tc>
                  <a:txBody>
                    <a:bodyPr/>
                    <a:lstStyle/>
                    <a:p>
                      <a:pPr marL="0" marR="0">
                        <a:spcBef>
                          <a:spcPts val="0"/>
                        </a:spcBef>
                        <a:spcAft>
                          <a:spcPts val="0"/>
                        </a:spcAft>
                      </a:pPr>
                      <a:r>
                        <a:rPr lang="en-US" sz="2400">
                          <a:solidFill>
                            <a:srgbClr val="000000"/>
                          </a:solidFill>
                          <a:latin typeface="Calibri"/>
                          <a:ea typeface="Times New Roman"/>
                        </a:rPr>
                        <a:t>B</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24</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10</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-0.25</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r>
              <a:tr h="320040">
                <a:tc>
                  <a:txBody>
                    <a:bodyPr/>
                    <a:lstStyle/>
                    <a:p>
                      <a:pPr marL="0" marR="0">
                        <a:spcBef>
                          <a:spcPts val="0"/>
                        </a:spcBef>
                        <a:spcAft>
                          <a:spcPts val="0"/>
                        </a:spcAft>
                      </a:pPr>
                      <a:r>
                        <a:rPr lang="en-US" sz="2400">
                          <a:solidFill>
                            <a:srgbClr val="000000"/>
                          </a:solidFill>
                          <a:latin typeface="Calibri"/>
                          <a:ea typeface="Times New Roman"/>
                        </a:rPr>
                        <a:t>C</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dirty="0">
                          <a:solidFill>
                            <a:srgbClr val="000000"/>
                          </a:solidFill>
                          <a:latin typeface="Calibri"/>
                          <a:ea typeface="Times New Roman"/>
                        </a:rPr>
                        <a:t>39</a:t>
                      </a:r>
                      <a:endParaRPr lang="en-US" sz="2400" dirty="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17</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-0.21</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r>
              <a:tr h="320040">
                <a:tc>
                  <a:txBody>
                    <a:bodyPr/>
                    <a:lstStyle/>
                    <a:p>
                      <a:pPr marL="0" marR="0">
                        <a:spcBef>
                          <a:spcPts val="0"/>
                        </a:spcBef>
                        <a:spcAft>
                          <a:spcPts val="0"/>
                        </a:spcAft>
                      </a:pPr>
                      <a:r>
                        <a:rPr lang="en-US" sz="2400">
                          <a:solidFill>
                            <a:srgbClr val="000000"/>
                          </a:solidFill>
                          <a:latin typeface="Calibri"/>
                          <a:ea typeface="Times New Roman"/>
                        </a:rPr>
                        <a:t>D</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31</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dirty="0">
                          <a:solidFill>
                            <a:srgbClr val="000000"/>
                          </a:solidFill>
                          <a:latin typeface="Calibri"/>
                          <a:ea typeface="Times New Roman"/>
                        </a:rPr>
                        <a:t>13</a:t>
                      </a:r>
                      <a:endParaRPr lang="en-US" sz="2400" dirty="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dirty="0">
                          <a:solidFill>
                            <a:srgbClr val="000000"/>
                          </a:solidFill>
                          <a:latin typeface="Calibri"/>
                          <a:ea typeface="Times New Roman"/>
                        </a:rPr>
                        <a:t>-0.08</a:t>
                      </a:r>
                      <a:endParaRPr lang="en-US" sz="2400" dirty="0">
                        <a:latin typeface="Times New Roman"/>
                        <a:ea typeface="Times New Roman"/>
                      </a:endParaRPr>
                    </a:p>
                  </a:txBody>
                  <a:tcPr marL="68580" marR="68580" marT="0" marB="0" anchor="b">
                    <a:lnL>
                      <a:noFill/>
                    </a:lnL>
                    <a:lnR>
                      <a:noFill/>
                    </a:lnR>
                    <a:lnT>
                      <a:noFill/>
                    </a:lnT>
                    <a:lnB>
                      <a:noFill/>
                    </a:lnB>
                    <a:solidFill>
                      <a:schemeClr val="bg1"/>
                    </a:solidFill>
                  </a:tcPr>
                </a:tc>
              </a:tr>
            </a:tbl>
          </a:graphicData>
        </a:graphic>
      </p:graphicFrame>
    </p:spTree>
    <p:extLst>
      <p:ext uri="{BB962C8B-B14F-4D97-AF65-F5344CB8AC3E}">
        <p14:creationId xmlns:p14="http://schemas.microsoft.com/office/powerpoint/2010/main" val="751340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31" descr="C:\Documents and Settings\mcrdz\Desktop\Documents\NCME\CAAVES NCME Paper\Distractor Analysis\Math Items\math 17u.jpg"/>
          <p:cNvPicPr>
            <a:picLocks noChangeAspect="1" noChangeArrowheads="1"/>
          </p:cNvPicPr>
          <p:nvPr/>
        </p:nvPicPr>
        <p:blipFill>
          <a:blip r:embed="rId2" cstate="print"/>
          <a:srcRect/>
          <a:stretch>
            <a:fillRect/>
          </a:stretch>
        </p:blipFill>
        <p:spPr bwMode="auto">
          <a:xfrm>
            <a:off x="169863" y="127000"/>
            <a:ext cx="9024937" cy="3073400"/>
          </a:xfrm>
          <a:prstGeom prst="rect">
            <a:avLst/>
          </a:prstGeom>
          <a:noFill/>
          <a:ln w="9525">
            <a:noFill/>
            <a:miter lim="800000"/>
            <a:headEnd/>
            <a:tailEnd/>
          </a:ln>
        </p:spPr>
      </p:pic>
      <p:graphicFrame>
        <p:nvGraphicFramePr>
          <p:cNvPr id="3" name="Table 2"/>
          <p:cNvGraphicFramePr>
            <a:graphicFrameLocks noGrp="1"/>
          </p:cNvGraphicFramePr>
          <p:nvPr/>
        </p:nvGraphicFramePr>
        <p:xfrm>
          <a:off x="4572000" y="4660900"/>
          <a:ext cx="4343399" cy="1828800"/>
        </p:xfrm>
        <a:graphic>
          <a:graphicData uri="http://schemas.openxmlformats.org/drawingml/2006/table">
            <a:tbl>
              <a:tblPr/>
              <a:tblGrid>
                <a:gridCol w="1060983"/>
                <a:gridCol w="1060983"/>
                <a:gridCol w="1060983"/>
                <a:gridCol w="1160450"/>
              </a:tblGrid>
              <a:tr h="365760">
                <a:tc>
                  <a:txBody>
                    <a:bodyPr/>
                    <a:lstStyle/>
                    <a:p>
                      <a:pPr marL="0" marR="0">
                        <a:spcBef>
                          <a:spcPts val="0"/>
                        </a:spcBef>
                        <a:spcAft>
                          <a:spcPts val="0"/>
                        </a:spcAft>
                      </a:pPr>
                      <a:r>
                        <a:rPr lang="en-US" sz="2400" dirty="0">
                          <a:solidFill>
                            <a:srgbClr val="000000"/>
                          </a:solidFill>
                          <a:latin typeface="Calibri"/>
                          <a:ea typeface="Times New Roman"/>
                        </a:rPr>
                        <a:t>Option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N</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Ptbs</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760">
                <a:tc>
                  <a:txBody>
                    <a:bodyPr/>
                    <a:lstStyle/>
                    <a:p>
                      <a:pPr marL="0" marR="0">
                        <a:spcBef>
                          <a:spcPts val="0"/>
                        </a:spcBef>
                        <a:spcAft>
                          <a:spcPts val="0"/>
                        </a:spcAft>
                      </a:pPr>
                      <a:r>
                        <a:rPr lang="en-US" sz="2400" b="1">
                          <a:solidFill>
                            <a:srgbClr val="000000"/>
                          </a:solidFill>
                          <a:latin typeface="Calibri"/>
                          <a:ea typeface="Times New Roman"/>
                        </a:rPr>
                        <a:t>A</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b="1" dirty="0">
                          <a:solidFill>
                            <a:srgbClr val="000000"/>
                          </a:solidFill>
                          <a:latin typeface="Calibri"/>
                          <a:ea typeface="Times New Roman"/>
                        </a:rPr>
                        <a:t>86</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b="1">
                          <a:solidFill>
                            <a:srgbClr val="000000"/>
                          </a:solidFill>
                          <a:latin typeface="Calibri"/>
                          <a:ea typeface="Times New Roman"/>
                        </a:rPr>
                        <a:t>35</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b="1">
                          <a:solidFill>
                            <a:srgbClr val="000000"/>
                          </a:solidFill>
                          <a:latin typeface="Calibri"/>
                          <a:ea typeface="Times New Roman"/>
                        </a:rPr>
                        <a:t>0.40</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365760">
                <a:tc>
                  <a:txBody>
                    <a:bodyPr/>
                    <a:lstStyle/>
                    <a:p>
                      <a:pPr marL="0" marR="0">
                        <a:spcBef>
                          <a:spcPts val="0"/>
                        </a:spcBef>
                        <a:spcAft>
                          <a:spcPts val="0"/>
                        </a:spcAft>
                      </a:pPr>
                      <a:r>
                        <a:rPr lang="en-US" sz="2400">
                          <a:solidFill>
                            <a:srgbClr val="000000"/>
                          </a:solidFill>
                          <a:latin typeface="Calibri"/>
                          <a:ea typeface="Times New Roman"/>
                        </a:rPr>
                        <a:t>B</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51</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21</a:t>
                      </a:r>
                      <a:endParaRPr lang="en-US" sz="2400" dirty="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-0.28</a:t>
                      </a:r>
                      <a:endParaRPr lang="en-US" sz="2400">
                        <a:latin typeface="Times New Roman"/>
                        <a:ea typeface="Times New Roman"/>
                      </a:endParaRPr>
                    </a:p>
                  </a:txBody>
                  <a:tcPr marL="68580" marR="68580" marT="0" marB="0" anchor="b">
                    <a:lnL>
                      <a:noFill/>
                    </a:lnL>
                    <a:lnR>
                      <a:noFill/>
                    </a:lnR>
                    <a:lnT>
                      <a:noFill/>
                    </a:lnT>
                    <a:lnB>
                      <a:noFill/>
                    </a:lnB>
                  </a:tcPr>
                </a:tc>
              </a:tr>
              <a:tr h="365760">
                <a:tc>
                  <a:txBody>
                    <a:bodyPr/>
                    <a:lstStyle/>
                    <a:p>
                      <a:pPr marL="0" marR="0">
                        <a:spcBef>
                          <a:spcPts val="0"/>
                        </a:spcBef>
                        <a:spcAft>
                          <a:spcPts val="0"/>
                        </a:spcAft>
                      </a:pPr>
                      <a:r>
                        <a:rPr lang="en-US" sz="2400">
                          <a:solidFill>
                            <a:srgbClr val="000000"/>
                          </a:solidFill>
                          <a:latin typeface="Calibri"/>
                          <a:ea typeface="Times New Roman"/>
                        </a:rPr>
                        <a:t>C</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53</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22</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-0.19</a:t>
                      </a:r>
                      <a:endParaRPr lang="en-US" sz="2400">
                        <a:latin typeface="Times New Roman"/>
                        <a:ea typeface="Times New Roman"/>
                      </a:endParaRPr>
                    </a:p>
                  </a:txBody>
                  <a:tcPr marL="68580" marR="68580" marT="0" marB="0" anchor="b">
                    <a:lnL>
                      <a:noFill/>
                    </a:lnL>
                    <a:lnR>
                      <a:noFill/>
                    </a:lnR>
                    <a:lnT>
                      <a:noFill/>
                    </a:lnT>
                    <a:lnB>
                      <a:noFill/>
                    </a:lnB>
                  </a:tcPr>
                </a:tc>
              </a:tr>
              <a:tr h="365760">
                <a:tc>
                  <a:txBody>
                    <a:bodyPr/>
                    <a:lstStyle/>
                    <a:p>
                      <a:pPr marL="0" marR="0">
                        <a:spcBef>
                          <a:spcPts val="0"/>
                        </a:spcBef>
                        <a:spcAft>
                          <a:spcPts val="0"/>
                        </a:spcAft>
                      </a:pPr>
                      <a:r>
                        <a:rPr lang="en-US" sz="2400">
                          <a:solidFill>
                            <a:srgbClr val="000000"/>
                          </a:solidFill>
                          <a:latin typeface="Calibri"/>
                          <a:ea typeface="Times New Roman"/>
                        </a:rPr>
                        <a:t>D</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53</a:t>
                      </a:r>
                      <a:endParaRPr lang="en-US" sz="2400" dirty="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22</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0.01</a:t>
                      </a:r>
                      <a:endParaRPr lang="en-US" sz="2400" dirty="0">
                        <a:latin typeface="Times New Roman"/>
                        <a:ea typeface="Times New Roman"/>
                      </a:endParaRPr>
                    </a:p>
                  </a:txBody>
                  <a:tcPr marL="68580" marR="68580" marT="0" marB="0" anchor="b">
                    <a:lnL>
                      <a:noFill/>
                    </a:lnL>
                    <a:lnR>
                      <a:noFill/>
                    </a:lnR>
                    <a:lnT>
                      <a:noFill/>
                    </a:lnT>
                    <a:lnB>
                      <a:noFill/>
                    </a:lnB>
                  </a:tcPr>
                </a:tc>
              </a:tr>
            </a:tbl>
          </a:graphicData>
        </a:graphic>
      </p:graphicFrame>
    </p:spTree>
    <p:extLst>
      <p:ext uri="{BB962C8B-B14F-4D97-AF65-F5344CB8AC3E}">
        <p14:creationId xmlns:p14="http://schemas.microsoft.com/office/powerpoint/2010/main" val="1208331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30" descr="C:\Documents and Settings\mcrdz\Desktop\Documents\NCME\CAAVES NCME Paper\Distractor Analysis\Math Items\math 17m.jpg"/>
          <p:cNvPicPr>
            <a:picLocks noChangeAspect="1" noChangeArrowheads="1"/>
          </p:cNvPicPr>
          <p:nvPr/>
        </p:nvPicPr>
        <p:blipFill>
          <a:blip r:embed="rId2" cstate="print"/>
          <a:srcRect/>
          <a:stretch>
            <a:fillRect/>
          </a:stretch>
        </p:blipFill>
        <p:spPr bwMode="auto">
          <a:xfrm>
            <a:off x="152400" y="127000"/>
            <a:ext cx="8362950" cy="5969000"/>
          </a:xfrm>
          <a:prstGeom prst="rect">
            <a:avLst/>
          </a:prstGeom>
          <a:noFill/>
          <a:ln w="9525">
            <a:noFill/>
            <a:miter lim="800000"/>
            <a:headEnd/>
            <a:tailEnd/>
          </a:ln>
        </p:spPr>
      </p:pic>
      <p:graphicFrame>
        <p:nvGraphicFramePr>
          <p:cNvPr id="3" name="Table 2"/>
          <p:cNvGraphicFramePr>
            <a:graphicFrameLocks noGrp="1"/>
          </p:cNvGraphicFramePr>
          <p:nvPr/>
        </p:nvGraphicFramePr>
        <p:xfrm>
          <a:off x="4572000" y="4711700"/>
          <a:ext cx="4267199" cy="1676400"/>
        </p:xfrm>
        <a:graphic>
          <a:graphicData uri="http://schemas.openxmlformats.org/drawingml/2006/table">
            <a:tbl>
              <a:tblPr/>
              <a:tblGrid>
                <a:gridCol w="1042369"/>
                <a:gridCol w="1042369"/>
                <a:gridCol w="1042369"/>
                <a:gridCol w="1140092"/>
              </a:tblGrid>
              <a:tr h="419100">
                <a:tc>
                  <a:txBody>
                    <a:bodyPr/>
                    <a:lstStyle/>
                    <a:p>
                      <a:pPr marL="0" marR="0">
                        <a:spcBef>
                          <a:spcPts val="0"/>
                        </a:spcBef>
                        <a:spcAft>
                          <a:spcPts val="0"/>
                        </a:spcAft>
                      </a:pPr>
                      <a:r>
                        <a:rPr lang="en-US" sz="2400" dirty="0">
                          <a:solidFill>
                            <a:srgbClr val="000000"/>
                          </a:solidFill>
                          <a:latin typeface="Calibri"/>
                          <a:ea typeface="Times New Roman"/>
                        </a:rPr>
                        <a:t>Option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dirty="0">
                          <a:solidFill>
                            <a:srgbClr val="000000"/>
                          </a:solidFill>
                          <a:latin typeface="Calibri"/>
                          <a:ea typeface="Times New Roman"/>
                        </a:rPr>
                        <a:t>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dirty="0">
                          <a:solidFill>
                            <a:srgbClr val="000000"/>
                          </a:solidFill>
                          <a:latin typeface="Calibri"/>
                          <a:ea typeface="Times New Roman"/>
                        </a:rPr>
                        <a:t>%</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Ptbs</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00">
                <a:tc>
                  <a:txBody>
                    <a:bodyPr/>
                    <a:lstStyle/>
                    <a:p>
                      <a:pPr marL="0" marR="0">
                        <a:spcBef>
                          <a:spcPts val="0"/>
                        </a:spcBef>
                        <a:spcAft>
                          <a:spcPts val="0"/>
                        </a:spcAft>
                      </a:pPr>
                      <a:r>
                        <a:rPr lang="en-US" sz="2400" b="1">
                          <a:solidFill>
                            <a:srgbClr val="000000"/>
                          </a:solidFill>
                          <a:latin typeface="Calibri"/>
                          <a:ea typeface="Times New Roman"/>
                        </a:rPr>
                        <a:t>A</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b="1">
                          <a:solidFill>
                            <a:srgbClr val="000000"/>
                          </a:solidFill>
                          <a:latin typeface="Calibri"/>
                          <a:ea typeface="Times New Roman"/>
                        </a:rPr>
                        <a:t>246</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b="1">
                          <a:solidFill>
                            <a:srgbClr val="000000"/>
                          </a:solidFill>
                          <a:latin typeface="Calibri"/>
                          <a:ea typeface="Times New Roman"/>
                        </a:rPr>
                        <a:t>53</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b="1">
                          <a:solidFill>
                            <a:srgbClr val="000000"/>
                          </a:solidFill>
                          <a:latin typeface="Calibri"/>
                          <a:ea typeface="Times New Roman"/>
                        </a:rPr>
                        <a:t>0.47</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419100">
                <a:tc>
                  <a:txBody>
                    <a:bodyPr/>
                    <a:lstStyle/>
                    <a:p>
                      <a:pPr marL="0" marR="0">
                        <a:spcBef>
                          <a:spcPts val="0"/>
                        </a:spcBef>
                        <a:spcAft>
                          <a:spcPts val="0"/>
                        </a:spcAft>
                      </a:pPr>
                      <a:r>
                        <a:rPr lang="en-US" sz="2400">
                          <a:solidFill>
                            <a:srgbClr val="000000"/>
                          </a:solidFill>
                          <a:latin typeface="Calibri"/>
                          <a:ea typeface="Times New Roman"/>
                        </a:rPr>
                        <a:t>B</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107</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23</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-0.41</a:t>
                      </a:r>
                      <a:endParaRPr lang="en-US" sz="2400">
                        <a:latin typeface="Times New Roman"/>
                        <a:ea typeface="Times New Roman"/>
                      </a:endParaRPr>
                    </a:p>
                  </a:txBody>
                  <a:tcPr marL="68580" marR="68580" marT="0" marB="0" anchor="b">
                    <a:lnL>
                      <a:noFill/>
                    </a:lnL>
                    <a:lnR>
                      <a:noFill/>
                    </a:lnR>
                    <a:lnT>
                      <a:noFill/>
                    </a:lnT>
                    <a:lnB>
                      <a:noFill/>
                    </a:lnB>
                  </a:tcPr>
                </a:tc>
              </a:tr>
              <a:tr h="419100">
                <a:tc>
                  <a:txBody>
                    <a:bodyPr/>
                    <a:lstStyle/>
                    <a:p>
                      <a:pPr marL="0" marR="0">
                        <a:spcBef>
                          <a:spcPts val="0"/>
                        </a:spcBef>
                        <a:spcAft>
                          <a:spcPts val="0"/>
                        </a:spcAft>
                      </a:pPr>
                      <a:r>
                        <a:rPr lang="en-US" sz="2400">
                          <a:solidFill>
                            <a:srgbClr val="000000"/>
                          </a:solidFill>
                          <a:latin typeface="Calibri"/>
                          <a:ea typeface="Times New Roman"/>
                        </a:rPr>
                        <a:t>C</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112</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24</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-0.14</a:t>
                      </a:r>
                      <a:endParaRPr lang="en-US" sz="2400" dirty="0">
                        <a:latin typeface="Times New Roman"/>
                        <a:ea typeface="Times New Roman"/>
                      </a:endParaRPr>
                    </a:p>
                  </a:txBody>
                  <a:tcPr marL="68580" marR="68580" marT="0" marB="0" anchor="b">
                    <a:lnL>
                      <a:noFill/>
                    </a:lnL>
                    <a:lnR>
                      <a:noFill/>
                    </a:lnR>
                    <a:lnT>
                      <a:noFill/>
                    </a:lnT>
                    <a:lnB>
                      <a:noFill/>
                    </a:lnB>
                  </a:tcPr>
                </a:tc>
              </a:tr>
            </a:tbl>
          </a:graphicData>
        </a:graphic>
      </p:graphicFrame>
      <p:graphicFrame>
        <p:nvGraphicFramePr>
          <p:cNvPr id="5" name="Table 4"/>
          <p:cNvGraphicFramePr>
            <a:graphicFrameLocks noGrp="1"/>
          </p:cNvGraphicFramePr>
          <p:nvPr/>
        </p:nvGraphicFramePr>
        <p:xfrm>
          <a:off x="4572001" y="2527300"/>
          <a:ext cx="4254499" cy="1828800"/>
        </p:xfrm>
        <a:graphic>
          <a:graphicData uri="http://schemas.openxmlformats.org/drawingml/2006/table">
            <a:tbl>
              <a:tblPr/>
              <a:tblGrid>
                <a:gridCol w="1039267"/>
                <a:gridCol w="1039267"/>
                <a:gridCol w="1039267"/>
                <a:gridCol w="1136698"/>
              </a:tblGrid>
              <a:tr h="365760">
                <a:tc>
                  <a:txBody>
                    <a:bodyPr/>
                    <a:lstStyle/>
                    <a:p>
                      <a:pPr marL="0" marR="0">
                        <a:spcBef>
                          <a:spcPts val="0"/>
                        </a:spcBef>
                        <a:spcAft>
                          <a:spcPts val="0"/>
                        </a:spcAft>
                      </a:pPr>
                      <a:r>
                        <a:rPr lang="en-US" sz="2400" dirty="0">
                          <a:solidFill>
                            <a:srgbClr val="000000"/>
                          </a:solidFill>
                          <a:latin typeface="Calibri"/>
                          <a:ea typeface="Times New Roman"/>
                        </a:rPr>
                        <a:t>Option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N</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Ptbs</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65760">
                <a:tc>
                  <a:txBody>
                    <a:bodyPr/>
                    <a:lstStyle/>
                    <a:p>
                      <a:pPr marL="0" marR="0">
                        <a:spcBef>
                          <a:spcPts val="0"/>
                        </a:spcBef>
                        <a:spcAft>
                          <a:spcPts val="0"/>
                        </a:spcAft>
                      </a:pPr>
                      <a:r>
                        <a:rPr lang="en-US" sz="2400" b="1">
                          <a:solidFill>
                            <a:srgbClr val="000000"/>
                          </a:solidFill>
                          <a:latin typeface="Calibri"/>
                          <a:ea typeface="Times New Roman"/>
                        </a:rPr>
                        <a:t>A</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marL="0" marR="0" algn="r">
                        <a:spcBef>
                          <a:spcPts val="0"/>
                        </a:spcBef>
                        <a:spcAft>
                          <a:spcPts val="0"/>
                        </a:spcAft>
                      </a:pPr>
                      <a:r>
                        <a:rPr lang="en-US" sz="2400" b="1" dirty="0">
                          <a:solidFill>
                            <a:srgbClr val="000000"/>
                          </a:solidFill>
                          <a:latin typeface="Calibri"/>
                          <a:ea typeface="Times New Roman"/>
                        </a:rPr>
                        <a:t>86</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marL="0" marR="0" algn="r">
                        <a:spcBef>
                          <a:spcPts val="0"/>
                        </a:spcBef>
                        <a:spcAft>
                          <a:spcPts val="0"/>
                        </a:spcAft>
                      </a:pPr>
                      <a:r>
                        <a:rPr lang="en-US" sz="2400" b="1">
                          <a:solidFill>
                            <a:srgbClr val="000000"/>
                          </a:solidFill>
                          <a:latin typeface="Calibri"/>
                          <a:ea typeface="Times New Roman"/>
                        </a:rPr>
                        <a:t>35</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c>
                  <a:txBody>
                    <a:bodyPr/>
                    <a:lstStyle/>
                    <a:p>
                      <a:pPr marL="0" marR="0" algn="r">
                        <a:spcBef>
                          <a:spcPts val="0"/>
                        </a:spcBef>
                        <a:spcAft>
                          <a:spcPts val="0"/>
                        </a:spcAft>
                      </a:pPr>
                      <a:r>
                        <a:rPr lang="en-US" sz="2400" b="1">
                          <a:solidFill>
                            <a:srgbClr val="000000"/>
                          </a:solidFill>
                          <a:latin typeface="Calibri"/>
                          <a:ea typeface="Times New Roman"/>
                        </a:rPr>
                        <a:t>0.40</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solidFill>
                      <a:schemeClr val="bg1"/>
                    </a:solidFill>
                  </a:tcPr>
                </a:tc>
              </a:tr>
              <a:tr h="365760">
                <a:tc>
                  <a:txBody>
                    <a:bodyPr/>
                    <a:lstStyle/>
                    <a:p>
                      <a:pPr marL="0" marR="0">
                        <a:spcBef>
                          <a:spcPts val="0"/>
                        </a:spcBef>
                        <a:spcAft>
                          <a:spcPts val="0"/>
                        </a:spcAft>
                      </a:pPr>
                      <a:r>
                        <a:rPr lang="en-US" sz="2400">
                          <a:solidFill>
                            <a:srgbClr val="000000"/>
                          </a:solidFill>
                          <a:latin typeface="Calibri"/>
                          <a:ea typeface="Times New Roman"/>
                        </a:rPr>
                        <a:t>B</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51</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dirty="0">
                          <a:solidFill>
                            <a:srgbClr val="000000"/>
                          </a:solidFill>
                          <a:latin typeface="Calibri"/>
                          <a:ea typeface="Times New Roman"/>
                        </a:rPr>
                        <a:t>21</a:t>
                      </a:r>
                      <a:endParaRPr lang="en-US" sz="2400" dirty="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dirty="0">
                          <a:solidFill>
                            <a:srgbClr val="000000"/>
                          </a:solidFill>
                          <a:latin typeface="Calibri"/>
                          <a:ea typeface="Times New Roman"/>
                        </a:rPr>
                        <a:t>-0.28</a:t>
                      </a:r>
                      <a:endParaRPr lang="en-US" sz="2400" dirty="0">
                        <a:latin typeface="Times New Roman"/>
                        <a:ea typeface="Times New Roman"/>
                      </a:endParaRPr>
                    </a:p>
                  </a:txBody>
                  <a:tcPr marL="68580" marR="68580" marT="0" marB="0" anchor="b">
                    <a:lnL>
                      <a:noFill/>
                    </a:lnL>
                    <a:lnR>
                      <a:noFill/>
                    </a:lnR>
                    <a:lnT>
                      <a:noFill/>
                    </a:lnT>
                    <a:lnB>
                      <a:noFill/>
                    </a:lnB>
                    <a:solidFill>
                      <a:schemeClr val="bg1"/>
                    </a:solidFill>
                  </a:tcPr>
                </a:tc>
              </a:tr>
              <a:tr h="365760">
                <a:tc>
                  <a:txBody>
                    <a:bodyPr/>
                    <a:lstStyle/>
                    <a:p>
                      <a:pPr marL="0" marR="0">
                        <a:spcBef>
                          <a:spcPts val="0"/>
                        </a:spcBef>
                        <a:spcAft>
                          <a:spcPts val="0"/>
                        </a:spcAft>
                      </a:pPr>
                      <a:r>
                        <a:rPr lang="en-US" sz="2400">
                          <a:solidFill>
                            <a:srgbClr val="000000"/>
                          </a:solidFill>
                          <a:latin typeface="Calibri"/>
                          <a:ea typeface="Times New Roman"/>
                        </a:rPr>
                        <a:t>C</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53</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22</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-0.19</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r>
              <a:tr h="365760">
                <a:tc>
                  <a:txBody>
                    <a:bodyPr/>
                    <a:lstStyle/>
                    <a:p>
                      <a:pPr marL="0" marR="0">
                        <a:spcBef>
                          <a:spcPts val="0"/>
                        </a:spcBef>
                        <a:spcAft>
                          <a:spcPts val="0"/>
                        </a:spcAft>
                      </a:pPr>
                      <a:r>
                        <a:rPr lang="en-US" sz="2400">
                          <a:solidFill>
                            <a:srgbClr val="000000"/>
                          </a:solidFill>
                          <a:latin typeface="Calibri"/>
                          <a:ea typeface="Times New Roman"/>
                        </a:rPr>
                        <a:t>D</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dirty="0">
                          <a:solidFill>
                            <a:srgbClr val="000000"/>
                          </a:solidFill>
                          <a:latin typeface="Calibri"/>
                          <a:ea typeface="Times New Roman"/>
                        </a:rPr>
                        <a:t>53</a:t>
                      </a:r>
                      <a:endParaRPr lang="en-US" sz="2400" dirty="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a:solidFill>
                            <a:srgbClr val="000000"/>
                          </a:solidFill>
                          <a:latin typeface="Calibri"/>
                          <a:ea typeface="Times New Roman"/>
                        </a:rPr>
                        <a:t>22</a:t>
                      </a:r>
                      <a:endParaRPr lang="en-US" sz="2400">
                        <a:latin typeface="Times New Roman"/>
                        <a:ea typeface="Times New Roman"/>
                      </a:endParaRPr>
                    </a:p>
                  </a:txBody>
                  <a:tcPr marL="68580" marR="68580" marT="0" marB="0" anchor="b">
                    <a:lnL>
                      <a:noFill/>
                    </a:lnL>
                    <a:lnR>
                      <a:noFill/>
                    </a:lnR>
                    <a:lnT>
                      <a:noFill/>
                    </a:lnT>
                    <a:lnB>
                      <a:noFill/>
                    </a:lnB>
                    <a:solidFill>
                      <a:schemeClr val="bg1"/>
                    </a:solidFill>
                  </a:tcPr>
                </a:tc>
                <a:tc>
                  <a:txBody>
                    <a:bodyPr/>
                    <a:lstStyle/>
                    <a:p>
                      <a:pPr marL="0" marR="0" algn="r">
                        <a:spcBef>
                          <a:spcPts val="0"/>
                        </a:spcBef>
                        <a:spcAft>
                          <a:spcPts val="0"/>
                        </a:spcAft>
                      </a:pPr>
                      <a:r>
                        <a:rPr lang="en-US" sz="2400" dirty="0">
                          <a:solidFill>
                            <a:srgbClr val="000000"/>
                          </a:solidFill>
                          <a:latin typeface="Calibri"/>
                          <a:ea typeface="Times New Roman"/>
                        </a:rPr>
                        <a:t>0.01</a:t>
                      </a:r>
                      <a:endParaRPr lang="en-US" sz="2400" dirty="0">
                        <a:latin typeface="Times New Roman"/>
                        <a:ea typeface="Times New Roman"/>
                      </a:endParaRPr>
                    </a:p>
                  </a:txBody>
                  <a:tcPr marL="68580" marR="68580" marT="0" marB="0" anchor="b">
                    <a:lnL>
                      <a:noFill/>
                    </a:lnL>
                    <a:lnR>
                      <a:noFill/>
                    </a:lnR>
                    <a:lnT>
                      <a:noFill/>
                    </a:lnT>
                    <a:lnB>
                      <a:noFill/>
                    </a:lnB>
                    <a:solidFill>
                      <a:schemeClr val="bg1"/>
                    </a:solidFill>
                  </a:tcPr>
                </a:tc>
              </a:tr>
            </a:tbl>
          </a:graphicData>
        </a:graphic>
      </p:graphicFrame>
    </p:spTree>
    <p:extLst>
      <p:ext uri="{BB962C8B-B14F-4D97-AF65-F5344CB8AC3E}">
        <p14:creationId xmlns:p14="http://schemas.microsoft.com/office/powerpoint/2010/main" val="4264202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6" descr="C:\Documents and Settings\mcrdz\Desktop\Documents\NCME\CAAVES NCME Paper\Distractor Analysis\Reading Items\read 4u.jpg"/>
          <p:cNvPicPr>
            <a:picLocks noChangeAspect="1" noChangeArrowheads="1"/>
          </p:cNvPicPr>
          <p:nvPr/>
        </p:nvPicPr>
        <p:blipFill>
          <a:blip r:embed="rId2" cstate="print"/>
          <a:srcRect/>
          <a:stretch>
            <a:fillRect/>
          </a:stretch>
        </p:blipFill>
        <p:spPr bwMode="auto">
          <a:xfrm>
            <a:off x="228600" y="152400"/>
            <a:ext cx="8899525" cy="3124200"/>
          </a:xfrm>
          <a:prstGeom prst="rect">
            <a:avLst/>
          </a:prstGeom>
          <a:noFill/>
          <a:ln w="9525">
            <a:noFill/>
            <a:miter lim="800000"/>
            <a:headEnd/>
            <a:tailEnd/>
          </a:ln>
        </p:spPr>
      </p:pic>
      <p:graphicFrame>
        <p:nvGraphicFramePr>
          <p:cNvPr id="3" name="Table 2"/>
          <p:cNvGraphicFramePr>
            <a:graphicFrameLocks noGrp="1"/>
          </p:cNvGraphicFramePr>
          <p:nvPr/>
        </p:nvGraphicFramePr>
        <p:xfrm>
          <a:off x="4572000" y="4737100"/>
          <a:ext cx="4343399" cy="1828800"/>
        </p:xfrm>
        <a:graphic>
          <a:graphicData uri="http://schemas.openxmlformats.org/drawingml/2006/table">
            <a:tbl>
              <a:tblPr/>
              <a:tblGrid>
                <a:gridCol w="1060983"/>
                <a:gridCol w="1060983"/>
                <a:gridCol w="1060983"/>
                <a:gridCol w="1160450"/>
              </a:tblGrid>
              <a:tr h="365760">
                <a:tc>
                  <a:txBody>
                    <a:bodyPr/>
                    <a:lstStyle/>
                    <a:p>
                      <a:pPr marL="0" marR="0">
                        <a:spcBef>
                          <a:spcPts val="0"/>
                        </a:spcBef>
                        <a:spcAft>
                          <a:spcPts val="0"/>
                        </a:spcAft>
                      </a:pPr>
                      <a:r>
                        <a:rPr lang="en-US" sz="2400" dirty="0">
                          <a:solidFill>
                            <a:srgbClr val="000000"/>
                          </a:solidFill>
                          <a:latin typeface="Calibri"/>
                          <a:ea typeface="Times New Roman"/>
                        </a:rPr>
                        <a:t>Option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dirty="0">
                          <a:solidFill>
                            <a:srgbClr val="000000"/>
                          </a:solidFill>
                          <a:latin typeface="Calibri"/>
                          <a:ea typeface="Times New Roman"/>
                        </a:rPr>
                        <a:t>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Ptbs</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760">
                <a:tc>
                  <a:txBody>
                    <a:bodyPr/>
                    <a:lstStyle/>
                    <a:p>
                      <a:pPr marL="0" marR="0">
                        <a:spcBef>
                          <a:spcPts val="0"/>
                        </a:spcBef>
                        <a:spcAft>
                          <a:spcPts val="0"/>
                        </a:spcAft>
                      </a:pPr>
                      <a:r>
                        <a:rPr lang="en-US" sz="2400" dirty="0">
                          <a:solidFill>
                            <a:srgbClr val="000000"/>
                          </a:solidFill>
                          <a:latin typeface="Calibri"/>
                          <a:ea typeface="Times New Roman"/>
                        </a:rPr>
                        <a:t>A</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58</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24</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-0.27</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365760">
                <a:tc>
                  <a:txBody>
                    <a:bodyPr/>
                    <a:lstStyle/>
                    <a:p>
                      <a:pPr marL="0" marR="0">
                        <a:spcBef>
                          <a:spcPts val="0"/>
                        </a:spcBef>
                        <a:spcAft>
                          <a:spcPts val="0"/>
                        </a:spcAft>
                      </a:pPr>
                      <a:r>
                        <a:rPr lang="en-US" sz="2400" i="1">
                          <a:solidFill>
                            <a:srgbClr val="000000"/>
                          </a:solidFill>
                          <a:latin typeface="Calibri"/>
                          <a:ea typeface="Times New Roman"/>
                        </a:rPr>
                        <a:t>B</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i="1">
                          <a:solidFill>
                            <a:srgbClr val="000000"/>
                          </a:solidFill>
                          <a:latin typeface="Calibri"/>
                          <a:ea typeface="Times New Roman"/>
                        </a:rPr>
                        <a:t>24</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i="1">
                          <a:solidFill>
                            <a:srgbClr val="000000"/>
                          </a:solidFill>
                          <a:latin typeface="Calibri"/>
                          <a:ea typeface="Times New Roman"/>
                        </a:rPr>
                        <a:t>10</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i="1">
                          <a:solidFill>
                            <a:srgbClr val="000000"/>
                          </a:solidFill>
                          <a:latin typeface="Calibri"/>
                          <a:ea typeface="Times New Roman"/>
                        </a:rPr>
                        <a:t>-0.37</a:t>
                      </a:r>
                      <a:endParaRPr lang="en-US" sz="2400">
                        <a:latin typeface="Times New Roman"/>
                        <a:ea typeface="Times New Roman"/>
                      </a:endParaRPr>
                    </a:p>
                  </a:txBody>
                  <a:tcPr marL="68580" marR="68580" marT="0" marB="0" anchor="b">
                    <a:lnL>
                      <a:noFill/>
                    </a:lnL>
                    <a:lnR>
                      <a:noFill/>
                    </a:lnR>
                    <a:lnT>
                      <a:noFill/>
                    </a:lnT>
                    <a:lnB>
                      <a:noFill/>
                    </a:lnB>
                  </a:tcPr>
                </a:tc>
              </a:tr>
              <a:tr h="365760">
                <a:tc>
                  <a:txBody>
                    <a:bodyPr/>
                    <a:lstStyle/>
                    <a:p>
                      <a:pPr marL="0" marR="0">
                        <a:spcBef>
                          <a:spcPts val="0"/>
                        </a:spcBef>
                        <a:spcAft>
                          <a:spcPts val="0"/>
                        </a:spcAft>
                      </a:pPr>
                      <a:r>
                        <a:rPr lang="en-US" sz="2400">
                          <a:solidFill>
                            <a:srgbClr val="000000"/>
                          </a:solidFill>
                          <a:latin typeface="Calibri"/>
                          <a:ea typeface="Times New Roman"/>
                        </a:rPr>
                        <a:t>C</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21</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9</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-0.23</a:t>
                      </a:r>
                      <a:endParaRPr lang="en-US" sz="2400">
                        <a:latin typeface="Times New Roman"/>
                        <a:ea typeface="Times New Roman"/>
                      </a:endParaRPr>
                    </a:p>
                  </a:txBody>
                  <a:tcPr marL="68580" marR="68580" marT="0" marB="0" anchor="b">
                    <a:lnL>
                      <a:noFill/>
                    </a:lnL>
                    <a:lnR>
                      <a:noFill/>
                    </a:lnR>
                    <a:lnT>
                      <a:noFill/>
                    </a:lnT>
                    <a:lnB>
                      <a:noFill/>
                    </a:lnB>
                  </a:tcPr>
                </a:tc>
              </a:tr>
              <a:tr h="365760">
                <a:tc>
                  <a:txBody>
                    <a:bodyPr/>
                    <a:lstStyle/>
                    <a:p>
                      <a:pPr marL="0" marR="0">
                        <a:spcBef>
                          <a:spcPts val="0"/>
                        </a:spcBef>
                        <a:spcAft>
                          <a:spcPts val="0"/>
                        </a:spcAft>
                      </a:pPr>
                      <a:r>
                        <a:rPr lang="en-US" sz="2400" b="1">
                          <a:solidFill>
                            <a:srgbClr val="000000"/>
                          </a:solidFill>
                          <a:latin typeface="Calibri"/>
                          <a:ea typeface="Times New Roman"/>
                        </a:rPr>
                        <a:t>D</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136</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57</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dirty="0">
                          <a:solidFill>
                            <a:srgbClr val="000000"/>
                          </a:solidFill>
                          <a:latin typeface="Calibri"/>
                          <a:ea typeface="Times New Roman"/>
                        </a:rPr>
                        <a:t>0.59</a:t>
                      </a:r>
                      <a:endParaRPr lang="en-US" sz="2400" dirty="0">
                        <a:latin typeface="Times New Roman"/>
                        <a:ea typeface="Times New Roman"/>
                      </a:endParaRPr>
                    </a:p>
                  </a:txBody>
                  <a:tcPr marL="68580" marR="68580" marT="0" marB="0" anchor="b">
                    <a:lnL>
                      <a:noFill/>
                    </a:lnL>
                    <a:lnR>
                      <a:noFill/>
                    </a:lnR>
                    <a:lnT>
                      <a:noFill/>
                    </a:lnT>
                    <a:lnB>
                      <a:noFill/>
                    </a:lnB>
                  </a:tcPr>
                </a:tc>
              </a:tr>
            </a:tbl>
          </a:graphicData>
        </a:graphic>
      </p:graphicFrame>
    </p:spTree>
    <p:extLst>
      <p:ext uri="{BB962C8B-B14F-4D97-AF65-F5344CB8AC3E}">
        <p14:creationId xmlns:p14="http://schemas.microsoft.com/office/powerpoint/2010/main" val="1021149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5" descr="C:\Documents and Settings\mcrdz\Desktop\Documents\NCME\CAAVES NCME Paper\Distractor Analysis\Reading Items\read 4m.jpg"/>
          <p:cNvPicPr>
            <a:picLocks noChangeAspect="1" noChangeArrowheads="1"/>
          </p:cNvPicPr>
          <p:nvPr/>
        </p:nvPicPr>
        <p:blipFill>
          <a:blip r:embed="rId2" cstate="print"/>
          <a:srcRect/>
          <a:stretch>
            <a:fillRect/>
          </a:stretch>
        </p:blipFill>
        <p:spPr bwMode="auto">
          <a:xfrm>
            <a:off x="304800" y="228600"/>
            <a:ext cx="7705725" cy="4038600"/>
          </a:xfrm>
          <a:prstGeom prst="rect">
            <a:avLst/>
          </a:prstGeom>
          <a:noFill/>
          <a:ln w="9525">
            <a:noFill/>
            <a:miter lim="800000"/>
            <a:headEnd/>
            <a:tailEnd/>
          </a:ln>
        </p:spPr>
      </p:pic>
      <p:graphicFrame>
        <p:nvGraphicFramePr>
          <p:cNvPr id="3" name="Table 2"/>
          <p:cNvGraphicFramePr>
            <a:graphicFrameLocks noGrp="1"/>
          </p:cNvGraphicFramePr>
          <p:nvPr/>
        </p:nvGraphicFramePr>
        <p:xfrm>
          <a:off x="4572000" y="4889500"/>
          <a:ext cx="4343399" cy="1676400"/>
        </p:xfrm>
        <a:graphic>
          <a:graphicData uri="http://schemas.openxmlformats.org/drawingml/2006/table">
            <a:tbl>
              <a:tblPr/>
              <a:tblGrid>
                <a:gridCol w="1060983"/>
                <a:gridCol w="1060983"/>
                <a:gridCol w="1060983"/>
                <a:gridCol w="1160450"/>
              </a:tblGrid>
              <a:tr h="419100">
                <a:tc>
                  <a:txBody>
                    <a:bodyPr/>
                    <a:lstStyle/>
                    <a:p>
                      <a:pPr marL="0" marR="0">
                        <a:spcBef>
                          <a:spcPts val="0"/>
                        </a:spcBef>
                        <a:spcAft>
                          <a:spcPts val="0"/>
                        </a:spcAft>
                      </a:pPr>
                      <a:r>
                        <a:rPr lang="en-US" sz="2400" dirty="0">
                          <a:solidFill>
                            <a:srgbClr val="000000"/>
                          </a:solidFill>
                          <a:latin typeface="Calibri"/>
                          <a:ea typeface="Times New Roman"/>
                        </a:rPr>
                        <a:t>Option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N</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Ptbs</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00">
                <a:tc>
                  <a:txBody>
                    <a:bodyPr/>
                    <a:lstStyle/>
                    <a:p>
                      <a:pPr marL="0" marR="0">
                        <a:spcBef>
                          <a:spcPts val="0"/>
                        </a:spcBef>
                        <a:spcAft>
                          <a:spcPts val="0"/>
                        </a:spcAft>
                      </a:pPr>
                      <a:r>
                        <a:rPr lang="en-US" sz="2400">
                          <a:solidFill>
                            <a:srgbClr val="000000"/>
                          </a:solidFill>
                          <a:latin typeface="Calibri"/>
                          <a:ea typeface="Times New Roman"/>
                        </a:rPr>
                        <a:t>A   [A]</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46</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10</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-0.46</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419100">
                <a:tc>
                  <a:txBody>
                    <a:bodyPr/>
                    <a:lstStyle/>
                    <a:p>
                      <a:pPr marL="0" marR="0">
                        <a:spcBef>
                          <a:spcPts val="0"/>
                        </a:spcBef>
                        <a:spcAft>
                          <a:spcPts val="0"/>
                        </a:spcAft>
                      </a:pPr>
                      <a:r>
                        <a:rPr lang="en-US" sz="2400">
                          <a:solidFill>
                            <a:srgbClr val="000000"/>
                          </a:solidFill>
                          <a:latin typeface="Calibri"/>
                          <a:ea typeface="Times New Roman"/>
                        </a:rPr>
                        <a:t>B   [C]</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35</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8</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-0.36</a:t>
                      </a:r>
                      <a:endParaRPr lang="en-US" sz="2400">
                        <a:latin typeface="Times New Roman"/>
                        <a:ea typeface="Times New Roman"/>
                      </a:endParaRPr>
                    </a:p>
                  </a:txBody>
                  <a:tcPr marL="68580" marR="68580" marT="0" marB="0" anchor="b">
                    <a:lnL>
                      <a:noFill/>
                    </a:lnL>
                    <a:lnR>
                      <a:noFill/>
                    </a:lnR>
                    <a:lnT>
                      <a:noFill/>
                    </a:lnT>
                    <a:lnB>
                      <a:noFill/>
                    </a:lnB>
                  </a:tcPr>
                </a:tc>
              </a:tr>
              <a:tr h="419100">
                <a:tc>
                  <a:txBody>
                    <a:bodyPr/>
                    <a:lstStyle/>
                    <a:p>
                      <a:pPr marL="0" marR="0">
                        <a:spcBef>
                          <a:spcPts val="0"/>
                        </a:spcBef>
                        <a:spcAft>
                          <a:spcPts val="0"/>
                        </a:spcAft>
                      </a:pPr>
                      <a:r>
                        <a:rPr lang="en-US" sz="2400" b="1">
                          <a:solidFill>
                            <a:srgbClr val="000000"/>
                          </a:solidFill>
                          <a:latin typeface="Calibri"/>
                          <a:ea typeface="Times New Roman"/>
                        </a:rPr>
                        <a:t>C   [D]</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377</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dirty="0">
                          <a:solidFill>
                            <a:srgbClr val="000000"/>
                          </a:solidFill>
                          <a:latin typeface="Calibri"/>
                          <a:ea typeface="Times New Roman"/>
                        </a:rPr>
                        <a:t>82</a:t>
                      </a:r>
                      <a:endParaRPr lang="en-US" sz="2400" dirty="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dirty="0">
                          <a:solidFill>
                            <a:srgbClr val="000000"/>
                          </a:solidFill>
                          <a:latin typeface="Calibri"/>
                          <a:ea typeface="Times New Roman"/>
                        </a:rPr>
                        <a:t>0.61</a:t>
                      </a:r>
                      <a:endParaRPr lang="en-US" sz="2400" dirty="0">
                        <a:latin typeface="Times New Roman"/>
                        <a:ea typeface="Times New Roman"/>
                      </a:endParaRPr>
                    </a:p>
                  </a:txBody>
                  <a:tcPr marL="68580" marR="68580" marT="0" marB="0" anchor="b">
                    <a:lnL>
                      <a:noFill/>
                    </a:lnL>
                    <a:lnR>
                      <a:noFill/>
                    </a:lnR>
                    <a:lnT>
                      <a:noFill/>
                    </a:lnT>
                    <a:lnB>
                      <a:noFill/>
                    </a:lnB>
                  </a:tcPr>
                </a:tc>
              </a:tr>
            </a:tbl>
          </a:graphicData>
        </a:graphic>
      </p:graphicFrame>
      <p:graphicFrame>
        <p:nvGraphicFramePr>
          <p:cNvPr id="4" name="Table 3"/>
          <p:cNvGraphicFramePr>
            <a:graphicFrameLocks noGrp="1"/>
          </p:cNvGraphicFramePr>
          <p:nvPr/>
        </p:nvGraphicFramePr>
        <p:xfrm>
          <a:off x="4572000" y="2755900"/>
          <a:ext cx="4343399" cy="1828800"/>
        </p:xfrm>
        <a:graphic>
          <a:graphicData uri="http://schemas.openxmlformats.org/drawingml/2006/table">
            <a:tbl>
              <a:tblPr/>
              <a:tblGrid>
                <a:gridCol w="1060983"/>
                <a:gridCol w="1060983"/>
                <a:gridCol w="1060983"/>
                <a:gridCol w="1160450"/>
              </a:tblGrid>
              <a:tr h="365760">
                <a:tc>
                  <a:txBody>
                    <a:bodyPr/>
                    <a:lstStyle/>
                    <a:p>
                      <a:pPr marL="0" marR="0">
                        <a:spcBef>
                          <a:spcPts val="0"/>
                        </a:spcBef>
                        <a:spcAft>
                          <a:spcPts val="0"/>
                        </a:spcAft>
                      </a:pPr>
                      <a:r>
                        <a:rPr lang="en-US" sz="2400" dirty="0">
                          <a:solidFill>
                            <a:srgbClr val="000000"/>
                          </a:solidFill>
                          <a:latin typeface="Calibri"/>
                          <a:ea typeface="Times New Roman"/>
                        </a:rPr>
                        <a:t>Option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dirty="0">
                          <a:solidFill>
                            <a:srgbClr val="000000"/>
                          </a:solidFill>
                          <a:latin typeface="Calibri"/>
                          <a:ea typeface="Times New Roman"/>
                        </a:rPr>
                        <a:t>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dirty="0">
                          <a:solidFill>
                            <a:srgbClr val="000000"/>
                          </a:solidFill>
                          <a:latin typeface="Calibri"/>
                          <a:ea typeface="Times New Roman"/>
                        </a:rPr>
                        <a:t>%</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Ptbs</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760">
                <a:tc>
                  <a:txBody>
                    <a:bodyPr/>
                    <a:lstStyle/>
                    <a:p>
                      <a:pPr marL="0" marR="0">
                        <a:spcBef>
                          <a:spcPts val="0"/>
                        </a:spcBef>
                        <a:spcAft>
                          <a:spcPts val="0"/>
                        </a:spcAft>
                      </a:pPr>
                      <a:r>
                        <a:rPr lang="en-US" sz="2400">
                          <a:solidFill>
                            <a:srgbClr val="000000"/>
                          </a:solidFill>
                          <a:latin typeface="Calibri"/>
                          <a:ea typeface="Times New Roman"/>
                        </a:rPr>
                        <a:t>A</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58</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24</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-0.27</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365760">
                <a:tc>
                  <a:txBody>
                    <a:bodyPr/>
                    <a:lstStyle/>
                    <a:p>
                      <a:pPr marL="0" marR="0">
                        <a:spcBef>
                          <a:spcPts val="0"/>
                        </a:spcBef>
                        <a:spcAft>
                          <a:spcPts val="0"/>
                        </a:spcAft>
                      </a:pPr>
                      <a:r>
                        <a:rPr lang="en-US" sz="2400" i="1">
                          <a:solidFill>
                            <a:srgbClr val="000000"/>
                          </a:solidFill>
                          <a:latin typeface="Calibri"/>
                          <a:ea typeface="Times New Roman"/>
                        </a:rPr>
                        <a:t>B</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i="1">
                          <a:solidFill>
                            <a:srgbClr val="000000"/>
                          </a:solidFill>
                          <a:latin typeface="Calibri"/>
                          <a:ea typeface="Times New Roman"/>
                        </a:rPr>
                        <a:t>24</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i="1">
                          <a:solidFill>
                            <a:srgbClr val="000000"/>
                          </a:solidFill>
                          <a:latin typeface="Calibri"/>
                          <a:ea typeface="Times New Roman"/>
                        </a:rPr>
                        <a:t>10</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i="1">
                          <a:solidFill>
                            <a:srgbClr val="000000"/>
                          </a:solidFill>
                          <a:latin typeface="Calibri"/>
                          <a:ea typeface="Times New Roman"/>
                        </a:rPr>
                        <a:t>-0.37</a:t>
                      </a:r>
                      <a:endParaRPr lang="en-US" sz="2400">
                        <a:latin typeface="Times New Roman"/>
                        <a:ea typeface="Times New Roman"/>
                      </a:endParaRPr>
                    </a:p>
                  </a:txBody>
                  <a:tcPr marL="68580" marR="68580" marT="0" marB="0" anchor="b">
                    <a:lnL>
                      <a:noFill/>
                    </a:lnL>
                    <a:lnR>
                      <a:noFill/>
                    </a:lnR>
                    <a:lnT>
                      <a:noFill/>
                    </a:lnT>
                    <a:lnB>
                      <a:noFill/>
                    </a:lnB>
                  </a:tcPr>
                </a:tc>
              </a:tr>
              <a:tr h="365760">
                <a:tc>
                  <a:txBody>
                    <a:bodyPr/>
                    <a:lstStyle/>
                    <a:p>
                      <a:pPr marL="0" marR="0">
                        <a:spcBef>
                          <a:spcPts val="0"/>
                        </a:spcBef>
                        <a:spcAft>
                          <a:spcPts val="0"/>
                        </a:spcAft>
                      </a:pPr>
                      <a:r>
                        <a:rPr lang="en-US" sz="2400">
                          <a:solidFill>
                            <a:srgbClr val="000000"/>
                          </a:solidFill>
                          <a:latin typeface="Calibri"/>
                          <a:ea typeface="Times New Roman"/>
                        </a:rPr>
                        <a:t>C</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21</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9</a:t>
                      </a:r>
                      <a:endParaRPr lang="en-US" sz="2400" dirty="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-0.23</a:t>
                      </a:r>
                      <a:endParaRPr lang="en-US" sz="2400">
                        <a:latin typeface="Times New Roman"/>
                        <a:ea typeface="Times New Roman"/>
                      </a:endParaRPr>
                    </a:p>
                  </a:txBody>
                  <a:tcPr marL="68580" marR="68580" marT="0" marB="0" anchor="b">
                    <a:lnL>
                      <a:noFill/>
                    </a:lnL>
                    <a:lnR>
                      <a:noFill/>
                    </a:lnR>
                    <a:lnT>
                      <a:noFill/>
                    </a:lnT>
                    <a:lnB>
                      <a:noFill/>
                    </a:lnB>
                  </a:tcPr>
                </a:tc>
              </a:tr>
              <a:tr h="365760">
                <a:tc>
                  <a:txBody>
                    <a:bodyPr/>
                    <a:lstStyle/>
                    <a:p>
                      <a:pPr marL="0" marR="0">
                        <a:spcBef>
                          <a:spcPts val="0"/>
                        </a:spcBef>
                        <a:spcAft>
                          <a:spcPts val="0"/>
                        </a:spcAft>
                      </a:pPr>
                      <a:r>
                        <a:rPr lang="en-US" sz="2400" b="1">
                          <a:solidFill>
                            <a:srgbClr val="000000"/>
                          </a:solidFill>
                          <a:latin typeface="Calibri"/>
                          <a:ea typeface="Times New Roman"/>
                        </a:rPr>
                        <a:t>D</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dirty="0">
                          <a:solidFill>
                            <a:srgbClr val="000000"/>
                          </a:solidFill>
                          <a:latin typeface="Calibri"/>
                          <a:ea typeface="Times New Roman"/>
                        </a:rPr>
                        <a:t>136</a:t>
                      </a:r>
                      <a:endParaRPr lang="en-US" sz="2400" dirty="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57</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dirty="0">
                          <a:solidFill>
                            <a:srgbClr val="000000"/>
                          </a:solidFill>
                          <a:latin typeface="Calibri"/>
                          <a:ea typeface="Times New Roman"/>
                        </a:rPr>
                        <a:t>0.59</a:t>
                      </a:r>
                      <a:endParaRPr lang="en-US" sz="2400" dirty="0">
                        <a:latin typeface="Times New Roman"/>
                        <a:ea typeface="Times New Roman"/>
                      </a:endParaRPr>
                    </a:p>
                  </a:txBody>
                  <a:tcPr marL="68580" marR="68580" marT="0" marB="0" anchor="b">
                    <a:lnL>
                      <a:noFill/>
                    </a:lnL>
                    <a:lnR>
                      <a:noFill/>
                    </a:lnR>
                    <a:lnT>
                      <a:noFill/>
                    </a:lnT>
                    <a:lnB>
                      <a:noFill/>
                    </a:lnB>
                  </a:tcPr>
                </a:tc>
              </a:tr>
            </a:tbl>
          </a:graphicData>
        </a:graphic>
      </p:graphicFrame>
    </p:spTree>
    <p:extLst>
      <p:ext uri="{BB962C8B-B14F-4D97-AF65-F5344CB8AC3E}">
        <p14:creationId xmlns:p14="http://schemas.microsoft.com/office/powerpoint/2010/main" val="1292644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36" descr="C:\Documents and Settings\mcrdz\Desktop\Documents\NCME\CAAVES NCME Paper\Distractor Analysis\Reading Items\read 19u.jpg"/>
          <p:cNvPicPr>
            <a:picLocks noChangeAspect="1" noChangeArrowheads="1"/>
          </p:cNvPicPr>
          <p:nvPr/>
        </p:nvPicPr>
        <p:blipFill>
          <a:blip r:embed="rId2" cstate="print"/>
          <a:srcRect/>
          <a:stretch>
            <a:fillRect/>
          </a:stretch>
        </p:blipFill>
        <p:spPr bwMode="auto">
          <a:xfrm>
            <a:off x="228600" y="228600"/>
            <a:ext cx="8972550" cy="2743200"/>
          </a:xfrm>
          <a:prstGeom prst="rect">
            <a:avLst/>
          </a:prstGeom>
          <a:noFill/>
          <a:ln w="9525">
            <a:noFill/>
            <a:miter lim="800000"/>
            <a:headEnd/>
            <a:tailEnd/>
          </a:ln>
        </p:spPr>
      </p:pic>
      <p:graphicFrame>
        <p:nvGraphicFramePr>
          <p:cNvPr id="3" name="Table 2"/>
          <p:cNvGraphicFramePr>
            <a:graphicFrameLocks noGrp="1"/>
          </p:cNvGraphicFramePr>
          <p:nvPr/>
        </p:nvGraphicFramePr>
        <p:xfrm>
          <a:off x="4572000" y="4597400"/>
          <a:ext cx="4343399" cy="1905000"/>
        </p:xfrm>
        <a:graphic>
          <a:graphicData uri="http://schemas.openxmlformats.org/drawingml/2006/table">
            <a:tbl>
              <a:tblPr/>
              <a:tblGrid>
                <a:gridCol w="1060983"/>
                <a:gridCol w="1060983"/>
                <a:gridCol w="1060983"/>
                <a:gridCol w="1160450"/>
              </a:tblGrid>
              <a:tr h="381000">
                <a:tc>
                  <a:txBody>
                    <a:bodyPr/>
                    <a:lstStyle/>
                    <a:p>
                      <a:pPr marL="0" marR="0">
                        <a:spcBef>
                          <a:spcPts val="0"/>
                        </a:spcBef>
                        <a:spcAft>
                          <a:spcPts val="0"/>
                        </a:spcAft>
                      </a:pPr>
                      <a:r>
                        <a:rPr lang="en-US" sz="2400" dirty="0">
                          <a:solidFill>
                            <a:srgbClr val="000000"/>
                          </a:solidFill>
                          <a:latin typeface="Calibri"/>
                          <a:ea typeface="Times New Roman"/>
                        </a:rPr>
                        <a:t>Option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N</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dirty="0">
                          <a:solidFill>
                            <a:srgbClr val="000000"/>
                          </a:solidFill>
                          <a:latin typeface="Calibri"/>
                          <a:ea typeface="Times New Roman"/>
                        </a:rPr>
                        <a:t>%</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Ptbs</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spcBef>
                          <a:spcPts val="0"/>
                        </a:spcBef>
                        <a:spcAft>
                          <a:spcPts val="0"/>
                        </a:spcAft>
                      </a:pPr>
                      <a:r>
                        <a:rPr lang="en-US" sz="2400">
                          <a:solidFill>
                            <a:srgbClr val="000000"/>
                          </a:solidFill>
                          <a:latin typeface="Calibri"/>
                          <a:ea typeface="Times New Roman"/>
                        </a:rPr>
                        <a:t>A</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66</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30</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-0.22</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381000">
                <a:tc>
                  <a:txBody>
                    <a:bodyPr/>
                    <a:lstStyle/>
                    <a:p>
                      <a:pPr marL="0" marR="0">
                        <a:spcBef>
                          <a:spcPts val="0"/>
                        </a:spcBef>
                        <a:spcAft>
                          <a:spcPts val="0"/>
                        </a:spcAft>
                      </a:pPr>
                      <a:r>
                        <a:rPr lang="en-US" sz="2400" b="1">
                          <a:solidFill>
                            <a:srgbClr val="000000"/>
                          </a:solidFill>
                          <a:latin typeface="Calibri"/>
                          <a:ea typeface="Times New Roman"/>
                        </a:rPr>
                        <a:t>B</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dirty="0">
                          <a:solidFill>
                            <a:srgbClr val="000000"/>
                          </a:solidFill>
                          <a:latin typeface="Calibri"/>
                          <a:ea typeface="Times New Roman"/>
                        </a:rPr>
                        <a:t>111</a:t>
                      </a:r>
                      <a:endParaRPr lang="en-US" sz="2400" dirty="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dirty="0">
                          <a:solidFill>
                            <a:srgbClr val="000000"/>
                          </a:solidFill>
                          <a:latin typeface="Calibri"/>
                          <a:ea typeface="Times New Roman"/>
                        </a:rPr>
                        <a:t>50</a:t>
                      </a:r>
                      <a:endParaRPr lang="en-US" sz="2400" dirty="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0.49</a:t>
                      </a:r>
                      <a:endParaRPr lang="en-US" sz="2400">
                        <a:latin typeface="Times New Roman"/>
                        <a:ea typeface="Times New Roman"/>
                      </a:endParaRPr>
                    </a:p>
                  </a:txBody>
                  <a:tcPr marL="68580" marR="68580" marT="0" marB="0" anchor="b">
                    <a:lnL>
                      <a:noFill/>
                    </a:lnL>
                    <a:lnR>
                      <a:noFill/>
                    </a:lnR>
                    <a:lnT>
                      <a:noFill/>
                    </a:lnT>
                    <a:lnB>
                      <a:noFill/>
                    </a:lnB>
                  </a:tcPr>
                </a:tc>
              </a:tr>
              <a:tr h="381000">
                <a:tc>
                  <a:txBody>
                    <a:bodyPr/>
                    <a:lstStyle/>
                    <a:p>
                      <a:pPr marL="0" marR="0">
                        <a:spcBef>
                          <a:spcPts val="0"/>
                        </a:spcBef>
                        <a:spcAft>
                          <a:spcPts val="0"/>
                        </a:spcAft>
                      </a:pPr>
                      <a:r>
                        <a:rPr lang="en-US" sz="2400">
                          <a:solidFill>
                            <a:srgbClr val="000000"/>
                          </a:solidFill>
                          <a:latin typeface="Calibri"/>
                          <a:ea typeface="Times New Roman"/>
                        </a:rPr>
                        <a:t>C</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22</a:t>
                      </a:r>
                      <a:endParaRPr lang="en-US" sz="2400" dirty="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10</a:t>
                      </a:r>
                      <a:endParaRPr lang="en-US" sz="2400" dirty="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-0.25</a:t>
                      </a:r>
                      <a:endParaRPr lang="en-US" sz="2400">
                        <a:latin typeface="Times New Roman"/>
                        <a:ea typeface="Times New Roman"/>
                      </a:endParaRPr>
                    </a:p>
                  </a:txBody>
                  <a:tcPr marL="68580" marR="68580" marT="0" marB="0" anchor="b">
                    <a:lnL>
                      <a:noFill/>
                    </a:lnL>
                    <a:lnR>
                      <a:noFill/>
                    </a:lnR>
                    <a:lnT>
                      <a:noFill/>
                    </a:lnT>
                    <a:lnB>
                      <a:noFill/>
                    </a:lnB>
                  </a:tcPr>
                </a:tc>
              </a:tr>
              <a:tr h="381000">
                <a:tc>
                  <a:txBody>
                    <a:bodyPr/>
                    <a:lstStyle/>
                    <a:p>
                      <a:pPr marL="0" marR="0">
                        <a:spcBef>
                          <a:spcPts val="0"/>
                        </a:spcBef>
                        <a:spcAft>
                          <a:spcPts val="0"/>
                        </a:spcAft>
                      </a:pPr>
                      <a:r>
                        <a:rPr lang="en-US" sz="2400">
                          <a:solidFill>
                            <a:srgbClr val="000000"/>
                          </a:solidFill>
                          <a:latin typeface="Calibri"/>
                          <a:ea typeface="Times New Roman"/>
                        </a:rPr>
                        <a:t>D</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24</a:t>
                      </a:r>
                      <a:endParaRPr lang="en-US" sz="2400" dirty="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11</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-0.24</a:t>
                      </a:r>
                      <a:endParaRPr lang="en-US" sz="2400" dirty="0">
                        <a:latin typeface="Times New Roman"/>
                        <a:ea typeface="Times New Roman"/>
                      </a:endParaRPr>
                    </a:p>
                  </a:txBody>
                  <a:tcPr marL="68580" marR="68580" marT="0" marB="0" anchor="b">
                    <a:lnL>
                      <a:noFill/>
                    </a:lnL>
                    <a:lnR>
                      <a:noFill/>
                    </a:lnR>
                    <a:lnT>
                      <a:noFill/>
                    </a:lnT>
                    <a:lnB>
                      <a:noFill/>
                    </a:lnB>
                  </a:tcPr>
                </a:tc>
              </a:tr>
            </a:tbl>
          </a:graphicData>
        </a:graphic>
      </p:graphicFrame>
    </p:spTree>
    <p:extLst>
      <p:ext uri="{BB962C8B-B14F-4D97-AF65-F5344CB8AC3E}">
        <p14:creationId xmlns:p14="http://schemas.microsoft.com/office/powerpoint/2010/main" val="1231563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35" descr="C:\Documents and Settings\mcrdz\Desktop\Documents\NCME\CAAVES NCME Paper\Distractor Analysis\Reading Items\read 19m.jpg"/>
          <p:cNvPicPr>
            <a:picLocks noChangeAspect="1" noChangeArrowheads="1"/>
          </p:cNvPicPr>
          <p:nvPr/>
        </p:nvPicPr>
        <p:blipFill>
          <a:blip r:embed="rId2" cstate="print"/>
          <a:srcRect/>
          <a:stretch>
            <a:fillRect/>
          </a:stretch>
        </p:blipFill>
        <p:spPr bwMode="auto">
          <a:xfrm>
            <a:off x="228600" y="304800"/>
            <a:ext cx="8669338" cy="3733800"/>
          </a:xfrm>
          <a:prstGeom prst="rect">
            <a:avLst/>
          </a:prstGeom>
          <a:noFill/>
          <a:ln w="9525">
            <a:noFill/>
            <a:miter lim="800000"/>
            <a:headEnd/>
            <a:tailEnd/>
          </a:ln>
        </p:spPr>
      </p:pic>
      <p:graphicFrame>
        <p:nvGraphicFramePr>
          <p:cNvPr id="3" name="Table 2"/>
          <p:cNvGraphicFramePr>
            <a:graphicFrameLocks noGrp="1"/>
          </p:cNvGraphicFramePr>
          <p:nvPr/>
        </p:nvGraphicFramePr>
        <p:xfrm>
          <a:off x="4572000" y="5077460"/>
          <a:ext cx="4343399" cy="1463040"/>
        </p:xfrm>
        <a:graphic>
          <a:graphicData uri="http://schemas.openxmlformats.org/drawingml/2006/table">
            <a:tbl>
              <a:tblPr/>
              <a:tblGrid>
                <a:gridCol w="1060983"/>
                <a:gridCol w="1060983"/>
                <a:gridCol w="1060983"/>
                <a:gridCol w="1160450"/>
              </a:tblGrid>
              <a:tr h="361950">
                <a:tc>
                  <a:txBody>
                    <a:bodyPr/>
                    <a:lstStyle/>
                    <a:p>
                      <a:pPr marL="0" marR="0">
                        <a:spcBef>
                          <a:spcPts val="0"/>
                        </a:spcBef>
                        <a:spcAft>
                          <a:spcPts val="0"/>
                        </a:spcAft>
                      </a:pPr>
                      <a:r>
                        <a:rPr lang="en-US" sz="2400" dirty="0">
                          <a:solidFill>
                            <a:srgbClr val="000000"/>
                          </a:solidFill>
                          <a:latin typeface="Calibri"/>
                          <a:ea typeface="Times New Roman"/>
                        </a:rPr>
                        <a:t>Option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N</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Ptbs</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950">
                <a:tc>
                  <a:txBody>
                    <a:bodyPr/>
                    <a:lstStyle/>
                    <a:p>
                      <a:pPr marL="0" marR="0">
                        <a:spcBef>
                          <a:spcPts val="0"/>
                        </a:spcBef>
                        <a:spcAft>
                          <a:spcPts val="0"/>
                        </a:spcAft>
                      </a:pPr>
                      <a:r>
                        <a:rPr lang="en-US" sz="2400" b="1">
                          <a:solidFill>
                            <a:srgbClr val="000000"/>
                          </a:solidFill>
                          <a:latin typeface="Calibri"/>
                          <a:ea typeface="Times New Roman"/>
                        </a:rPr>
                        <a:t>A   [B]</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b="1">
                          <a:solidFill>
                            <a:srgbClr val="000000"/>
                          </a:solidFill>
                          <a:latin typeface="Calibri"/>
                          <a:ea typeface="Times New Roman"/>
                        </a:rPr>
                        <a:t>349</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b="1">
                          <a:solidFill>
                            <a:srgbClr val="000000"/>
                          </a:solidFill>
                          <a:latin typeface="Calibri"/>
                          <a:ea typeface="Times New Roman"/>
                        </a:rPr>
                        <a:t>74</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b="1">
                          <a:solidFill>
                            <a:srgbClr val="000000"/>
                          </a:solidFill>
                          <a:latin typeface="Calibri"/>
                          <a:ea typeface="Times New Roman"/>
                        </a:rPr>
                        <a:t>0.61</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361950">
                <a:tc>
                  <a:txBody>
                    <a:bodyPr/>
                    <a:lstStyle/>
                    <a:p>
                      <a:pPr marL="0" marR="0">
                        <a:spcBef>
                          <a:spcPts val="0"/>
                        </a:spcBef>
                        <a:spcAft>
                          <a:spcPts val="0"/>
                        </a:spcAft>
                      </a:pPr>
                      <a:r>
                        <a:rPr lang="en-US" sz="2400">
                          <a:solidFill>
                            <a:srgbClr val="000000"/>
                          </a:solidFill>
                          <a:latin typeface="Calibri"/>
                          <a:ea typeface="Times New Roman"/>
                        </a:rPr>
                        <a:t>B   [C]</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67</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14</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-0.42</a:t>
                      </a:r>
                      <a:endParaRPr lang="en-US" sz="2400">
                        <a:latin typeface="Times New Roman"/>
                        <a:ea typeface="Times New Roman"/>
                      </a:endParaRPr>
                    </a:p>
                  </a:txBody>
                  <a:tcPr marL="68580" marR="68580" marT="0" marB="0" anchor="b">
                    <a:lnL>
                      <a:noFill/>
                    </a:lnL>
                    <a:lnR>
                      <a:noFill/>
                    </a:lnR>
                    <a:lnT>
                      <a:noFill/>
                    </a:lnT>
                    <a:lnB>
                      <a:noFill/>
                    </a:lnB>
                  </a:tcPr>
                </a:tc>
              </a:tr>
              <a:tr h="361950">
                <a:tc>
                  <a:txBody>
                    <a:bodyPr/>
                    <a:lstStyle/>
                    <a:p>
                      <a:pPr marL="0" marR="0">
                        <a:spcBef>
                          <a:spcPts val="0"/>
                        </a:spcBef>
                        <a:spcAft>
                          <a:spcPts val="0"/>
                        </a:spcAft>
                      </a:pPr>
                      <a:r>
                        <a:rPr lang="en-US" sz="2400">
                          <a:solidFill>
                            <a:srgbClr val="000000"/>
                          </a:solidFill>
                          <a:latin typeface="Calibri"/>
                          <a:ea typeface="Times New Roman"/>
                        </a:rPr>
                        <a:t>C   [D]</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57</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12</a:t>
                      </a:r>
                      <a:endParaRPr lang="en-US" sz="2400" dirty="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-0.38</a:t>
                      </a:r>
                      <a:endParaRPr lang="en-US" sz="2400" dirty="0">
                        <a:latin typeface="Times New Roman"/>
                        <a:ea typeface="Times New Roman"/>
                      </a:endParaRPr>
                    </a:p>
                  </a:txBody>
                  <a:tcPr marL="68580" marR="68580" marT="0" marB="0" anchor="b">
                    <a:lnL>
                      <a:noFill/>
                    </a:lnL>
                    <a:lnR>
                      <a:noFill/>
                    </a:lnR>
                    <a:lnT>
                      <a:noFill/>
                    </a:lnT>
                    <a:lnB>
                      <a:noFill/>
                    </a:lnB>
                  </a:tcPr>
                </a:tc>
              </a:tr>
            </a:tbl>
          </a:graphicData>
        </a:graphic>
      </p:graphicFrame>
      <p:graphicFrame>
        <p:nvGraphicFramePr>
          <p:cNvPr id="4" name="Table 3"/>
          <p:cNvGraphicFramePr>
            <a:graphicFrameLocks noGrp="1"/>
          </p:cNvGraphicFramePr>
          <p:nvPr/>
        </p:nvGraphicFramePr>
        <p:xfrm>
          <a:off x="152400" y="4635500"/>
          <a:ext cx="4343399" cy="1905000"/>
        </p:xfrm>
        <a:graphic>
          <a:graphicData uri="http://schemas.openxmlformats.org/drawingml/2006/table">
            <a:tbl>
              <a:tblPr/>
              <a:tblGrid>
                <a:gridCol w="1060983"/>
                <a:gridCol w="1060983"/>
                <a:gridCol w="1060983"/>
                <a:gridCol w="1160450"/>
              </a:tblGrid>
              <a:tr h="381000">
                <a:tc>
                  <a:txBody>
                    <a:bodyPr/>
                    <a:lstStyle/>
                    <a:p>
                      <a:pPr marL="0" marR="0">
                        <a:spcBef>
                          <a:spcPts val="0"/>
                        </a:spcBef>
                        <a:spcAft>
                          <a:spcPts val="0"/>
                        </a:spcAft>
                      </a:pPr>
                      <a:r>
                        <a:rPr lang="en-US" sz="2400" dirty="0">
                          <a:solidFill>
                            <a:srgbClr val="000000"/>
                          </a:solidFill>
                          <a:latin typeface="Calibri"/>
                          <a:ea typeface="Times New Roman"/>
                        </a:rPr>
                        <a:t>Option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N</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Ptbs</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spcBef>
                          <a:spcPts val="0"/>
                        </a:spcBef>
                        <a:spcAft>
                          <a:spcPts val="0"/>
                        </a:spcAft>
                      </a:pPr>
                      <a:r>
                        <a:rPr lang="en-US" sz="2400">
                          <a:solidFill>
                            <a:srgbClr val="000000"/>
                          </a:solidFill>
                          <a:latin typeface="Calibri"/>
                          <a:ea typeface="Times New Roman"/>
                        </a:rPr>
                        <a:t>A</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66</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30</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-0.22</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381000">
                <a:tc>
                  <a:txBody>
                    <a:bodyPr/>
                    <a:lstStyle/>
                    <a:p>
                      <a:pPr marL="0" marR="0">
                        <a:spcBef>
                          <a:spcPts val="0"/>
                        </a:spcBef>
                        <a:spcAft>
                          <a:spcPts val="0"/>
                        </a:spcAft>
                      </a:pPr>
                      <a:r>
                        <a:rPr lang="en-US" sz="2400" b="1">
                          <a:solidFill>
                            <a:srgbClr val="000000"/>
                          </a:solidFill>
                          <a:latin typeface="Calibri"/>
                          <a:ea typeface="Times New Roman"/>
                        </a:rPr>
                        <a:t>B</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111</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50</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0.49</a:t>
                      </a:r>
                      <a:endParaRPr lang="en-US" sz="2400">
                        <a:latin typeface="Times New Roman"/>
                        <a:ea typeface="Times New Roman"/>
                      </a:endParaRPr>
                    </a:p>
                  </a:txBody>
                  <a:tcPr marL="68580" marR="68580" marT="0" marB="0" anchor="b">
                    <a:lnL>
                      <a:noFill/>
                    </a:lnL>
                    <a:lnR>
                      <a:noFill/>
                    </a:lnR>
                    <a:lnT>
                      <a:noFill/>
                    </a:lnT>
                    <a:lnB>
                      <a:noFill/>
                    </a:lnB>
                  </a:tcPr>
                </a:tc>
              </a:tr>
              <a:tr h="381000">
                <a:tc>
                  <a:txBody>
                    <a:bodyPr/>
                    <a:lstStyle/>
                    <a:p>
                      <a:pPr marL="0" marR="0">
                        <a:spcBef>
                          <a:spcPts val="0"/>
                        </a:spcBef>
                        <a:spcAft>
                          <a:spcPts val="0"/>
                        </a:spcAft>
                      </a:pPr>
                      <a:r>
                        <a:rPr lang="en-US" sz="2400">
                          <a:solidFill>
                            <a:srgbClr val="000000"/>
                          </a:solidFill>
                          <a:latin typeface="Calibri"/>
                          <a:ea typeface="Times New Roman"/>
                        </a:rPr>
                        <a:t>C</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22</a:t>
                      </a:r>
                      <a:endParaRPr lang="en-US" sz="2400" dirty="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10</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-0.25</a:t>
                      </a:r>
                      <a:endParaRPr lang="en-US" sz="2400">
                        <a:latin typeface="Times New Roman"/>
                        <a:ea typeface="Times New Roman"/>
                      </a:endParaRPr>
                    </a:p>
                  </a:txBody>
                  <a:tcPr marL="68580" marR="68580" marT="0" marB="0" anchor="b">
                    <a:lnL>
                      <a:noFill/>
                    </a:lnL>
                    <a:lnR>
                      <a:noFill/>
                    </a:lnR>
                    <a:lnT>
                      <a:noFill/>
                    </a:lnT>
                    <a:lnB>
                      <a:noFill/>
                    </a:lnB>
                  </a:tcPr>
                </a:tc>
              </a:tr>
              <a:tr h="381000">
                <a:tc>
                  <a:txBody>
                    <a:bodyPr/>
                    <a:lstStyle/>
                    <a:p>
                      <a:pPr marL="0" marR="0">
                        <a:spcBef>
                          <a:spcPts val="0"/>
                        </a:spcBef>
                        <a:spcAft>
                          <a:spcPts val="0"/>
                        </a:spcAft>
                      </a:pPr>
                      <a:r>
                        <a:rPr lang="en-US" sz="2400">
                          <a:solidFill>
                            <a:srgbClr val="000000"/>
                          </a:solidFill>
                          <a:latin typeface="Calibri"/>
                          <a:ea typeface="Times New Roman"/>
                        </a:rPr>
                        <a:t>D</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24</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11</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-0.24</a:t>
                      </a:r>
                      <a:endParaRPr lang="en-US" sz="2400" dirty="0">
                        <a:latin typeface="Times New Roman"/>
                        <a:ea typeface="Times New Roman"/>
                      </a:endParaRPr>
                    </a:p>
                  </a:txBody>
                  <a:tcPr marL="68580" marR="68580" marT="0" marB="0" anchor="b">
                    <a:lnL>
                      <a:noFill/>
                    </a:lnL>
                    <a:lnR>
                      <a:noFill/>
                    </a:lnR>
                    <a:lnT>
                      <a:noFill/>
                    </a:lnT>
                    <a:lnB>
                      <a:noFill/>
                    </a:lnB>
                  </a:tcPr>
                </a:tc>
              </a:tr>
            </a:tbl>
          </a:graphicData>
        </a:graphic>
      </p:graphicFrame>
    </p:spTree>
    <p:extLst>
      <p:ext uri="{BB962C8B-B14F-4D97-AF65-F5344CB8AC3E}">
        <p14:creationId xmlns:p14="http://schemas.microsoft.com/office/powerpoint/2010/main" val="210343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42" descr="C:\Documents and Settings\mcrdz\Desktop\Documents\NCME\CAAVES NCME Paper\Distractor Analysis\Reading Items\read 22u.jpg"/>
          <p:cNvPicPr>
            <a:picLocks noChangeAspect="1" noChangeArrowheads="1"/>
          </p:cNvPicPr>
          <p:nvPr/>
        </p:nvPicPr>
        <p:blipFill>
          <a:blip r:embed="rId2" cstate="print"/>
          <a:srcRect/>
          <a:stretch>
            <a:fillRect/>
          </a:stretch>
        </p:blipFill>
        <p:spPr bwMode="auto">
          <a:xfrm>
            <a:off x="304800" y="228600"/>
            <a:ext cx="8591550" cy="2286000"/>
          </a:xfrm>
          <a:prstGeom prst="rect">
            <a:avLst/>
          </a:prstGeom>
          <a:noFill/>
          <a:ln w="9525">
            <a:noFill/>
            <a:miter lim="800000"/>
            <a:headEnd/>
            <a:tailEnd/>
          </a:ln>
        </p:spPr>
      </p:pic>
      <p:graphicFrame>
        <p:nvGraphicFramePr>
          <p:cNvPr id="3" name="Table 2"/>
          <p:cNvGraphicFramePr>
            <a:graphicFrameLocks noGrp="1"/>
          </p:cNvGraphicFramePr>
          <p:nvPr/>
        </p:nvGraphicFramePr>
        <p:xfrm>
          <a:off x="4572000" y="4762500"/>
          <a:ext cx="4343399" cy="1828800"/>
        </p:xfrm>
        <a:graphic>
          <a:graphicData uri="http://schemas.openxmlformats.org/drawingml/2006/table">
            <a:tbl>
              <a:tblPr/>
              <a:tblGrid>
                <a:gridCol w="1060983"/>
                <a:gridCol w="1060983"/>
                <a:gridCol w="1060983"/>
                <a:gridCol w="1160450"/>
              </a:tblGrid>
              <a:tr h="350520">
                <a:tc>
                  <a:txBody>
                    <a:bodyPr/>
                    <a:lstStyle/>
                    <a:p>
                      <a:pPr marL="0" marR="0">
                        <a:spcBef>
                          <a:spcPts val="0"/>
                        </a:spcBef>
                        <a:spcAft>
                          <a:spcPts val="0"/>
                        </a:spcAft>
                      </a:pPr>
                      <a:r>
                        <a:rPr lang="en-US" sz="2400" dirty="0">
                          <a:solidFill>
                            <a:srgbClr val="000000"/>
                          </a:solidFill>
                          <a:latin typeface="Calibri"/>
                          <a:ea typeface="Times New Roman"/>
                        </a:rPr>
                        <a:t>Option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dirty="0">
                          <a:solidFill>
                            <a:srgbClr val="000000"/>
                          </a:solidFill>
                          <a:latin typeface="Calibri"/>
                          <a:ea typeface="Times New Roman"/>
                        </a:rPr>
                        <a:t>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Ptbs</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520">
                <a:tc>
                  <a:txBody>
                    <a:bodyPr/>
                    <a:lstStyle/>
                    <a:p>
                      <a:pPr marL="0" marR="0">
                        <a:spcBef>
                          <a:spcPts val="0"/>
                        </a:spcBef>
                        <a:spcAft>
                          <a:spcPts val="0"/>
                        </a:spcAft>
                      </a:pPr>
                      <a:r>
                        <a:rPr lang="en-US" sz="2400">
                          <a:solidFill>
                            <a:srgbClr val="000000"/>
                          </a:solidFill>
                          <a:latin typeface="Calibri"/>
                          <a:ea typeface="Times New Roman"/>
                        </a:rPr>
                        <a:t>A</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131</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58</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-0.31</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350520">
                <a:tc>
                  <a:txBody>
                    <a:bodyPr/>
                    <a:lstStyle/>
                    <a:p>
                      <a:pPr marL="0" marR="0">
                        <a:spcBef>
                          <a:spcPts val="0"/>
                        </a:spcBef>
                        <a:spcAft>
                          <a:spcPts val="0"/>
                        </a:spcAft>
                      </a:pPr>
                      <a:r>
                        <a:rPr lang="en-US" sz="2400">
                          <a:solidFill>
                            <a:srgbClr val="000000"/>
                          </a:solidFill>
                          <a:latin typeface="Calibri"/>
                          <a:ea typeface="Times New Roman"/>
                        </a:rPr>
                        <a:t>B</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30</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13</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-0.10</a:t>
                      </a:r>
                      <a:endParaRPr lang="en-US" sz="2400">
                        <a:latin typeface="Times New Roman"/>
                        <a:ea typeface="Times New Roman"/>
                      </a:endParaRPr>
                    </a:p>
                  </a:txBody>
                  <a:tcPr marL="68580" marR="68580" marT="0" marB="0" anchor="b">
                    <a:lnL>
                      <a:noFill/>
                    </a:lnL>
                    <a:lnR>
                      <a:noFill/>
                    </a:lnR>
                    <a:lnT>
                      <a:noFill/>
                    </a:lnT>
                    <a:lnB>
                      <a:noFill/>
                    </a:lnB>
                  </a:tcPr>
                </a:tc>
              </a:tr>
              <a:tr h="350520">
                <a:tc>
                  <a:txBody>
                    <a:bodyPr/>
                    <a:lstStyle/>
                    <a:p>
                      <a:pPr marL="0" marR="0">
                        <a:spcBef>
                          <a:spcPts val="0"/>
                        </a:spcBef>
                        <a:spcAft>
                          <a:spcPts val="0"/>
                        </a:spcAft>
                      </a:pPr>
                      <a:r>
                        <a:rPr lang="en-US" sz="2400" b="1">
                          <a:solidFill>
                            <a:srgbClr val="000000"/>
                          </a:solidFill>
                          <a:latin typeface="Calibri"/>
                          <a:ea typeface="Times New Roman"/>
                        </a:rPr>
                        <a:t>C</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53</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24</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0.48</a:t>
                      </a:r>
                      <a:endParaRPr lang="en-US" sz="2400">
                        <a:latin typeface="Times New Roman"/>
                        <a:ea typeface="Times New Roman"/>
                      </a:endParaRPr>
                    </a:p>
                  </a:txBody>
                  <a:tcPr marL="68580" marR="68580" marT="0" marB="0" anchor="b">
                    <a:lnL>
                      <a:noFill/>
                    </a:lnL>
                    <a:lnR>
                      <a:noFill/>
                    </a:lnR>
                    <a:lnT>
                      <a:noFill/>
                    </a:lnT>
                    <a:lnB>
                      <a:noFill/>
                    </a:lnB>
                  </a:tcPr>
                </a:tc>
              </a:tr>
              <a:tr h="350520">
                <a:tc>
                  <a:txBody>
                    <a:bodyPr/>
                    <a:lstStyle/>
                    <a:p>
                      <a:pPr marL="0" marR="0">
                        <a:spcBef>
                          <a:spcPts val="0"/>
                        </a:spcBef>
                        <a:spcAft>
                          <a:spcPts val="0"/>
                        </a:spcAft>
                      </a:pPr>
                      <a:r>
                        <a:rPr lang="en-US" sz="2400" i="1">
                          <a:solidFill>
                            <a:srgbClr val="000000"/>
                          </a:solidFill>
                          <a:latin typeface="Calibri"/>
                          <a:ea typeface="Times New Roman"/>
                        </a:rPr>
                        <a:t>D</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i="1">
                          <a:solidFill>
                            <a:srgbClr val="000000"/>
                          </a:solidFill>
                          <a:latin typeface="Calibri"/>
                          <a:ea typeface="Times New Roman"/>
                        </a:rPr>
                        <a:t>10</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i="1">
                          <a:solidFill>
                            <a:srgbClr val="000000"/>
                          </a:solidFill>
                          <a:latin typeface="Calibri"/>
                          <a:ea typeface="Times New Roman"/>
                        </a:rPr>
                        <a:t>4</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i="1" dirty="0">
                          <a:solidFill>
                            <a:srgbClr val="000000"/>
                          </a:solidFill>
                          <a:latin typeface="Calibri"/>
                          <a:ea typeface="Times New Roman"/>
                        </a:rPr>
                        <a:t>-0.07</a:t>
                      </a:r>
                      <a:endParaRPr lang="en-US" sz="2400" dirty="0">
                        <a:latin typeface="Times New Roman"/>
                        <a:ea typeface="Times New Roman"/>
                      </a:endParaRPr>
                    </a:p>
                  </a:txBody>
                  <a:tcPr marL="68580" marR="68580" marT="0" marB="0" anchor="b">
                    <a:lnL>
                      <a:noFill/>
                    </a:lnL>
                    <a:lnR>
                      <a:noFill/>
                    </a:lnR>
                    <a:lnT>
                      <a:noFill/>
                    </a:lnT>
                    <a:lnB>
                      <a:noFill/>
                    </a:lnB>
                  </a:tcPr>
                </a:tc>
              </a:tr>
            </a:tbl>
          </a:graphicData>
        </a:graphic>
      </p:graphicFrame>
    </p:spTree>
    <p:extLst>
      <p:ext uri="{BB962C8B-B14F-4D97-AF65-F5344CB8AC3E}">
        <p14:creationId xmlns:p14="http://schemas.microsoft.com/office/powerpoint/2010/main" val="3183613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Modifications</a:t>
            </a:r>
            <a:endParaRPr lang="en-US" dirty="0"/>
          </a:p>
        </p:txBody>
      </p:sp>
      <p:sp>
        <p:nvSpPr>
          <p:cNvPr id="3" name="Content Placeholder 2"/>
          <p:cNvSpPr>
            <a:spLocks noGrp="1"/>
          </p:cNvSpPr>
          <p:nvPr>
            <p:ph idx="1"/>
          </p:nvPr>
        </p:nvSpPr>
        <p:spPr/>
        <p:txBody>
          <a:bodyPr/>
          <a:lstStyle/>
          <a:p>
            <a:r>
              <a:rPr lang="en-US" dirty="0" smtClean="0"/>
              <a:t>changes to a test’s content or item format that make a test more accessible for most students </a:t>
            </a:r>
          </a:p>
          <a:p>
            <a:r>
              <a:rPr lang="en-US" dirty="0" smtClean="0"/>
              <a:t>while continuing to assess grade-level content and skills </a:t>
            </a:r>
          </a:p>
          <a:p>
            <a:r>
              <a:rPr lang="en-US" dirty="0" smtClean="0"/>
              <a:t>at the same depth of knowledge as unmodified items</a:t>
            </a:r>
            <a:endParaRPr lang="en-US" dirty="0"/>
          </a:p>
        </p:txBody>
      </p:sp>
    </p:spTree>
    <p:extLst>
      <p:ext uri="{BB962C8B-B14F-4D97-AF65-F5344CB8AC3E}">
        <p14:creationId xmlns:p14="http://schemas.microsoft.com/office/powerpoint/2010/main" val="17292132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1" descr="C:\Documents and Settings\mcrdz\Desktop\Documents\NCME\CAAVES NCME Paper\Distractor Analysis\Reading Items\read 22m.jpg"/>
          <p:cNvPicPr>
            <a:picLocks noChangeAspect="1" noChangeArrowheads="1"/>
          </p:cNvPicPr>
          <p:nvPr/>
        </p:nvPicPr>
        <p:blipFill>
          <a:blip r:embed="rId2" cstate="print"/>
          <a:srcRect/>
          <a:stretch>
            <a:fillRect/>
          </a:stretch>
        </p:blipFill>
        <p:spPr bwMode="auto">
          <a:xfrm>
            <a:off x="152400" y="228600"/>
            <a:ext cx="8936038" cy="4038600"/>
          </a:xfrm>
          <a:prstGeom prst="rect">
            <a:avLst/>
          </a:prstGeom>
          <a:noFill/>
          <a:ln w="9525">
            <a:noFill/>
            <a:miter lim="800000"/>
            <a:headEnd/>
            <a:tailEnd/>
          </a:ln>
        </p:spPr>
      </p:pic>
      <p:graphicFrame>
        <p:nvGraphicFramePr>
          <p:cNvPr id="3" name="Table 2"/>
          <p:cNvGraphicFramePr>
            <a:graphicFrameLocks noGrp="1"/>
          </p:cNvGraphicFramePr>
          <p:nvPr/>
        </p:nvGraphicFramePr>
        <p:xfrm>
          <a:off x="4572000" y="4838700"/>
          <a:ext cx="4343399" cy="1676400"/>
        </p:xfrm>
        <a:graphic>
          <a:graphicData uri="http://schemas.openxmlformats.org/drawingml/2006/table">
            <a:tbl>
              <a:tblPr/>
              <a:tblGrid>
                <a:gridCol w="1060983"/>
                <a:gridCol w="1060983"/>
                <a:gridCol w="1060983"/>
                <a:gridCol w="1160450"/>
              </a:tblGrid>
              <a:tr h="419100">
                <a:tc>
                  <a:txBody>
                    <a:bodyPr/>
                    <a:lstStyle/>
                    <a:p>
                      <a:pPr marL="0" marR="0">
                        <a:spcBef>
                          <a:spcPts val="0"/>
                        </a:spcBef>
                        <a:spcAft>
                          <a:spcPts val="0"/>
                        </a:spcAft>
                      </a:pPr>
                      <a:r>
                        <a:rPr lang="en-US" sz="2400" dirty="0">
                          <a:solidFill>
                            <a:srgbClr val="000000"/>
                          </a:solidFill>
                          <a:latin typeface="Calibri"/>
                          <a:ea typeface="Times New Roman"/>
                        </a:rPr>
                        <a:t>Option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dirty="0">
                          <a:solidFill>
                            <a:srgbClr val="000000"/>
                          </a:solidFill>
                          <a:latin typeface="Calibri"/>
                          <a:ea typeface="Times New Roman"/>
                        </a:rPr>
                        <a:t>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Ptbs</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00">
                <a:tc>
                  <a:txBody>
                    <a:bodyPr/>
                    <a:lstStyle/>
                    <a:p>
                      <a:pPr marL="0" marR="0">
                        <a:spcBef>
                          <a:spcPts val="0"/>
                        </a:spcBef>
                        <a:spcAft>
                          <a:spcPts val="0"/>
                        </a:spcAft>
                      </a:pPr>
                      <a:r>
                        <a:rPr lang="en-US" sz="2400">
                          <a:solidFill>
                            <a:srgbClr val="000000"/>
                          </a:solidFill>
                          <a:latin typeface="Calibri"/>
                          <a:ea typeface="Times New Roman"/>
                        </a:rPr>
                        <a:t>A   [A]</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123</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26</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-0.38</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419100">
                <a:tc>
                  <a:txBody>
                    <a:bodyPr/>
                    <a:lstStyle/>
                    <a:p>
                      <a:pPr marL="0" marR="0">
                        <a:spcBef>
                          <a:spcPts val="0"/>
                        </a:spcBef>
                        <a:spcAft>
                          <a:spcPts val="0"/>
                        </a:spcAft>
                      </a:pPr>
                      <a:r>
                        <a:rPr lang="en-US" sz="2400">
                          <a:solidFill>
                            <a:srgbClr val="000000"/>
                          </a:solidFill>
                          <a:latin typeface="Calibri"/>
                          <a:ea typeface="Times New Roman"/>
                        </a:rPr>
                        <a:t>B   [B]</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85</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18</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-0.23</a:t>
                      </a:r>
                      <a:endParaRPr lang="en-US" sz="2400">
                        <a:latin typeface="Times New Roman"/>
                        <a:ea typeface="Times New Roman"/>
                      </a:endParaRPr>
                    </a:p>
                  </a:txBody>
                  <a:tcPr marL="68580" marR="68580" marT="0" marB="0" anchor="b">
                    <a:lnL>
                      <a:noFill/>
                    </a:lnL>
                    <a:lnR>
                      <a:noFill/>
                    </a:lnR>
                    <a:lnT>
                      <a:noFill/>
                    </a:lnT>
                    <a:lnB>
                      <a:noFill/>
                    </a:lnB>
                  </a:tcPr>
                </a:tc>
              </a:tr>
              <a:tr h="419100">
                <a:tc>
                  <a:txBody>
                    <a:bodyPr/>
                    <a:lstStyle/>
                    <a:p>
                      <a:pPr marL="0" marR="0">
                        <a:spcBef>
                          <a:spcPts val="0"/>
                        </a:spcBef>
                        <a:spcAft>
                          <a:spcPts val="0"/>
                        </a:spcAft>
                      </a:pPr>
                      <a:r>
                        <a:rPr lang="en-US" sz="2400" b="1">
                          <a:solidFill>
                            <a:srgbClr val="000000"/>
                          </a:solidFill>
                          <a:latin typeface="Calibri"/>
                          <a:ea typeface="Times New Roman"/>
                        </a:rPr>
                        <a:t>C   [C]</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265</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56</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dirty="0">
                          <a:solidFill>
                            <a:srgbClr val="000000"/>
                          </a:solidFill>
                          <a:latin typeface="Calibri"/>
                          <a:ea typeface="Times New Roman"/>
                        </a:rPr>
                        <a:t>0.51</a:t>
                      </a:r>
                      <a:endParaRPr lang="en-US" sz="2400" dirty="0">
                        <a:latin typeface="Times New Roman"/>
                        <a:ea typeface="Times New Roman"/>
                      </a:endParaRPr>
                    </a:p>
                  </a:txBody>
                  <a:tcPr marL="68580" marR="68580" marT="0" marB="0" anchor="b">
                    <a:lnL>
                      <a:noFill/>
                    </a:lnL>
                    <a:lnR>
                      <a:noFill/>
                    </a:lnR>
                    <a:lnT>
                      <a:noFill/>
                    </a:lnT>
                    <a:lnB>
                      <a:noFill/>
                    </a:lnB>
                  </a:tcPr>
                </a:tc>
              </a:tr>
            </a:tbl>
          </a:graphicData>
        </a:graphic>
      </p:graphicFrame>
      <p:graphicFrame>
        <p:nvGraphicFramePr>
          <p:cNvPr id="4" name="Table 3"/>
          <p:cNvGraphicFramePr>
            <a:graphicFrameLocks noGrp="1"/>
          </p:cNvGraphicFramePr>
          <p:nvPr/>
        </p:nvGraphicFramePr>
        <p:xfrm>
          <a:off x="4572000" y="2705100"/>
          <a:ext cx="4343399" cy="1828800"/>
        </p:xfrm>
        <a:graphic>
          <a:graphicData uri="http://schemas.openxmlformats.org/drawingml/2006/table">
            <a:tbl>
              <a:tblPr/>
              <a:tblGrid>
                <a:gridCol w="1060983"/>
                <a:gridCol w="1060983"/>
                <a:gridCol w="1060983"/>
                <a:gridCol w="1160450"/>
              </a:tblGrid>
              <a:tr h="350520">
                <a:tc>
                  <a:txBody>
                    <a:bodyPr/>
                    <a:lstStyle/>
                    <a:p>
                      <a:pPr marL="0" marR="0">
                        <a:spcBef>
                          <a:spcPts val="0"/>
                        </a:spcBef>
                        <a:spcAft>
                          <a:spcPts val="0"/>
                        </a:spcAft>
                      </a:pPr>
                      <a:r>
                        <a:rPr lang="en-US" sz="2400" dirty="0">
                          <a:solidFill>
                            <a:srgbClr val="000000"/>
                          </a:solidFill>
                          <a:latin typeface="Calibri"/>
                          <a:ea typeface="Times New Roman"/>
                        </a:rPr>
                        <a:t>Option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dirty="0">
                          <a:solidFill>
                            <a:srgbClr val="000000"/>
                          </a:solidFill>
                          <a:latin typeface="Calibri"/>
                          <a:ea typeface="Times New Roman"/>
                        </a:rPr>
                        <a:t>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Ptbs</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520">
                <a:tc>
                  <a:txBody>
                    <a:bodyPr/>
                    <a:lstStyle/>
                    <a:p>
                      <a:pPr marL="0" marR="0">
                        <a:spcBef>
                          <a:spcPts val="0"/>
                        </a:spcBef>
                        <a:spcAft>
                          <a:spcPts val="0"/>
                        </a:spcAft>
                      </a:pPr>
                      <a:r>
                        <a:rPr lang="en-US" sz="2400">
                          <a:solidFill>
                            <a:srgbClr val="000000"/>
                          </a:solidFill>
                          <a:latin typeface="Calibri"/>
                          <a:ea typeface="Times New Roman"/>
                        </a:rPr>
                        <a:t>A</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131</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58</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-0.31</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350520">
                <a:tc>
                  <a:txBody>
                    <a:bodyPr/>
                    <a:lstStyle/>
                    <a:p>
                      <a:pPr marL="0" marR="0">
                        <a:spcBef>
                          <a:spcPts val="0"/>
                        </a:spcBef>
                        <a:spcAft>
                          <a:spcPts val="0"/>
                        </a:spcAft>
                      </a:pPr>
                      <a:r>
                        <a:rPr lang="en-US" sz="2400">
                          <a:solidFill>
                            <a:srgbClr val="000000"/>
                          </a:solidFill>
                          <a:latin typeface="Calibri"/>
                          <a:ea typeface="Times New Roman"/>
                        </a:rPr>
                        <a:t>B</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30</a:t>
                      </a:r>
                      <a:endParaRPr lang="en-US" sz="2400" dirty="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13</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-0.10</a:t>
                      </a:r>
                      <a:endParaRPr lang="en-US" sz="2400">
                        <a:latin typeface="Times New Roman"/>
                        <a:ea typeface="Times New Roman"/>
                      </a:endParaRPr>
                    </a:p>
                  </a:txBody>
                  <a:tcPr marL="68580" marR="68580" marT="0" marB="0" anchor="b">
                    <a:lnL>
                      <a:noFill/>
                    </a:lnL>
                    <a:lnR>
                      <a:noFill/>
                    </a:lnR>
                    <a:lnT>
                      <a:noFill/>
                    </a:lnT>
                    <a:lnB>
                      <a:noFill/>
                    </a:lnB>
                  </a:tcPr>
                </a:tc>
              </a:tr>
              <a:tr h="350520">
                <a:tc>
                  <a:txBody>
                    <a:bodyPr/>
                    <a:lstStyle/>
                    <a:p>
                      <a:pPr marL="0" marR="0">
                        <a:spcBef>
                          <a:spcPts val="0"/>
                        </a:spcBef>
                        <a:spcAft>
                          <a:spcPts val="0"/>
                        </a:spcAft>
                      </a:pPr>
                      <a:r>
                        <a:rPr lang="en-US" sz="2400" b="1">
                          <a:solidFill>
                            <a:srgbClr val="000000"/>
                          </a:solidFill>
                          <a:latin typeface="Calibri"/>
                          <a:ea typeface="Times New Roman"/>
                        </a:rPr>
                        <a:t>C</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53</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24</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0.48</a:t>
                      </a:r>
                      <a:endParaRPr lang="en-US" sz="2400">
                        <a:latin typeface="Times New Roman"/>
                        <a:ea typeface="Times New Roman"/>
                      </a:endParaRPr>
                    </a:p>
                  </a:txBody>
                  <a:tcPr marL="68580" marR="68580" marT="0" marB="0" anchor="b">
                    <a:lnL>
                      <a:noFill/>
                    </a:lnL>
                    <a:lnR>
                      <a:noFill/>
                    </a:lnR>
                    <a:lnT>
                      <a:noFill/>
                    </a:lnT>
                    <a:lnB>
                      <a:noFill/>
                    </a:lnB>
                  </a:tcPr>
                </a:tc>
              </a:tr>
              <a:tr h="350520">
                <a:tc>
                  <a:txBody>
                    <a:bodyPr/>
                    <a:lstStyle/>
                    <a:p>
                      <a:pPr marL="0" marR="0">
                        <a:spcBef>
                          <a:spcPts val="0"/>
                        </a:spcBef>
                        <a:spcAft>
                          <a:spcPts val="0"/>
                        </a:spcAft>
                      </a:pPr>
                      <a:r>
                        <a:rPr lang="en-US" sz="2400" i="1">
                          <a:solidFill>
                            <a:srgbClr val="000000"/>
                          </a:solidFill>
                          <a:latin typeface="Calibri"/>
                          <a:ea typeface="Times New Roman"/>
                        </a:rPr>
                        <a:t>D</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i="1">
                          <a:solidFill>
                            <a:srgbClr val="000000"/>
                          </a:solidFill>
                          <a:latin typeface="Calibri"/>
                          <a:ea typeface="Times New Roman"/>
                        </a:rPr>
                        <a:t>10</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i="1">
                          <a:solidFill>
                            <a:srgbClr val="000000"/>
                          </a:solidFill>
                          <a:latin typeface="Calibri"/>
                          <a:ea typeface="Times New Roman"/>
                        </a:rPr>
                        <a:t>4</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i="1" dirty="0">
                          <a:solidFill>
                            <a:srgbClr val="000000"/>
                          </a:solidFill>
                          <a:latin typeface="Calibri"/>
                          <a:ea typeface="Times New Roman"/>
                        </a:rPr>
                        <a:t>-0.07</a:t>
                      </a:r>
                      <a:endParaRPr lang="en-US" sz="2400" dirty="0">
                        <a:latin typeface="Times New Roman"/>
                        <a:ea typeface="Times New Roman"/>
                      </a:endParaRPr>
                    </a:p>
                  </a:txBody>
                  <a:tcPr marL="68580" marR="68580" marT="0" marB="0" anchor="b">
                    <a:lnL>
                      <a:noFill/>
                    </a:lnL>
                    <a:lnR>
                      <a:noFill/>
                    </a:lnR>
                    <a:lnT>
                      <a:noFill/>
                    </a:lnT>
                    <a:lnB>
                      <a:noFill/>
                    </a:lnB>
                  </a:tcPr>
                </a:tc>
              </a:tr>
            </a:tbl>
          </a:graphicData>
        </a:graphic>
      </p:graphicFrame>
    </p:spTree>
    <p:extLst>
      <p:ext uri="{BB962C8B-B14F-4D97-AF65-F5344CB8AC3E}">
        <p14:creationId xmlns:p14="http://schemas.microsoft.com/office/powerpoint/2010/main" val="3438941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52" descr="C:\Documents and Settings\mcrdz\Desktop\Documents\NCME\CAAVES NCME Paper\Distractor Analysis\Reading Items\read 27u.jpg"/>
          <p:cNvPicPr>
            <a:picLocks noChangeAspect="1" noChangeArrowheads="1"/>
          </p:cNvPicPr>
          <p:nvPr/>
        </p:nvPicPr>
        <p:blipFill>
          <a:blip r:embed="rId2" cstate="print"/>
          <a:srcRect/>
          <a:stretch>
            <a:fillRect/>
          </a:stretch>
        </p:blipFill>
        <p:spPr bwMode="auto">
          <a:xfrm>
            <a:off x="228600" y="228600"/>
            <a:ext cx="8923338" cy="3429000"/>
          </a:xfrm>
          <a:prstGeom prst="rect">
            <a:avLst/>
          </a:prstGeom>
          <a:noFill/>
          <a:ln w="9525">
            <a:noFill/>
            <a:miter lim="800000"/>
            <a:headEnd/>
            <a:tailEnd/>
          </a:ln>
        </p:spPr>
      </p:pic>
      <p:graphicFrame>
        <p:nvGraphicFramePr>
          <p:cNvPr id="3" name="Table 2"/>
          <p:cNvGraphicFramePr>
            <a:graphicFrameLocks noGrp="1"/>
          </p:cNvGraphicFramePr>
          <p:nvPr/>
        </p:nvGraphicFramePr>
        <p:xfrm>
          <a:off x="4572000" y="4673600"/>
          <a:ext cx="4343399" cy="1828800"/>
        </p:xfrm>
        <a:graphic>
          <a:graphicData uri="http://schemas.openxmlformats.org/drawingml/2006/table">
            <a:tbl>
              <a:tblPr/>
              <a:tblGrid>
                <a:gridCol w="1060983"/>
                <a:gridCol w="1060983"/>
                <a:gridCol w="1060983"/>
                <a:gridCol w="1160450"/>
              </a:tblGrid>
              <a:tr h="365760">
                <a:tc>
                  <a:txBody>
                    <a:bodyPr/>
                    <a:lstStyle/>
                    <a:p>
                      <a:pPr marL="0" marR="0">
                        <a:spcBef>
                          <a:spcPts val="0"/>
                        </a:spcBef>
                        <a:spcAft>
                          <a:spcPts val="0"/>
                        </a:spcAft>
                      </a:pPr>
                      <a:r>
                        <a:rPr lang="en-US" sz="2400" dirty="0">
                          <a:solidFill>
                            <a:srgbClr val="000000"/>
                          </a:solidFill>
                          <a:latin typeface="Calibri"/>
                          <a:ea typeface="Times New Roman"/>
                        </a:rPr>
                        <a:t>Option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N</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Ptbs</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760">
                <a:tc>
                  <a:txBody>
                    <a:bodyPr/>
                    <a:lstStyle/>
                    <a:p>
                      <a:pPr marL="0" marR="0">
                        <a:spcBef>
                          <a:spcPts val="0"/>
                        </a:spcBef>
                        <a:spcAft>
                          <a:spcPts val="0"/>
                        </a:spcAft>
                      </a:pPr>
                      <a:r>
                        <a:rPr lang="en-US" sz="2400">
                          <a:solidFill>
                            <a:srgbClr val="000000"/>
                          </a:solidFill>
                          <a:latin typeface="Calibri"/>
                          <a:ea typeface="Times New Roman"/>
                        </a:rPr>
                        <a:t>A</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85</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38</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0.23</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365760">
                <a:tc>
                  <a:txBody>
                    <a:bodyPr/>
                    <a:lstStyle/>
                    <a:p>
                      <a:pPr marL="0" marR="0">
                        <a:spcBef>
                          <a:spcPts val="0"/>
                        </a:spcBef>
                        <a:spcAft>
                          <a:spcPts val="0"/>
                        </a:spcAft>
                      </a:pPr>
                      <a:r>
                        <a:rPr lang="en-US" sz="2400">
                          <a:solidFill>
                            <a:srgbClr val="000000"/>
                          </a:solidFill>
                          <a:latin typeface="Calibri"/>
                          <a:ea typeface="Times New Roman"/>
                        </a:rPr>
                        <a:t>B</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69</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31</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-0.26</a:t>
                      </a:r>
                      <a:endParaRPr lang="en-US" sz="2400">
                        <a:latin typeface="Times New Roman"/>
                        <a:ea typeface="Times New Roman"/>
                      </a:endParaRPr>
                    </a:p>
                  </a:txBody>
                  <a:tcPr marL="68580" marR="68580" marT="0" marB="0" anchor="b">
                    <a:lnL>
                      <a:noFill/>
                    </a:lnL>
                    <a:lnR>
                      <a:noFill/>
                    </a:lnR>
                    <a:lnT>
                      <a:noFill/>
                    </a:lnT>
                    <a:lnB>
                      <a:noFill/>
                    </a:lnB>
                  </a:tcPr>
                </a:tc>
              </a:tr>
              <a:tr h="365760">
                <a:tc>
                  <a:txBody>
                    <a:bodyPr/>
                    <a:lstStyle/>
                    <a:p>
                      <a:pPr marL="0" marR="0">
                        <a:spcBef>
                          <a:spcPts val="0"/>
                        </a:spcBef>
                        <a:spcAft>
                          <a:spcPts val="0"/>
                        </a:spcAft>
                      </a:pPr>
                      <a:r>
                        <a:rPr lang="en-US" sz="2400" b="1">
                          <a:solidFill>
                            <a:srgbClr val="000000"/>
                          </a:solidFill>
                          <a:latin typeface="Calibri"/>
                          <a:ea typeface="Times New Roman"/>
                        </a:rPr>
                        <a:t>C</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40</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18</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0.21</a:t>
                      </a:r>
                      <a:endParaRPr lang="en-US" sz="2400">
                        <a:latin typeface="Times New Roman"/>
                        <a:ea typeface="Times New Roman"/>
                      </a:endParaRPr>
                    </a:p>
                  </a:txBody>
                  <a:tcPr marL="68580" marR="68580" marT="0" marB="0" anchor="b">
                    <a:lnL>
                      <a:noFill/>
                    </a:lnL>
                    <a:lnR>
                      <a:noFill/>
                    </a:lnR>
                    <a:lnT>
                      <a:noFill/>
                    </a:lnT>
                    <a:lnB>
                      <a:noFill/>
                    </a:lnB>
                  </a:tcPr>
                </a:tc>
              </a:tr>
              <a:tr h="365760">
                <a:tc>
                  <a:txBody>
                    <a:bodyPr/>
                    <a:lstStyle/>
                    <a:p>
                      <a:pPr marL="0" marR="0">
                        <a:spcBef>
                          <a:spcPts val="0"/>
                        </a:spcBef>
                        <a:spcAft>
                          <a:spcPts val="0"/>
                        </a:spcAft>
                      </a:pPr>
                      <a:r>
                        <a:rPr lang="en-US" sz="2400">
                          <a:solidFill>
                            <a:srgbClr val="000000"/>
                          </a:solidFill>
                          <a:latin typeface="Calibri"/>
                          <a:ea typeface="Times New Roman"/>
                        </a:rPr>
                        <a:t>D</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30</a:t>
                      </a:r>
                      <a:endParaRPr lang="en-US" sz="2400" dirty="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13</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-0.21</a:t>
                      </a:r>
                      <a:endParaRPr lang="en-US" sz="2400" dirty="0">
                        <a:latin typeface="Times New Roman"/>
                        <a:ea typeface="Times New Roman"/>
                      </a:endParaRPr>
                    </a:p>
                  </a:txBody>
                  <a:tcPr marL="68580" marR="68580" marT="0" marB="0" anchor="b">
                    <a:lnL>
                      <a:noFill/>
                    </a:lnL>
                    <a:lnR>
                      <a:noFill/>
                    </a:lnR>
                    <a:lnT>
                      <a:noFill/>
                    </a:lnT>
                    <a:lnB>
                      <a:noFill/>
                    </a:lnB>
                  </a:tcPr>
                </a:tc>
              </a:tr>
            </a:tbl>
          </a:graphicData>
        </a:graphic>
      </p:graphicFrame>
    </p:spTree>
    <p:extLst>
      <p:ext uri="{BB962C8B-B14F-4D97-AF65-F5344CB8AC3E}">
        <p14:creationId xmlns:p14="http://schemas.microsoft.com/office/powerpoint/2010/main" val="2713852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51" descr="C:\Documents and Settings\mcrdz\Desktop\Documents\NCME\CAAVES NCME Paper\Distractor Analysis\Reading Items\read 27m.jpg"/>
          <p:cNvPicPr>
            <a:picLocks noChangeAspect="1" noChangeArrowheads="1"/>
          </p:cNvPicPr>
          <p:nvPr/>
        </p:nvPicPr>
        <p:blipFill>
          <a:blip r:embed="rId2" cstate="print"/>
          <a:srcRect/>
          <a:stretch>
            <a:fillRect/>
          </a:stretch>
        </p:blipFill>
        <p:spPr bwMode="auto">
          <a:xfrm>
            <a:off x="304800" y="152400"/>
            <a:ext cx="8745538" cy="4343400"/>
          </a:xfrm>
          <a:prstGeom prst="rect">
            <a:avLst/>
          </a:prstGeom>
          <a:noFill/>
          <a:ln w="9525">
            <a:noFill/>
            <a:miter lim="800000"/>
            <a:headEnd/>
            <a:tailEnd/>
          </a:ln>
        </p:spPr>
      </p:pic>
      <p:graphicFrame>
        <p:nvGraphicFramePr>
          <p:cNvPr id="3" name="Table 2"/>
          <p:cNvGraphicFramePr>
            <a:graphicFrameLocks noGrp="1"/>
          </p:cNvGraphicFramePr>
          <p:nvPr/>
        </p:nvGraphicFramePr>
        <p:xfrm>
          <a:off x="4572000" y="4864100"/>
          <a:ext cx="4343399" cy="1676400"/>
        </p:xfrm>
        <a:graphic>
          <a:graphicData uri="http://schemas.openxmlformats.org/drawingml/2006/table">
            <a:tbl>
              <a:tblPr/>
              <a:tblGrid>
                <a:gridCol w="1060983"/>
                <a:gridCol w="1060983"/>
                <a:gridCol w="1060983"/>
                <a:gridCol w="1160450"/>
              </a:tblGrid>
              <a:tr h="419100">
                <a:tc>
                  <a:txBody>
                    <a:bodyPr/>
                    <a:lstStyle/>
                    <a:p>
                      <a:pPr marL="0" marR="0">
                        <a:spcBef>
                          <a:spcPts val="0"/>
                        </a:spcBef>
                        <a:spcAft>
                          <a:spcPts val="0"/>
                        </a:spcAft>
                      </a:pPr>
                      <a:r>
                        <a:rPr lang="en-US" sz="2400" dirty="0">
                          <a:solidFill>
                            <a:srgbClr val="000000"/>
                          </a:solidFill>
                          <a:latin typeface="Calibri"/>
                          <a:ea typeface="Times New Roman"/>
                        </a:rPr>
                        <a:t>Option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N</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dirty="0">
                          <a:solidFill>
                            <a:srgbClr val="000000"/>
                          </a:solidFill>
                          <a:latin typeface="Calibri"/>
                          <a:ea typeface="Times New Roman"/>
                        </a:rPr>
                        <a:t>%</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Ptbs</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00">
                <a:tc>
                  <a:txBody>
                    <a:bodyPr/>
                    <a:lstStyle/>
                    <a:p>
                      <a:pPr marL="0" marR="0">
                        <a:spcBef>
                          <a:spcPts val="0"/>
                        </a:spcBef>
                        <a:spcAft>
                          <a:spcPts val="0"/>
                        </a:spcAft>
                      </a:pPr>
                      <a:r>
                        <a:rPr lang="en-US" sz="2400">
                          <a:solidFill>
                            <a:srgbClr val="000000"/>
                          </a:solidFill>
                          <a:latin typeface="Calibri"/>
                          <a:ea typeface="Times New Roman"/>
                        </a:rPr>
                        <a:t>A   [A]</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111</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24</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-0.03</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419100">
                <a:tc>
                  <a:txBody>
                    <a:bodyPr/>
                    <a:lstStyle/>
                    <a:p>
                      <a:pPr marL="0" marR="0">
                        <a:spcBef>
                          <a:spcPts val="0"/>
                        </a:spcBef>
                        <a:spcAft>
                          <a:spcPts val="0"/>
                        </a:spcAft>
                      </a:pPr>
                      <a:r>
                        <a:rPr lang="en-US" sz="2400">
                          <a:solidFill>
                            <a:srgbClr val="000000"/>
                          </a:solidFill>
                          <a:latin typeface="Calibri"/>
                          <a:ea typeface="Times New Roman"/>
                        </a:rPr>
                        <a:t>B   [B]</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272</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58</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-0.03</a:t>
                      </a:r>
                      <a:endParaRPr lang="en-US" sz="2400">
                        <a:latin typeface="Times New Roman"/>
                        <a:ea typeface="Times New Roman"/>
                      </a:endParaRPr>
                    </a:p>
                  </a:txBody>
                  <a:tcPr marL="68580" marR="68580" marT="0" marB="0" anchor="b">
                    <a:lnL>
                      <a:noFill/>
                    </a:lnL>
                    <a:lnR>
                      <a:noFill/>
                    </a:lnR>
                    <a:lnT>
                      <a:noFill/>
                    </a:lnT>
                    <a:lnB>
                      <a:noFill/>
                    </a:lnB>
                  </a:tcPr>
                </a:tc>
              </a:tr>
              <a:tr h="419100">
                <a:tc>
                  <a:txBody>
                    <a:bodyPr/>
                    <a:lstStyle/>
                    <a:p>
                      <a:pPr marL="0" marR="0">
                        <a:spcBef>
                          <a:spcPts val="0"/>
                        </a:spcBef>
                        <a:spcAft>
                          <a:spcPts val="0"/>
                        </a:spcAft>
                      </a:pPr>
                      <a:r>
                        <a:rPr lang="en-US" sz="2400" b="1">
                          <a:solidFill>
                            <a:srgbClr val="000000"/>
                          </a:solidFill>
                          <a:latin typeface="Calibri"/>
                          <a:ea typeface="Times New Roman"/>
                        </a:rPr>
                        <a:t>C   [C]</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89</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19</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0.07</a:t>
                      </a:r>
                      <a:endParaRPr lang="en-US" sz="2400" dirty="0">
                        <a:latin typeface="Times New Roman"/>
                        <a:ea typeface="Times New Roman"/>
                      </a:endParaRPr>
                    </a:p>
                  </a:txBody>
                  <a:tcPr marL="68580" marR="68580" marT="0" marB="0" anchor="b">
                    <a:lnL>
                      <a:noFill/>
                    </a:lnL>
                    <a:lnR>
                      <a:noFill/>
                    </a:lnR>
                    <a:lnT>
                      <a:noFill/>
                    </a:lnT>
                    <a:lnB>
                      <a:noFill/>
                    </a:lnB>
                  </a:tcPr>
                </a:tc>
              </a:tr>
            </a:tbl>
          </a:graphicData>
        </a:graphic>
      </p:graphicFrame>
      <p:graphicFrame>
        <p:nvGraphicFramePr>
          <p:cNvPr id="4" name="Table 3"/>
          <p:cNvGraphicFramePr>
            <a:graphicFrameLocks noGrp="1"/>
          </p:cNvGraphicFramePr>
          <p:nvPr/>
        </p:nvGraphicFramePr>
        <p:xfrm>
          <a:off x="4572000" y="2730500"/>
          <a:ext cx="4343399" cy="1828800"/>
        </p:xfrm>
        <a:graphic>
          <a:graphicData uri="http://schemas.openxmlformats.org/drawingml/2006/table">
            <a:tbl>
              <a:tblPr/>
              <a:tblGrid>
                <a:gridCol w="1060983"/>
                <a:gridCol w="1060983"/>
                <a:gridCol w="1060983"/>
                <a:gridCol w="1160450"/>
              </a:tblGrid>
              <a:tr h="365760">
                <a:tc>
                  <a:txBody>
                    <a:bodyPr/>
                    <a:lstStyle/>
                    <a:p>
                      <a:pPr marL="0" marR="0">
                        <a:spcBef>
                          <a:spcPts val="0"/>
                        </a:spcBef>
                        <a:spcAft>
                          <a:spcPts val="0"/>
                        </a:spcAft>
                      </a:pPr>
                      <a:r>
                        <a:rPr lang="en-US" sz="2400" dirty="0">
                          <a:solidFill>
                            <a:srgbClr val="000000"/>
                          </a:solidFill>
                          <a:latin typeface="Calibri"/>
                          <a:ea typeface="Times New Roman"/>
                        </a:rPr>
                        <a:t>Option</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N</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2400">
                          <a:solidFill>
                            <a:srgbClr val="000000"/>
                          </a:solidFill>
                          <a:latin typeface="Calibri"/>
                          <a:ea typeface="Times New Roman"/>
                        </a:rPr>
                        <a:t>Ptbs</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760">
                <a:tc>
                  <a:txBody>
                    <a:bodyPr/>
                    <a:lstStyle/>
                    <a:p>
                      <a:pPr marL="0" marR="0">
                        <a:spcBef>
                          <a:spcPts val="0"/>
                        </a:spcBef>
                        <a:spcAft>
                          <a:spcPts val="0"/>
                        </a:spcAft>
                      </a:pPr>
                      <a:r>
                        <a:rPr lang="en-US" sz="2400">
                          <a:solidFill>
                            <a:srgbClr val="000000"/>
                          </a:solidFill>
                          <a:latin typeface="Calibri"/>
                          <a:ea typeface="Times New Roman"/>
                        </a:rPr>
                        <a:t>A</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85</a:t>
                      </a:r>
                      <a:endParaRPr lang="en-US" sz="2400" dirty="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38</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2400">
                          <a:solidFill>
                            <a:srgbClr val="000000"/>
                          </a:solidFill>
                          <a:latin typeface="Calibri"/>
                          <a:ea typeface="Times New Roman"/>
                        </a:rPr>
                        <a:t>0.23</a:t>
                      </a:r>
                      <a:endParaRPr lang="en-US" sz="2400">
                        <a:latin typeface="Times New Roman"/>
                        <a:ea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365760">
                <a:tc>
                  <a:txBody>
                    <a:bodyPr/>
                    <a:lstStyle/>
                    <a:p>
                      <a:pPr marL="0" marR="0">
                        <a:spcBef>
                          <a:spcPts val="0"/>
                        </a:spcBef>
                        <a:spcAft>
                          <a:spcPts val="0"/>
                        </a:spcAft>
                      </a:pPr>
                      <a:r>
                        <a:rPr lang="en-US" sz="2400">
                          <a:solidFill>
                            <a:srgbClr val="000000"/>
                          </a:solidFill>
                          <a:latin typeface="Calibri"/>
                          <a:ea typeface="Times New Roman"/>
                        </a:rPr>
                        <a:t>B</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69</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31</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-0.26</a:t>
                      </a:r>
                      <a:endParaRPr lang="en-US" sz="2400">
                        <a:latin typeface="Times New Roman"/>
                        <a:ea typeface="Times New Roman"/>
                      </a:endParaRPr>
                    </a:p>
                  </a:txBody>
                  <a:tcPr marL="68580" marR="68580" marT="0" marB="0" anchor="b">
                    <a:lnL>
                      <a:noFill/>
                    </a:lnL>
                    <a:lnR>
                      <a:noFill/>
                    </a:lnR>
                    <a:lnT>
                      <a:noFill/>
                    </a:lnT>
                    <a:lnB>
                      <a:noFill/>
                    </a:lnB>
                  </a:tcPr>
                </a:tc>
              </a:tr>
              <a:tr h="365760">
                <a:tc>
                  <a:txBody>
                    <a:bodyPr/>
                    <a:lstStyle/>
                    <a:p>
                      <a:pPr marL="0" marR="0">
                        <a:spcBef>
                          <a:spcPts val="0"/>
                        </a:spcBef>
                        <a:spcAft>
                          <a:spcPts val="0"/>
                        </a:spcAft>
                      </a:pPr>
                      <a:r>
                        <a:rPr lang="en-US" sz="2400" b="1">
                          <a:solidFill>
                            <a:srgbClr val="000000"/>
                          </a:solidFill>
                          <a:latin typeface="Calibri"/>
                          <a:ea typeface="Times New Roman"/>
                        </a:rPr>
                        <a:t>C</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40</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18</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b="1">
                          <a:solidFill>
                            <a:srgbClr val="000000"/>
                          </a:solidFill>
                          <a:latin typeface="Calibri"/>
                          <a:ea typeface="Times New Roman"/>
                        </a:rPr>
                        <a:t>0.21</a:t>
                      </a:r>
                      <a:endParaRPr lang="en-US" sz="2400">
                        <a:latin typeface="Times New Roman"/>
                        <a:ea typeface="Times New Roman"/>
                      </a:endParaRPr>
                    </a:p>
                  </a:txBody>
                  <a:tcPr marL="68580" marR="68580" marT="0" marB="0" anchor="b">
                    <a:lnL>
                      <a:noFill/>
                    </a:lnL>
                    <a:lnR>
                      <a:noFill/>
                    </a:lnR>
                    <a:lnT>
                      <a:noFill/>
                    </a:lnT>
                    <a:lnB>
                      <a:noFill/>
                    </a:lnB>
                  </a:tcPr>
                </a:tc>
              </a:tr>
              <a:tr h="365760">
                <a:tc>
                  <a:txBody>
                    <a:bodyPr/>
                    <a:lstStyle/>
                    <a:p>
                      <a:pPr marL="0" marR="0">
                        <a:spcBef>
                          <a:spcPts val="0"/>
                        </a:spcBef>
                        <a:spcAft>
                          <a:spcPts val="0"/>
                        </a:spcAft>
                      </a:pPr>
                      <a:r>
                        <a:rPr lang="en-US" sz="2400">
                          <a:solidFill>
                            <a:srgbClr val="000000"/>
                          </a:solidFill>
                          <a:latin typeface="Calibri"/>
                          <a:ea typeface="Times New Roman"/>
                        </a:rPr>
                        <a:t>D</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30</a:t>
                      </a:r>
                      <a:endParaRPr lang="en-US" sz="2400" dirty="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a:solidFill>
                            <a:srgbClr val="000000"/>
                          </a:solidFill>
                          <a:latin typeface="Calibri"/>
                          <a:ea typeface="Times New Roman"/>
                        </a:rPr>
                        <a:t>13</a:t>
                      </a:r>
                      <a:endParaRPr lang="en-US" sz="2400">
                        <a:latin typeface="Times New Roman"/>
                        <a:ea typeface="Times New Roman"/>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2400" dirty="0">
                          <a:solidFill>
                            <a:srgbClr val="000000"/>
                          </a:solidFill>
                          <a:latin typeface="Calibri"/>
                          <a:ea typeface="Times New Roman"/>
                        </a:rPr>
                        <a:t>-0.21</a:t>
                      </a:r>
                      <a:endParaRPr lang="en-US" sz="2400" dirty="0">
                        <a:latin typeface="Times New Roman"/>
                        <a:ea typeface="Times New Roman"/>
                      </a:endParaRPr>
                    </a:p>
                  </a:txBody>
                  <a:tcPr marL="68580" marR="68580" marT="0" marB="0" anchor="b">
                    <a:lnL>
                      <a:noFill/>
                    </a:lnL>
                    <a:lnR>
                      <a:noFill/>
                    </a:lnR>
                    <a:lnT>
                      <a:noFill/>
                    </a:lnT>
                    <a:lnB>
                      <a:noFill/>
                    </a:lnB>
                  </a:tcPr>
                </a:tc>
              </a:tr>
            </a:tbl>
          </a:graphicData>
        </a:graphic>
      </p:graphicFrame>
    </p:spTree>
    <p:extLst>
      <p:ext uri="{BB962C8B-B14F-4D97-AF65-F5344CB8AC3E}">
        <p14:creationId xmlns:p14="http://schemas.microsoft.com/office/powerpoint/2010/main" val="3714317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mtClean="0"/>
              <a:t>Item Modification</a:t>
            </a:r>
          </a:p>
        </p:txBody>
      </p:sp>
      <p:sp>
        <p:nvSpPr>
          <p:cNvPr id="6147" name="Content Placeholder 2"/>
          <p:cNvSpPr>
            <a:spLocks noGrp="1"/>
          </p:cNvSpPr>
          <p:nvPr>
            <p:ph idx="1"/>
          </p:nvPr>
        </p:nvSpPr>
        <p:spPr>
          <a:xfrm>
            <a:off x="457200" y="1600200"/>
            <a:ext cx="8229600" cy="4800600"/>
          </a:xfrm>
        </p:spPr>
        <p:txBody>
          <a:bodyPr/>
          <a:lstStyle/>
          <a:p>
            <a:pPr eaLnBrk="1" hangingPunct="1"/>
            <a:r>
              <a:rPr lang="en-US" dirty="0" smtClean="0">
                <a:latin typeface="Calibri" pitchFamily="34" charset="0"/>
                <a:cs typeface="Calibri" pitchFamily="34" charset="0"/>
              </a:rPr>
              <a:t>Much of the language surrounding test item modification suggests that the goal is to make items “easier”.</a:t>
            </a:r>
          </a:p>
          <a:p>
            <a:pPr eaLnBrk="1" hangingPunct="1"/>
            <a:r>
              <a:rPr lang="en-US" dirty="0" smtClean="0">
                <a:latin typeface="Calibri" pitchFamily="34" charset="0"/>
                <a:cs typeface="Calibri" pitchFamily="34" charset="0"/>
              </a:rPr>
              <a:t>But making items easier doesn’t </a:t>
            </a:r>
            <a:r>
              <a:rPr lang="en-US" u="sng" dirty="0" smtClean="0">
                <a:latin typeface="Calibri" pitchFamily="34" charset="0"/>
                <a:cs typeface="Calibri" pitchFamily="34" charset="0"/>
              </a:rPr>
              <a:t>necessarily</a:t>
            </a:r>
            <a:r>
              <a:rPr lang="en-US" dirty="0" smtClean="0">
                <a:latin typeface="Calibri" pitchFamily="34" charset="0"/>
                <a:cs typeface="Calibri" pitchFamily="34" charset="0"/>
              </a:rPr>
              <a:t> improve measurement or accessibility.</a:t>
            </a:r>
          </a:p>
          <a:p>
            <a:pPr eaLnBrk="1" hangingPunct="1"/>
            <a:r>
              <a:rPr lang="en-US" dirty="0" smtClean="0">
                <a:latin typeface="Calibri" pitchFamily="34" charset="0"/>
                <a:cs typeface="Calibri" pitchFamily="34" charset="0"/>
              </a:rPr>
              <a:t>Elements of Universal Design provide a model for making appropriate modifications; but can be taken too far to interfere with the construct being measured.</a:t>
            </a:r>
          </a:p>
        </p:txBody>
      </p:sp>
    </p:spTree>
    <p:extLst>
      <p:ext uri="{BB962C8B-B14F-4D97-AF65-F5344CB8AC3E}">
        <p14:creationId xmlns:p14="http://schemas.microsoft.com/office/powerpoint/2010/main" val="868903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smtClean="0"/>
              <a:t>To be Consistent</a:t>
            </a:r>
          </a:p>
        </p:txBody>
      </p:sp>
      <p:sp>
        <p:nvSpPr>
          <p:cNvPr id="3" name="Content Placeholder 2"/>
          <p:cNvSpPr>
            <a:spLocks noGrp="1"/>
          </p:cNvSpPr>
          <p:nvPr>
            <p:ph idx="1"/>
          </p:nvPr>
        </p:nvSpPr>
        <p:spPr>
          <a:xfrm>
            <a:off x="381000" y="1600200"/>
            <a:ext cx="8610600" cy="4525963"/>
          </a:xfrm>
        </p:spPr>
        <p:txBody>
          <a:bodyPr rtlCol="0">
            <a:normAutofit lnSpcReduction="10000"/>
          </a:bodyPr>
          <a:lstStyle/>
          <a:p>
            <a:pPr marL="0" indent="0" eaLnBrk="1" fontAlgn="auto" hangingPunct="1">
              <a:spcAft>
                <a:spcPts val="0"/>
              </a:spcAft>
              <a:buFont typeface="Arial" pitchFamily="34" charset="0"/>
              <a:buNone/>
              <a:defRPr/>
            </a:pPr>
            <a:r>
              <a:rPr lang="en-US" dirty="0" smtClean="0"/>
              <a:t>We are compiling evidence from our own work and the work of others regarding the utility of being direct and explicit in our item writing, relying on good item writing guidelines, elements of Universal Design, concepts from Cognitive Load Theory, and research based on language complexity and accessibility for diverse students.</a:t>
            </a:r>
          </a:p>
          <a:p>
            <a:pPr marL="0" indent="0" eaLnBrk="1" fontAlgn="auto" hangingPunct="1">
              <a:spcAft>
                <a:spcPts val="0"/>
              </a:spcAft>
              <a:buFont typeface="Arial" pitchFamily="34" charset="0"/>
              <a:buNone/>
              <a:defRPr/>
            </a:pPr>
            <a:endParaRPr lang="en-US" dirty="0" smtClean="0"/>
          </a:p>
          <a:p>
            <a:pPr marL="0" indent="0" algn="ctr" eaLnBrk="1" fontAlgn="auto" hangingPunct="1">
              <a:spcAft>
                <a:spcPts val="0"/>
              </a:spcAft>
              <a:buFont typeface="Arial" pitchFamily="34" charset="0"/>
              <a:buNone/>
              <a:defRPr/>
            </a:pPr>
            <a:r>
              <a:rPr lang="en-US" b="1" dirty="0" smtClean="0"/>
              <a:t>TAMI</a:t>
            </a:r>
            <a:r>
              <a:rPr lang="en-US" dirty="0" smtClean="0"/>
              <a:t> provides a systematic guide.</a:t>
            </a:r>
          </a:p>
        </p:txBody>
      </p:sp>
    </p:spTree>
    <p:extLst>
      <p:ext uri="{BB962C8B-B14F-4D97-AF65-F5344CB8AC3E}">
        <p14:creationId xmlns:p14="http://schemas.microsoft.com/office/powerpoint/2010/main" val="3250443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88066" name="Picture 2"/>
          <p:cNvPicPr>
            <a:picLocks noChangeAspect="1" noChangeArrowheads="1"/>
          </p:cNvPicPr>
          <p:nvPr/>
        </p:nvPicPr>
        <p:blipFill>
          <a:blip r:embed="rId2" cstate="print"/>
          <a:srcRect/>
          <a:stretch>
            <a:fillRect/>
          </a:stretch>
        </p:blipFill>
        <p:spPr bwMode="auto">
          <a:xfrm>
            <a:off x="1" y="602770"/>
            <a:ext cx="9144000" cy="5652461"/>
          </a:xfrm>
          <a:prstGeom prst="rect">
            <a:avLst/>
          </a:prstGeom>
          <a:noFill/>
          <a:ln w="9525">
            <a:noFill/>
            <a:miter lim="800000"/>
            <a:headEnd/>
            <a:tailEnd/>
          </a:ln>
        </p:spPr>
      </p:pic>
    </p:spTree>
    <p:extLst>
      <p:ext uri="{BB962C8B-B14F-4D97-AF65-F5344CB8AC3E}">
        <p14:creationId xmlns:p14="http://schemas.microsoft.com/office/powerpoint/2010/main" val="4257385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92162" name="Picture 2"/>
          <p:cNvPicPr>
            <a:picLocks noChangeAspect="1" noChangeArrowheads="1"/>
          </p:cNvPicPr>
          <p:nvPr/>
        </p:nvPicPr>
        <p:blipFill>
          <a:blip r:embed="rId2" cstate="print"/>
          <a:srcRect/>
          <a:stretch>
            <a:fillRect/>
          </a:stretch>
        </p:blipFill>
        <p:spPr bwMode="auto">
          <a:xfrm>
            <a:off x="0" y="609600"/>
            <a:ext cx="9160125" cy="5628892"/>
          </a:xfrm>
          <a:prstGeom prst="rect">
            <a:avLst/>
          </a:prstGeom>
          <a:noFill/>
          <a:ln w="9525">
            <a:noFill/>
            <a:miter lim="800000"/>
            <a:headEnd/>
            <a:tailEnd/>
          </a:ln>
        </p:spPr>
      </p:pic>
    </p:spTree>
    <p:extLst>
      <p:ext uri="{BB962C8B-B14F-4D97-AF65-F5344CB8AC3E}">
        <p14:creationId xmlns:p14="http://schemas.microsoft.com/office/powerpoint/2010/main" val="8394296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Effects of Item Modification</a:t>
            </a:r>
          </a:p>
        </p:txBody>
      </p:sp>
      <p:sp>
        <p:nvSpPr>
          <p:cNvPr id="10243" name="Content Placeholder 2"/>
          <p:cNvSpPr>
            <a:spLocks noGrp="1"/>
          </p:cNvSpPr>
          <p:nvPr>
            <p:ph idx="1"/>
          </p:nvPr>
        </p:nvSpPr>
        <p:spPr/>
        <p:txBody>
          <a:bodyPr/>
          <a:lstStyle/>
          <a:p>
            <a:r>
              <a:rPr lang="en-US" dirty="0" smtClean="0"/>
              <a:t>Item Difficulty</a:t>
            </a:r>
          </a:p>
          <a:p>
            <a:r>
              <a:rPr lang="en-US" dirty="0" smtClean="0"/>
              <a:t>Item Discrimination</a:t>
            </a:r>
          </a:p>
          <a:p>
            <a:r>
              <a:rPr lang="en-US" dirty="0" smtClean="0"/>
              <a:t>IRT Item location and Item Fit</a:t>
            </a:r>
          </a:p>
          <a:p>
            <a:r>
              <a:rPr lang="en-US" dirty="0" smtClean="0"/>
              <a:t>Distractor Functioning</a:t>
            </a:r>
          </a:p>
          <a:p>
            <a:pPr lvl="1"/>
            <a:r>
              <a:rPr lang="en-US" dirty="0" smtClean="0"/>
              <a:t>Proportion selecting the distractor</a:t>
            </a:r>
          </a:p>
          <a:p>
            <a:pPr lvl="1"/>
            <a:r>
              <a:rPr lang="en-US" dirty="0" smtClean="0"/>
              <a:t>Point-biserial correlation (distractor-total </a:t>
            </a:r>
            <a:r>
              <a:rPr lang="en-US" i="1" dirty="0" smtClean="0"/>
              <a:t>r</a:t>
            </a:r>
            <a:r>
              <a:rPr lang="en-US" dirty="0" smtClean="0"/>
              <a:t>)</a:t>
            </a:r>
          </a:p>
          <a:p>
            <a:pPr lvl="1"/>
            <a:r>
              <a:rPr lang="en-US" dirty="0" smtClean="0"/>
              <a:t>DDF</a:t>
            </a:r>
          </a:p>
          <a:p>
            <a:pPr lvl="1"/>
            <a:r>
              <a:rPr lang="en-US" dirty="0" smtClean="0"/>
              <a:t>Qualitative Evidence</a:t>
            </a:r>
          </a:p>
        </p:txBody>
      </p:sp>
    </p:spTree>
    <p:extLst>
      <p:ext uri="{BB962C8B-B14F-4D97-AF65-F5344CB8AC3E}">
        <p14:creationId xmlns:p14="http://schemas.microsoft.com/office/powerpoint/2010/main" val="42462329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42300" cy="1554162"/>
          </a:xfrm>
        </p:spPr>
        <p:txBody>
          <a:bodyPr/>
          <a:lstStyle/>
          <a:p>
            <a:r>
              <a:rPr lang="en-US" sz="4000" b="1" dirty="0" smtClean="0"/>
              <a:t>C</a:t>
            </a:r>
            <a:r>
              <a:rPr lang="en-US" sz="4000" dirty="0" smtClean="0"/>
              <a:t>onsortium for </a:t>
            </a:r>
            <a:r>
              <a:rPr lang="en-US" sz="4000" b="1" dirty="0" smtClean="0"/>
              <a:t>A</a:t>
            </a:r>
            <a:r>
              <a:rPr lang="en-US" sz="4000" dirty="0" smtClean="0"/>
              <a:t>lternate </a:t>
            </a:r>
            <a:r>
              <a:rPr lang="en-US" sz="4000" b="1" dirty="0" smtClean="0"/>
              <a:t>A</a:t>
            </a:r>
            <a:r>
              <a:rPr lang="en-US" sz="4000" dirty="0" smtClean="0"/>
              <a:t>ssessment </a:t>
            </a:r>
            <a:r>
              <a:rPr lang="en-US" sz="4000" b="1" dirty="0" smtClean="0"/>
              <a:t>V</a:t>
            </a:r>
            <a:r>
              <a:rPr lang="en-US" sz="4000" dirty="0" smtClean="0"/>
              <a:t>alidity and </a:t>
            </a:r>
            <a:r>
              <a:rPr lang="en-US" sz="4000" b="1" dirty="0" smtClean="0"/>
              <a:t>E</a:t>
            </a:r>
            <a:r>
              <a:rPr lang="en-US" sz="4000" dirty="0" smtClean="0"/>
              <a:t>xperimental </a:t>
            </a:r>
            <a:r>
              <a:rPr lang="en-US" sz="4000" b="1" dirty="0" smtClean="0"/>
              <a:t>S</a:t>
            </a:r>
            <a:r>
              <a:rPr lang="en-US" sz="4000" dirty="0" smtClean="0"/>
              <a:t>tudies</a:t>
            </a:r>
            <a:endParaRPr lang="en-US" sz="4000" dirty="0"/>
          </a:p>
        </p:txBody>
      </p:sp>
      <p:sp>
        <p:nvSpPr>
          <p:cNvPr id="3" name="Content Placeholder 2"/>
          <p:cNvSpPr>
            <a:spLocks noGrp="1"/>
          </p:cNvSpPr>
          <p:nvPr>
            <p:ph idx="1"/>
          </p:nvPr>
        </p:nvSpPr>
        <p:spPr>
          <a:xfrm>
            <a:off x="457200" y="2209800"/>
            <a:ext cx="8229600" cy="3916363"/>
          </a:xfrm>
        </p:spPr>
        <p:txBody>
          <a:bodyPr/>
          <a:lstStyle/>
          <a:p>
            <a:r>
              <a:rPr lang="en-US" dirty="0" smtClean="0"/>
              <a:t>Arizona, Hawaii, Idaho, Indiana</a:t>
            </a:r>
          </a:p>
          <a:p>
            <a:r>
              <a:rPr lang="en-US" dirty="0" smtClean="0"/>
              <a:t>755 students (WOD, NE, E) in 8</a:t>
            </a:r>
            <a:r>
              <a:rPr lang="en-US" baseline="30000" dirty="0" smtClean="0"/>
              <a:t>th</a:t>
            </a:r>
            <a:r>
              <a:rPr lang="en-US" dirty="0" smtClean="0"/>
              <a:t> grade</a:t>
            </a:r>
          </a:p>
          <a:p>
            <a:r>
              <a:rPr lang="en-US" dirty="0" smtClean="0"/>
              <a:t>Develop a common set of items from Discovery Education Assessment reading and mathematics tests</a:t>
            </a:r>
          </a:p>
          <a:p>
            <a:r>
              <a:rPr lang="en-US" dirty="0" smtClean="0"/>
              <a:t>CBT experimental control of item delivery</a:t>
            </a:r>
          </a:p>
          <a:p>
            <a:r>
              <a:rPr lang="en-US" dirty="0" smtClean="0"/>
              <a:t>Cognitive Labs</a:t>
            </a:r>
            <a:endParaRPr lang="en-US" dirty="0"/>
          </a:p>
        </p:txBody>
      </p:sp>
    </p:spTree>
    <p:extLst>
      <p:ext uri="{BB962C8B-B14F-4D97-AF65-F5344CB8AC3E}">
        <p14:creationId xmlns:p14="http://schemas.microsoft.com/office/powerpoint/2010/main" val="21772088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1217</Words>
  <Application>Microsoft Office PowerPoint</Application>
  <PresentationFormat>On-screen Show (4:3)</PresentationFormat>
  <Paragraphs>473</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Accessible Assessment</vt:lpstr>
      <vt:lpstr>Improving Accessibility</vt:lpstr>
      <vt:lpstr>Modifications</vt:lpstr>
      <vt:lpstr>Item Modification</vt:lpstr>
      <vt:lpstr>To be Consistent</vt:lpstr>
      <vt:lpstr>PowerPoint Presentation</vt:lpstr>
      <vt:lpstr>PowerPoint Presentation</vt:lpstr>
      <vt:lpstr>Effects of Item Modification</vt:lpstr>
      <vt:lpstr>Consortium for Alternate Assessment Validity and Experimental Studies</vt:lpstr>
      <vt:lpstr>CAAVES Modifications (TAMI)</vt:lpstr>
      <vt:lpstr>CAAVES Modifications</vt:lpstr>
      <vt:lpstr>Overall Effects of Modification</vt:lpstr>
      <vt:lpstr>Focus Group Comments (7th Grade)</vt:lpstr>
      <vt:lpstr>Focus Groups cont.</vt:lpstr>
      <vt:lpstr>Focus Groups cont.</vt:lpstr>
      <vt:lpstr>Focus Groups cont.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Minnesota - College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Accessible Assessment</dc:title>
  <dc:creator>Michael C. Rodriguez</dc:creator>
  <cp:lastModifiedBy>Michael C. Rodriguez</cp:lastModifiedBy>
  <cp:revision>2</cp:revision>
  <dcterms:created xsi:type="dcterms:W3CDTF">2015-11-12T03:12:25Z</dcterms:created>
  <dcterms:modified xsi:type="dcterms:W3CDTF">2015-11-12T03:29:06Z</dcterms:modified>
</cp:coreProperties>
</file>