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65" r:id="rId12"/>
    <p:sldId id="266" r:id="rId13"/>
    <p:sldId id="267" r:id="rId14"/>
    <p:sldId id="273" r:id="rId15"/>
    <p:sldId id="270" r:id="rId16"/>
    <p:sldId id="268" r:id="rId17"/>
    <p:sldId id="269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34" d="100"/>
          <a:sy n="34" d="100"/>
        </p:scale>
        <p:origin x="72" y="9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crdz\Desktop\MSS%20Working%20File\MSS%202013\CRAG%20Talk%20Slides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crdz\Desktop\MSS%20Working%20File\MSS%202013\Equipped%20Graphic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A22700"/>
            </a:solidFill>
          </c:spPr>
          <c:invertIfNegative val="0"/>
          <c:cat>
            <c:strRef>
              <c:f>Sheet1!$A$4:$A$10</c:f>
              <c:strCache>
                <c:ptCount val="7"/>
                <c:pt idx="0">
                  <c:v>American Indian </c:v>
                </c:pt>
                <c:pt idx="1">
                  <c:v>Asian </c:v>
                </c:pt>
                <c:pt idx="2">
                  <c:v>Black </c:v>
                </c:pt>
                <c:pt idx="3">
                  <c:v>Multiple </c:v>
                </c:pt>
                <c:pt idx="4">
                  <c:v>Latino</c:v>
                </c:pt>
                <c:pt idx="5">
                  <c:v>Somali </c:v>
                </c:pt>
                <c:pt idx="6">
                  <c:v>Hmong  </c:v>
                </c:pt>
              </c:strCache>
            </c:strRef>
          </c:cat>
          <c:val>
            <c:numRef>
              <c:f>Sheet1!$F$4:$F$10</c:f>
              <c:numCache>
                <c:formatCode>0.00</c:formatCode>
                <c:ptCount val="7"/>
                <c:pt idx="0">
                  <c:v>-0.36816001534586118</c:v>
                </c:pt>
                <c:pt idx="1">
                  <c:v>0.3398443319945843</c:v>
                </c:pt>
                <c:pt idx="2">
                  <c:v>-2.1671578933535166E-2</c:v>
                </c:pt>
                <c:pt idx="3">
                  <c:v>-0.21200151606353615</c:v>
                </c:pt>
                <c:pt idx="4">
                  <c:v>-0.14112064195062388</c:v>
                </c:pt>
                <c:pt idx="5">
                  <c:v>0.22808288764052415</c:v>
                </c:pt>
                <c:pt idx="6">
                  <c:v>0.2092787322232984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368496"/>
        <c:axId val="236368888"/>
      </c:barChart>
      <c:catAx>
        <c:axId val="2363684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crossAx val="236368888"/>
        <c:crosses val="autoZero"/>
        <c:auto val="1"/>
        <c:lblAlgn val="ctr"/>
        <c:lblOffset val="100"/>
        <c:noMultiLvlLbl val="0"/>
      </c:catAx>
      <c:valAx>
        <c:axId val="236368888"/>
        <c:scaling>
          <c:orientation val="minMax"/>
          <c:min val="-0.4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Effect Size: Difference from </a:t>
                </a:r>
                <a:r>
                  <a:rPr lang="en-US" dirty="0" smtClean="0"/>
                  <a:t>White</a:t>
                </a:r>
                <a:endParaRPr lang="en-US" dirty="0"/>
              </a:p>
            </c:rich>
          </c:tx>
          <c:layout/>
          <c:overlay val="0"/>
        </c:title>
        <c:numFmt formatCode="0.0" sourceLinked="0"/>
        <c:majorTickMark val="out"/>
        <c:minorTickMark val="none"/>
        <c:tickLblPos val="nextTo"/>
        <c:crossAx val="236368496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2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Sheet2!$C$1</c:f>
              <c:strCache>
                <c:ptCount val="1"/>
                <c:pt idx="0">
                  <c:v>Reading 8</c:v>
                </c:pt>
              </c:strCache>
            </c:strRef>
          </c:tx>
          <c:invertIfNegative val="0"/>
          <c:cat>
            <c:strRef>
              <c:f>Sheet2!$A$2:$A$5</c:f>
              <c:strCache>
                <c:ptCount val="4"/>
                <c:pt idx="0">
                  <c:v>Black</c:v>
                </c:pt>
                <c:pt idx="1">
                  <c:v>Hispanic</c:v>
                </c:pt>
                <c:pt idx="2">
                  <c:v>Asian</c:v>
                </c:pt>
                <c:pt idx="3">
                  <c:v>American Indian</c:v>
                </c:pt>
              </c:strCache>
            </c:strRef>
          </c:cat>
          <c:val>
            <c:numRef>
              <c:f>Sheet2!$C$2:$C$5</c:f>
              <c:numCache>
                <c:formatCode>General</c:formatCode>
                <c:ptCount val="4"/>
                <c:pt idx="0">
                  <c:v>-0.78</c:v>
                </c:pt>
                <c:pt idx="1">
                  <c:v>-0.69</c:v>
                </c:pt>
                <c:pt idx="2">
                  <c:v>-0.37</c:v>
                </c:pt>
                <c:pt idx="3">
                  <c:v>-0.74</c:v>
                </c:pt>
              </c:numCache>
            </c:numRef>
          </c:val>
        </c:ser>
        <c:ser>
          <c:idx val="1"/>
          <c:order val="1"/>
          <c:tx>
            <c:strRef>
              <c:f>Sheet2!$E$1</c:f>
              <c:strCache>
                <c:ptCount val="1"/>
                <c:pt idx="0">
                  <c:v>Math 8</c:v>
                </c:pt>
              </c:strCache>
            </c:strRef>
          </c:tx>
          <c:invertIfNegative val="0"/>
          <c:cat>
            <c:strRef>
              <c:f>Sheet2!$A$2:$A$5</c:f>
              <c:strCache>
                <c:ptCount val="4"/>
                <c:pt idx="0">
                  <c:v>Black</c:v>
                </c:pt>
                <c:pt idx="1">
                  <c:v>Hispanic</c:v>
                </c:pt>
                <c:pt idx="2">
                  <c:v>Asian</c:v>
                </c:pt>
                <c:pt idx="3">
                  <c:v>American Indian</c:v>
                </c:pt>
              </c:strCache>
            </c:strRef>
          </c:cat>
          <c:val>
            <c:numRef>
              <c:f>Sheet2!$E$2:$E$5</c:f>
              <c:numCache>
                <c:formatCode>General</c:formatCode>
                <c:ptCount val="4"/>
                <c:pt idx="0">
                  <c:v>-0.9</c:v>
                </c:pt>
                <c:pt idx="1">
                  <c:v>-0.74</c:v>
                </c:pt>
                <c:pt idx="2">
                  <c:v>-0.1</c:v>
                </c:pt>
                <c:pt idx="3">
                  <c:v>-0.89</c:v>
                </c:pt>
              </c:numCache>
            </c:numRef>
          </c:val>
        </c:ser>
        <c:ser>
          <c:idx val="2"/>
          <c:order val="2"/>
          <c:tx>
            <c:strRef>
              <c:f>Sheet2!$F$1</c:f>
              <c:strCache>
                <c:ptCount val="1"/>
                <c:pt idx="0">
                  <c:v>CTL</c:v>
                </c:pt>
              </c:strCache>
            </c:strRef>
          </c:tx>
          <c:spPr>
            <a:solidFill>
              <a:srgbClr val="A22700"/>
            </a:solidFill>
          </c:spPr>
          <c:invertIfNegative val="0"/>
          <c:cat>
            <c:strRef>
              <c:f>Sheet2!$A$2:$A$5</c:f>
              <c:strCache>
                <c:ptCount val="4"/>
                <c:pt idx="0">
                  <c:v>Black</c:v>
                </c:pt>
                <c:pt idx="1">
                  <c:v>Hispanic</c:v>
                </c:pt>
                <c:pt idx="2">
                  <c:v>Asian</c:v>
                </c:pt>
                <c:pt idx="3">
                  <c:v>American Indian</c:v>
                </c:pt>
              </c:strCache>
            </c:strRef>
          </c:cat>
          <c:val>
            <c:numRef>
              <c:f>Sheet2!$F$2:$F$5</c:f>
              <c:numCache>
                <c:formatCode>General</c:formatCode>
                <c:ptCount val="4"/>
                <c:pt idx="0">
                  <c:v>0.05</c:v>
                </c:pt>
                <c:pt idx="1">
                  <c:v>-0.26</c:v>
                </c:pt>
                <c:pt idx="2">
                  <c:v>0.28000000000000003</c:v>
                </c:pt>
                <c:pt idx="3">
                  <c:v>-0.44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365752"/>
        <c:axId val="236366536"/>
      </c:barChart>
      <c:catAx>
        <c:axId val="23636575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crossAx val="236366536"/>
        <c:crosses val="autoZero"/>
        <c:auto val="1"/>
        <c:lblAlgn val="ctr"/>
        <c:lblOffset val="100"/>
        <c:noMultiLvlLbl val="0"/>
      </c:catAx>
      <c:valAx>
        <c:axId val="2363665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3636575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32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'[CRAG Talk Slides.xlsx]Sheet3'!$G$4</c:f>
              <c:strCache>
                <c:ptCount val="1"/>
                <c:pt idx="0">
                  <c:v>Bisexual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'[CRAG Talk Slides.xlsx]Sheet3'!$H$3:$M$3</c:f>
              <c:strCache>
                <c:ptCount val="6"/>
                <c:pt idx="0">
                  <c:v>Commit to Learn</c:v>
                </c:pt>
                <c:pt idx="1">
                  <c:v>Positive Id</c:v>
                </c:pt>
                <c:pt idx="2">
                  <c:v>Social Comp</c:v>
                </c:pt>
                <c:pt idx="3">
                  <c:v>Bullied (Victim)</c:v>
                </c:pt>
                <c:pt idx="4">
                  <c:v>Mental Distress</c:v>
                </c:pt>
                <c:pt idx="5">
                  <c:v>Tchr/Sch Support</c:v>
                </c:pt>
              </c:strCache>
            </c:strRef>
          </c:cat>
          <c:val>
            <c:numRef>
              <c:f>'[CRAG Talk Slides.xlsx]Sheet3'!$H$4:$M$4</c:f>
              <c:numCache>
                <c:formatCode>General</c:formatCode>
                <c:ptCount val="6"/>
                <c:pt idx="0">
                  <c:v>-0.50511850889123611</c:v>
                </c:pt>
                <c:pt idx="1">
                  <c:v>-0.70943605154663636</c:v>
                </c:pt>
                <c:pt idx="2">
                  <c:v>-0.54839668053753376</c:v>
                </c:pt>
                <c:pt idx="3">
                  <c:v>0.80208225702660951</c:v>
                </c:pt>
                <c:pt idx="4">
                  <c:v>1.2423132360124411</c:v>
                </c:pt>
                <c:pt idx="5">
                  <c:v>-0.49763997211532529</c:v>
                </c:pt>
              </c:numCache>
            </c:numRef>
          </c:val>
        </c:ser>
        <c:ser>
          <c:idx val="1"/>
          <c:order val="1"/>
          <c:tx>
            <c:strRef>
              <c:f>'[CRAG Talk Slides.xlsx]Sheet3'!$G$5</c:f>
              <c:strCache>
                <c:ptCount val="1"/>
                <c:pt idx="0">
                  <c:v>Gay/Lesbian</c:v>
                </c:pt>
              </c:strCache>
            </c:strRef>
          </c:tx>
          <c:invertIfNegative val="0"/>
          <c:cat>
            <c:strRef>
              <c:f>'[CRAG Talk Slides.xlsx]Sheet3'!$H$3:$M$3</c:f>
              <c:strCache>
                <c:ptCount val="6"/>
                <c:pt idx="0">
                  <c:v>Commit to Learn</c:v>
                </c:pt>
                <c:pt idx="1">
                  <c:v>Positive Id</c:v>
                </c:pt>
                <c:pt idx="2">
                  <c:v>Social Comp</c:v>
                </c:pt>
                <c:pt idx="3">
                  <c:v>Bullied (Victim)</c:v>
                </c:pt>
                <c:pt idx="4">
                  <c:v>Mental Distress</c:v>
                </c:pt>
                <c:pt idx="5">
                  <c:v>Tchr/Sch Support</c:v>
                </c:pt>
              </c:strCache>
            </c:strRef>
          </c:cat>
          <c:val>
            <c:numRef>
              <c:f>'[CRAG Talk Slides.xlsx]Sheet3'!$H$5:$M$5</c:f>
              <c:numCache>
                <c:formatCode>General</c:formatCode>
                <c:ptCount val="6"/>
                <c:pt idx="0">
                  <c:v>-0.46410913524870262</c:v>
                </c:pt>
                <c:pt idx="1">
                  <c:v>-0.52244689249530873</c:v>
                </c:pt>
                <c:pt idx="2">
                  <c:v>-0.40404409133735353</c:v>
                </c:pt>
                <c:pt idx="3">
                  <c:v>0.84783462111360619</c:v>
                </c:pt>
                <c:pt idx="4">
                  <c:v>0.83208717693348155</c:v>
                </c:pt>
                <c:pt idx="5">
                  <c:v>-0.35664326944893615</c:v>
                </c:pt>
              </c:numCache>
            </c:numRef>
          </c:val>
        </c:ser>
        <c:ser>
          <c:idx val="2"/>
          <c:order val="2"/>
          <c:tx>
            <c:strRef>
              <c:f>'[CRAG Talk Slides.xlsx]Sheet3'!$G$6</c:f>
              <c:strCache>
                <c:ptCount val="1"/>
                <c:pt idx="0">
                  <c:v>Questioning</c:v>
                </c:pt>
              </c:strCache>
            </c:strRef>
          </c:tx>
          <c:spPr>
            <a:solidFill>
              <a:srgbClr val="A22700"/>
            </a:solidFill>
          </c:spPr>
          <c:invertIfNegative val="0"/>
          <c:cat>
            <c:strRef>
              <c:f>'[CRAG Talk Slides.xlsx]Sheet3'!$H$3:$M$3</c:f>
              <c:strCache>
                <c:ptCount val="6"/>
                <c:pt idx="0">
                  <c:v>Commit to Learn</c:v>
                </c:pt>
                <c:pt idx="1">
                  <c:v>Positive Id</c:v>
                </c:pt>
                <c:pt idx="2">
                  <c:v>Social Comp</c:v>
                </c:pt>
                <c:pt idx="3">
                  <c:v>Bullied (Victim)</c:v>
                </c:pt>
                <c:pt idx="4">
                  <c:v>Mental Distress</c:v>
                </c:pt>
                <c:pt idx="5">
                  <c:v>Tchr/Sch Support</c:v>
                </c:pt>
              </c:strCache>
            </c:strRef>
          </c:cat>
          <c:val>
            <c:numRef>
              <c:f>'[CRAG Talk Slides.xlsx]Sheet3'!$H$6:$M$6</c:f>
              <c:numCache>
                <c:formatCode>General</c:formatCode>
                <c:ptCount val="6"/>
                <c:pt idx="0">
                  <c:v>-0.26885446327335122</c:v>
                </c:pt>
                <c:pt idx="1">
                  <c:v>-0.39783949603368335</c:v>
                </c:pt>
                <c:pt idx="2">
                  <c:v>-0.35866219136220878</c:v>
                </c:pt>
                <c:pt idx="3">
                  <c:v>0.41575868521657033</c:v>
                </c:pt>
                <c:pt idx="4">
                  <c:v>0.49969304974300544</c:v>
                </c:pt>
                <c:pt idx="5">
                  <c:v>-0.16023002031715347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366928"/>
        <c:axId val="162885496"/>
      </c:barChart>
      <c:catAx>
        <c:axId val="2363669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2400"/>
            </a:pPr>
            <a:endParaRPr lang="en-US"/>
          </a:p>
        </c:txPr>
        <c:crossAx val="162885496"/>
        <c:crosses val="autoZero"/>
        <c:auto val="1"/>
        <c:lblAlgn val="ctr"/>
        <c:lblOffset val="100"/>
        <c:noMultiLvlLbl val="0"/>
      </c:catAx>
      <c:valAx>
        <c:axId val="162885496"/>
        <c:scaling>
          <c:orientation val="minMax"/>
          <c:max val="1.4"/>
          <c:min val="-0.8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36366928"/>
        <c:crosses val="autoZero"/>
        <c:crossBetween val="between"/>
        <c:majorUnit val="0.4"/>
      </c:valAx>
    </c:plotArea>
    <c:legend>
      <c:legendPos val="t"/>
      <c:layout/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2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'means x afterschool acts'!$C$1:$N$1</c:f>
              <c:strCache>
                <c:ptCount val="12"/>
                <c:pt idx="0">
                  <c:v>Bullying</c:v>
                </c:pt>
                <c:pt idx="1">
                  <c:v>Bullied</c:v>
                </c:pt>
                <c:pt idx="2">
                  <c:v>School Violence</c:v>
                </c:pt>
                <c:pt idx="3">
                  <c:v>Family Violence</c:v>
                </c:pt>
                <c:pt idx="4">
                  <c:v>Mental Distress</c:v>
                </c:pt>
                <c:pt idx="5">
                  <c:v>Grades</c:v>
                </c:pt>
                <c:pt idx="6">
                  <c:v>Commitment to Learning</c:v>
                </c:pt>
                <c:pt idx="7">
                  <c:v>Empowerment</c:v>
                </c:pt>
                <c:pt idx="8">
                  <c:v>Positive Identity</c:v>
                </c:pt>
                <c:pt idx="9">
                  <c:v>Supported</c:v>
                </c:pt>
                <c:pt idx="10">
                  <c:v>Social Competence</c:v>
                </c:pt>
                <c:pt idx="11">
                  <c:v>Teacher/School Support</c:v>
                </c:pt>
              </c:strCache>
            </c:strRef>
          </c:cat>
          <c:val>
            <c:numRef>
              <c:f>'means x afterschool acts'!$C$12:$N$12</c:f>
              <c:numCache>
                <c:formatCode>0.00</c:formatCode>
                <c:ptCount val="12"/>
                <c:pt idx="0">
                  <c:v>2.9502366405677626E-2</c:v>
                </c:pt>
                <c:pt idx="1">
                  <c:v>0.11958874398216551</c:v>
                </c:pt>
                <c:pt idx="2">
                  <c:v>8.4286011269365593E-2</c:v>
                </c:pt>
                <c:pt idx="3">
                  <c:v>-0.10004534981110852</c:v>
                </c:pt>
                <c:pt idx="4">
                  <c:v>-0.15955351066279741</c:v>
                </c:pt>
                <c:pt idx="5">
                  <c:v>0.36700949321735099</c:v>
                </c:pt>
                <c:pt idx="6">
                  <c:v>0.20639833074214858</c:v>
                </c:pt>
                <c:pt idx="7">
                  <c:v>0.31829817292376356</c:v>
                </c:pt>
                <c:pt idx="8">
                  <c:v>0.33950518384018352</c:v>
                </c:pt>
                <c:pt idx="9">
                  <c:v>0.30584944984506551</c:v>
                </c:pt>
                <c:pt idx="10">
                  <c:v>0.3039878292891362</c:v>
                </c:pt>
                <c:pt idx="11">
                  <c:v>0.16381320869171762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390136"/>
        <c:axId val="231390528"/>
      </c:barChart>
      <c:catAx>
        <c:axId val="23139013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low"/>
        <c:crossAx val="231390528"/>
        <c:crosses val="autoZero"/>
        <c:auto val="1"/>
        <c:lblAlgn val="ctr"/>
        <c:lblOffset val="100"/>
        <c:noMultiLvlLbl val="0"/>
      </c:catAx>
      <c:valAx>
        <c:axId val="231390528"/>
        <c:scaling>
          <c:orientation val="minMax"/>
          <c:max val="0.60000000000000009"/>
          <c:min val="-0.60000000000000009"/>
        </c:scaling>
        <c:delete val="0"/>
        <c:axPos val="b"/>
        <c:majorGridlines/>
        <c:numFmt formatCode="###0.00" sourceLinked="0"/>
        <c:majorTickMark val="out"/>
        <c:minorTickMark val="none"/>
        <c:tickLblPos val="nextTo"/>
        <c:crossAx val="231390136"/>
        <c:crosses val="autoZero"/>
        <c:crossBetween val="between"/>
        <c:majorUnit val="0.15000000000000002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20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'equipped by race'!$D$2</c:f>
              <c:strCache>
                <c:ptCount val="1"/>
                <c:pt idx="0">
                  <c:v>SC Equipped from Labels</c:v>
                </c:pt>
              </c:strCache>
            </c:strRef>
          </c:tx>
          <c:spPr>
            <a:solidFill>
              <a:srgbClr val="A22700"/>
            </a:solidFill>
          </c:spPr>
          <c:invertIfNegative val="0"/>
          <c:dLbls>
            <c:numFmt formatCode="0%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'equipped by race'!$A$3:$A$10</c:f>
              <c:strCache>
                <c:ptCount val="8"/>
                <c:pt idx="0">
                  <c:v>American Indian</c:v>
                </c:pt>
                <c:pt idx="1">
                  <c:v>Asian</c:v>
                </c:pt>
                <c:pt idx="2">
                  <c:v>Black</c:v>
                </c:pt>
                <c:pt idx="3">
                  <c:v>White</c:v>
                </c:pt>
                <c:pt idx="4">
                  <c:v>Multiple</c:v>
                </c:pt>
                <c:pt idx="5">
                  <c:v>Latino</c:v>
                </c:pt>
                <c:pt idx="6">
                  <c:v>Somali</c:v>
                </c:pt>
                <c:pt idx="7">
                  <c:v>Hmong</c:v>
                </c:pt>
              </c:strCache>
            </c:strRef>
          </c:cat>
          <c:val>
            <c:numRef>
              <c:f>'equipped by race'!$D$3:$D$10</c:f>
              <c:numCache>
                <c:formatCode>####.0000</c:formatCode>
                <c:ptCount val="8"/>
                <c:pt idx="0">
                  <c:v>0.39534883720930236</c:v>
                </c:pt>
                <c:pt idx="1">
                  <c:v>0.58312020460358038</c:v>
                </c:pt>
                <c:pt idx="2">
                  <c:v>0.53795811518324643</c:v>
                </c:pt>
                <c:pt idx="3">
                  <c:v>0.67567567567567499</c:v>
                </c:pt>
                <c:pt idx="4">
                  <c:v>0.49342105263157854</c:v>
                </c:pt>
                <c:pt idx="5">
                  <c:v>0.51361867704280151</c:v>
                </c:pt>
                <c:pt idx="6">
                  <c:v>0.64761904761904776</c:v>
                </c:pt>
                <c:pt idx="7">
                  <c:v>0.5632549268912892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2946176"/>
        <c:axId val="242946568"/>
      </c:barChart>
      <c:catAx>
        <c:axId val="242946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42946568"/>
        <c:crosses val="autoZero"/>
        <c:auto val="1"/>
        <c:lblAlgn val="ctr"/>
        <c:lblOffset val="100"/>
        <c:noMultiLvlLbl val="0"/>
      </c:catAx>
      <c:valAx>
        <c:axId val="242946568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242946176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0.725</cdr:x>
      <cdr:y>0.58889</cdr:y>
    </cdr:from>
    <cdr:to>
      <cdr:x>1</cdr:x>
      <cdr:y>0.88889</cdr:y>
    </cdr:to>
    <cdr:sp macro="" textlink="">
      <cdr:nvSpPr>
        <cdr:cNvPr id="2" name="Title 1"/>
        <cdr:cNvSpPr>
          <a:spLocks xmlns:a="http://schemas.openxmlformats.org/drawingml/2006/main" noGrp="1"/>
        </cdr:cNvSpPr>
      </cdr:nvSpPr>
      <cdr:spPr bwMode="auto">
        <a:xfrm xmlns:a="http://schemas.openxmlformats.org/drawingml/2006/main">
          <a:off x="6629400" y="4038600"/>
          <a:ext cx="2514600" cy="20574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  <a:extLst xmlns:a="http://schemas.openxmlformats.org/drawingml/2006/main"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="horz" wrap="squar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>
          <a:lvl1pPr algn="l" rtl="0" eaLnBrk="1" fontAlgn="base" hangingPunct="1">
            <a:spcBef>
              <a:spcPct val="0"/>
            </a:spcBef>
            <a:spcAft>
              <a:spcPct val="0"/>
            </a:spcAft>
            <a:defRPr sz="4400">
              <a:solidFill>
                <a:srgbClr val="8C1919"/>
              </a:solidFill>
              <a:latin typeface="+mj-lt"/>
              <a:ea typeface="+mj-ea"/>
              <a:cs typeface="+mj-cs"/>
            </a:defRPr>
          </a:lvl1pPr>
          <a:lvl2pPr algn="l" rtl="0" eaLnBrk="1" fontAlgn="base" hangingPunct="1">
            <a:spcBef>
              <a:spcPct val="0"/>
            </a:spcBef>
            <a:spcAft>
              <a:spcPct val="0"/>
            </a:spcAft>
            <a:defRPr sz="4400">
              <a:solidFill>
                <a:srgbClr val="8C1919"/>
              </a:solidFill>
              <a:latin typeface="Arial" charset="0"/>
              <a:ea typeface="ＭＳ Ｐゴシック" pitchFamily="8" charset="-128"/>
            </a:defRPr>
          </a:lvl2pPr>
          <a:lvl3pPr algn="l" rtl="0" eaLnBrk="1" fontAlgn="base" hangingPunct="1">
            <a:spcBef>
              <a:spcPct val="0"/>
            </a:spcBef>
            <a:spcAft>
              <a:spcPct val="0"/>
            </a:spcAft>
            <a:defRPr sz="4400">
              <a:solidFill>
                <a:srgbClr val="8C1919"/>
              </a:solidFill>
              <a:latin typeface="Arial" charset="0"/>
              <a:ea typeface="ＭＳ Ｐゴシック" pitchFamily="8" charset="-128"/>
            </a:defRPr>
          </a:lvl3pPr>
          <a:lvl4pPr algn="l" rtl="0" eaLnBrk="1" fontAlgn="base" hangingPunct="1">
            <a:spcBef>
              <a:spcPct val="0"/>
            </a:spcBef>
            <a:spcAft>
              <a:spcPct val="0"/>
            </a:spcAft>
            <a:defRPr sz="4400">
              <a:solidFill>
                <a:srgbClr val="8C1919"/>
              </a:solidFill>
              <a:latin typeface="Arial" charset="0"/>
              <a:ea typeface="ＭＳ Ｐゴシック" pitchFamily="8" charset="-128"/>
            </a:defRPr>
          </a:lvl4pPr>
          <a:lvl5pPr algn="l" rtl="0" eaLnBrk="1" fontAlgn="base" hangingPunct="1">
            <a:spcBef>
              <a:spcPct val="0"/>
            </a:spcBef>
            <a:spcAft>
              <a:spcPct val="0"/>
            </a:spcAft>
            <a:defRPr sz="4400">
              <a:solidFill>
                <a:srgbClr val="8C1919"/>
              </a:solidFill>
              <a:latin typeface="Arial" charset="0"/>
              <a:ea typeface="ＭＳ Ｐゴシック" pitchFamily="8" charset="-128"/>
            </a:defRPr>
          </a:lvl5pPr>
          <a:lvl6pPr marL="457200" algn="l" rtl="0" eaLnBrk="1" fontAlgn="base" hangingPunct="1">
            <a:spcBef>
              <a:spcPct val="0"/>
            </a:spcBef>
            <a:spcAft>
              <a:spcPct val="0"/>
            </a:spcAft>
            <a:defRPr sz="4400">
              <a:solidFill>
                <a:srgbClr val="8C1919"/>
              </a:solidFill>
              <a:latin typeface="Arial" charset="0"/>
              <a:ea typeface="ＭＳ Ｐゴシック" pitchFamily="8" charset="-128"/>
            </a:defRPr>
          </a:lvl6pPr>
          <a:lvl7pPr marL="914400" algn="l" rtl="0" eaLnBrk="1" fontAlgn="base" hangingPunct="1">
            <a:spcBef>
              <a:spcPct val="0"/>
            </a:spcBef>
            <a:spcAft>
              <a:spcPct val="0"/>
            </a:spcAft>
            <a:defRPr sz="4400">
              <a:solidFill>
                <a:srgbClr val="8C1919"/>
              </a:solidFill>
              <a:latin typeface="Arial" charset="0"/>
              <a:ea typeface="ＭＳ Ｐゴシック" pitchFamily="8" charset="-128"/>
            </a:defRPr>
          </a:lvl7pPr>
          <a:lvl8pPr marL="1371600" algn="l" rtl="0" eaLnBrk="1" fontAlgn="base" hangingPunct="1">
            <a:spcBef>
              <a:spcPct val="0"/>
            </a:spcBef>
            <a:spcAft>
              <a:spcPct val="0"/>
            </a:spcAft>
            <a:defRPr sz="4400">
              <a:solidFill>
                <a:srgbClr val="8C1919"/>
              </a:solidFill>
              <a:latin typeface="Arial" charset="0"/>
              <a:ea typeface="ＭＳ Ｐゴシック" pitchFamily="8" charset="-128"/>
            </a:defRPr>
          </a:lvl8pPr>
          <a:lvl9pPr marL="1828800" algn="l" rtl="0" eaLnBrk="1" fontAlgn="base" hangingPunct="1">
            <a:spcBef>
              <a:spcPct val="0"/>
            </a:spcBef>
            <a:spcAft>
              <a:spcPct val="0"/>
            </a:spcAft>
            <a:defRPr sz="4400">
              <a:solidFill>
                <a:srgbClr val="8C1919"/>
              </a:solidFill>
              <a:latin typeface="Arial" charset="0"/>
              <a:ea typeface="ＭＳ Ｐゴシック" pitchFamily="8" charset="-128"/>
            </a:defRPr>
          </a:lvl9pPr>
        </a:lstStyle>
        <a:p xmlns:a="http://schemas.openxmlformats.org/drawingml/2006/main">
          <a:r>
            <a:rPr lang="en-US" sz="2800" dirty="0" smtClean="0"/>
            <a:t>Disparities: Heterosexual Orientation</a:t>
          </a:r>
          <a:endParaRPr lang="en-US" sz="2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1BB-6FC5-4802-A63F-721BDFE15FC3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11AA-3B85-4E72-AE2E-19B398EF0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03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1BB-6FC5-4802-A63F-721BDFE15FC3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11AA-3B85-4E72-AE2E-19B398EF0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1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1BB-6FC5-4802-A63F-721BDFE15FC3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11AA-3B85-4E72-AE2E-19B398EF0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2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1BB-6FC5-4802-A63F-721BDFE15FC3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11AA-3B85-4E72-AE2E-19B398EF0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83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1BB-6FC5-4802-A63F-721BDFE15FC3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11AA-3B85-4E72-AE2E-19B398EF0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08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1BB-6FC5-4802-A63F-721BDFE15FC3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11AA-3B85-4E72-AE2E-19B398EF0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35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1BB-6FC5-4802-A63F-721BDFE15FC3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11AA-3B85-4E72-AE2E-19B398EF0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8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1BB-6FC5-4802-A63F-721BDFE15FC3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11AA-3B85-4E72-AE2E-19B398EF0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1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1BB-6FC5-4802-A63F-721BDFE15FC3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11AA-3B85-4E72-AE2E-19B398EF0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83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1BB-6FC5-4802-A63F-721BDFE15FC3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11AA-3B85-4E72-AE2E-19B398EF0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06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F1BB-6FC5-4802-A63F-721BDFE15FC3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011AA-3B85-4E72-AE2E-19B398EF0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34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AF1BB-6FC5-4802-A63F-721BDFE15FC3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011AA-3B85-4E72-AE2E-19B398EF0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66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EPSY 5244</a:t>
            </a:r>
            <a:br>
              <a:rPr lang="en-US" dirty="0" smtClean="0"/>
            </a:br>
            <a:r>
              <a:rPr lang="en-US" dirty="0" smtClean="0"/>
              <a:t>Survey Data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58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23971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062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-4155"/>
            <a:ext cx="10515600" cy="1325563"/>
          </a:xfrm>
        </p:spPr>
        <p:txBody>
          <a:bodyPr/>
          <a:lstStyle/>
          <a:p>
            <a:r>
              <a:rPr lang="en-US" dirty="0" smtClean="0"/>
              <a:t>Disparities: Commitment to Learning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081862"/>
              </p:ext>
            </p:extLst>
          </p:nvPr>
        </p:nvGraphicFramePr>
        <p:xfrm>
          <a:off x="1565031" y="1295400"/>
          <a:ext cx="9144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9411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4150"/>
            <a:ext cx="10515600" cy="1325563"/>
          </a:xfrm>
        </p:spPr>
        <p:txBody>
          <a:bodyPr/>
          <a:lstStyle/>
          <a:p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 MCA &amp; </a:t>
            </a:r>
            <a:r>
              <a:rPr lang="en-US" dirty="0" err="1" smtClean="0"/>
              <a:t>CtL</a:t>
            </a:r>
            <a:r>
              <a:rPr lang="en-US" dirty="0" smtClean="0"/>
              <a:t> Disparities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8477075"/>
              </p:ext>
            </p:extLst>
          </p:nvPr>
        </p:nvGraphicFramePr>
        <p:xfrm>
          <a:off x="1617785" y="1295400"/>
          <a:ext cx="9144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4790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340485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1446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846" y="0"/>
            <a:ext cx="11816861" cy="1325563"/>
          </a:xfrm>
        </p:spPr>
        <p:txBody>
          <a:bodyPr/>
          <a:lstStyle/>
          <a:p>
            <a:r>
              <a:rPr lang="en-US" dirty="0" smtClean="0"/>
              <a:t>Disparities in OST Participation v Non-Participation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058255545"/>
              </p:ext>
            </p:extLst>
          </p:nvPr>
        </p:nvGraphicFramePr>
        <p:xfrm>
          <a:off x="1002323" y="1325564"/>
          <a:ext cx="10146323" cy="5374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4977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4155"/>
            <a:ext cx="10515600" cy="1325563"/>
          </a:xfrm>
        </p:spPr>
        <p:txBody>
          <a:bodyPr/>
          <a:lstStyle/>
          <a:p>
            <a:r>
              <a:rPr lang="en-US" dirty="0" smtClean="0"/>
              <a:t>% Equipped: Social Competence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7856686"/>
              </p:ext>
            </p:extLst>
          </p:nvPr>
        </p:nvGraphicFramePr>
        <p:xfrm>
          <a:off x="0" y="1690688"/>
          <a:ext cx="12192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33750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4155"/>
            <a:ext cx="10515600" cy="1325563"/>
          </a:xfrm>
        </p:spPr>
        <p:txBody>
          <a:bodyPr/>
          <a:lstStyle/>
          <a:p>
            <a:r>
              <a:rPr lang="en-US" dirty="0" smtClean="0"/>
              <a:t>Equipped &amp; After-School Participation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952739"/>
              </p:ext>
            </p:extLst>
          </p:nvPr>
        </p:nvGraphicFramePr>
        <p:xfrm>
          <a:off x="-2" y="1295398"/>
          <a:ext cx="12192001" cy="556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71625"/>
                <a:gridCol w="2105094"/>
                <a:gridCol w="2105094"/>
                <a:gridCol w="2105094"/>
                <a:gridCol w="2105094"/>
              </a:tblGrid>
              <a:tr h="813837">
                <a:tc>
                  <a:txBody>
                    <a:bodyPr/>
                    <a:lstStyle/>
                    <a:p>
                      <a:pPr algn="l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in at least one activity by grade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4546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# of skills equipped</a:t>
                      </a:r>
                      <a:endParaRPr lang="en-US" sz="3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5</a:t>
                      </a:r>
                      <a:endParaRPr lang="en-US" sz="32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8</a:t>
                      </a:r>
                      <a:endParaRPr lang="en-US" sz="3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9</a:t>
                      </a:r>
                      <a:endParaRPr lang="en-US" sz="3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11</a:t>
                      </a:r>
                      <a:endParaRPr lang="en-US" sz="3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3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70%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67%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66%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61%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13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77%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77%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77%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74%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138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81%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84%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84%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82%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525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87%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89%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90%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88%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614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4152"/>
            <a:ext cx="10515600" cy="1325563"/>
          </a:xfrm>
        </p:spPr>
        <p:txBody>
          <a:bodyPr/>
          <a:lstStyle/>
          <a:p>
            <a:r>
              <a:rPr lang="en-US" dirty="0" smtClean="0"/>
              <a:t>Equipped and Grades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114837"/>
              </p:ext>
            </p:extLst>
          </p:nvPr>
        </p:nvGraphicFramePr>
        <p:xfrm>
          <a:off x="0" y="1295401"/>
          <a:ext cx="12192002" cy="5562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71626"/>
                <a:gridCol w="2105094"/>
                <a:gridCol w="2105094"/>
                <a:gridCol w="2105094"/>
                <a:gridCol w="2105094"/>
              </a:tblGrid>
              <a:tr h="838652">
                <a:tc>
                  <a:txBody>
                    <a:bodyPr/>
                    <a:lstStyle/>
                    <a:p>
                      <a:pPr algn="l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GPA by grade level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3294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# of skills equipped</a:t>
                      </a:r>
                      <a:endParaRPr lang="en-US" sz="3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5</a:t>
                      </a:r>
                      <a:endParaRPr lang="en-US" sz="3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8</a:t>
                      </a:r>
                      <a:endParaRPr lang="en-US" sz="3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9</a:t>
                      </a:r>
                      <a:endParaRPr lang="en-US" sz="3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11</a:t>
                      </a:r>
                      <a:endParaRPr lang="en-US" sz="32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6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2.7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2.4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2.4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2.5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386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3.1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3.0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3.0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3.0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386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3.3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3.3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3.2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3.2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785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3.5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3.5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3.5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 smtClean="0">
                          <a:effectLst/>
                        </a:rPr>
                        <a:t>3.5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763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83765"/>
            <a:ext cx="11201399" cy="1325563"/>
          </a:xfrm>
        </p:spPr>
        <p:txBody>
          <a:bodyPr/>
          <a:lstStyle/>
          <a:p>
            <a:r>
              <a:rPr lang="en-US" dirty="0" smtClean="0"/>
              <a:t>Does working affect after-school participation?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5369"/>
            <a:ext cx="105156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In one anonymous school district: Not by much.</a:t>
            </a:r>
          </a:p>
          <a:p>
            <a:r>
              <a:rPr lang="en-US" sz="3200" dirty="0" smtClean="0"/>
              <a:t>Of the students in grades 8-11 (the work question was not given to 5th graders), about 31% report to work at least 1 hour a week (of these, 22% work more than 10 hours per week).</a:t>
            </a:r>
          </a:p>
          <a:p>
            <a:r>
              <a:rPr lang="en-US" sz="3200" dirty="0" smtClean="0"/>
              <a:t>Of those working, 77% participate in after-school activities.</a:t>
            </a:r>
          </a:p>
          <a:p>
            <a:r>
              <a:rPr lang="en-US" sz="3200" dirty="0" smtClean="0"/>
              <a:t>Of those not working, 70% participate in after-school activities.</a:t>
            </a:r>
          </a:p>
        </p:txBody>
      </p:sp>
    </p:spTree>
    <p:extLst>
      <p:ext uri="{BB962C8B-B14F-4D97-AF65-F5344CB8AC3E}">
        <p14:creationId xmlns:p14="http://schemas.microsoft.com/office/powerpoint/2010/main" val="1248392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75" y="1057275"/>
            <a:ext cx="12025645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569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Minnesota Student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Population survey of students in grade 5, 8, 9, 11</a:t>
            </a:r>
          </a:p>
          <a:p>
            <a:r>
              <a:rPr lang="en-US" sz="3200" dirty="0" smtClean="0"/>
              <a:t>162,034 students</a:t>
            </a:r>
          </a:p>
          <a:p>
            <a:r>
              <a:rPr lang="en-US" sz="3200" dirty="0" smtClean="0"/>
              <a:t>Optional for schools</a:t>
            </a:r>
          </a:p>
          <a:p>
            <a:r>
              <a:rPr lang="en-US" sz="3200" dirty="0" smtClean="0"/>
              <a:t>Administered every 3 years (2013 most recently)</a:t>
            </a:r>
          </a:p>
          <a:p>
            <a:r>
              <a:rPr lang="en-US" sz="3200" dirty="0" smtClean="0"/>
              <a:t>Three forms of the survey </a:t>
            </a:r>
          </a:p>
          <a:p>
            <a:pPr marL="0" indent="0">
              <a:buNone/>
            </a:pPr>
            <a:r>
              <a:rPr lang="en-US" sz="3200" dirty="0" smtClean="0"/>
              <a:t>	(5th [65 Qs], 8th [104 Qs], 9th/11th [116 Qs])</a:t>
            </a:r>
          </a:p>
          <a:p>
            <a:r>
              <a:rPr lang="en-US" sz="3200" dirty="0" smtClean="0"/>
              <a:t>336 questions on the longer forms</a:t>
            </a:r>
            <a:endParaRPr lang="en-US" sz="3200" dirty="0"/>
          </a:p>
          <a:p>
            <a:r>
              <a:rPr lang="en-US" sz="3200" dirty="0" smtClean="0"/>
              <a:t>Administered online and in paper form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0127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Chi-Square Test of Independence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32569"/>
            <a:ext cx="10515599" cy="444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2324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Size – Magnitude of Effect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5277" y="2886074"/>
            <a:ext cx="8741445" cy="268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266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Minnesota Student Survey - 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Autofit/>
          </a:bodyPr>
          <a:lstStyle/>
          <a:p>
            <a:r>
              <a:rPr lang="en-US" sz="3600" b="1" i="1" dirty="0"/>
              <a:t>You can help your community and school learn </a:t>
            </a:r>
            <a:r>
              <a:rPr lang="en-US" sz="3600" b="1" i="1" dirty="0" smtClean="0"/>
              <a:t>more about </a:t>
            </a:r>
            <a:r>
              <a:rPr lang="en-US" sz="3600" b="1" i="1" dirty="0"/>
              <a:t>the lives and feelings of young people like </a:t>
            </a:r>
            <a:r>
              <a:rPr lang="en-US" sz="3600" b="1" i="1" dirty="0" smtClean="0"/>
              <a:t>you. The </a:t>
            </a:r>
            <a:r>
              <a:rPr lang="en-US" sz="3600" b="1" i="1" dirty="0"/>
              <a:t>questions on this survey cover many areas. </a:t>
            </a:r>
            <a:r>
              <a:rPr lang="en-US" sz="3600" b="1" i="1" dirty="0" smtClean="0"/>
              <a:t>Some questions </a:t>
            </a:r>
            <a:r>
              <a:rPr lang="en-US" sz="3600" b="1" i="1" dirty="0"/>
              <a:t>might make you feel uncomfortable. You </a:t>
            </a:r>
            <a:r>
              <a:rPr lang="en-US" sz="3600" b="1" i="1" dirty="0" smtClean="0"/>
              <a:t>do not </a:t>
            </a:r>
            <a:r>
              <a:rPr lang="en-US" sz="3600" b="1" i="1" dirty="0"/>
              <a:t>have to answer any question you don’t want to. </a:t>
            </a:r>
            <a:r>
              <a:rPr lang="en-US" sz="3600" b="1" i="1" dirty="0" smtClean="0"/>
              <a:t>You can </a:t>
            </a:r>
            <a:r>
              <a:rPr lang="en-US" sz="3600" b="1" i="1" dirty="0"/>
              <a:t>choose not to complete the survey.</a:t>
            </a:r>
          </a:p>
          <a:p>
            <a:r>
              <a:rPr lang="en-US" sz="3600" b="1" i="1" dirty="0"/>
              <a:t>Do NOT write your name on this survey. No one </a:t>
            </a:r>
            <a:r>
              <a:rPr lang="en-US" sz="3600" b="1" i="1" dirty="0" smtClean="0"/>
              <a:t>will know </a:t>
            </a:r>
            <a:r>
              <a:rPr lang="en-US" sz="3600" b="1" i="1" dirty="0"/>
              <a:t>how you answered these questions. Your </a:t>
            </a:r>
            <a:r>
              <a:rPr lang="en-US" sz="3600" b="1" i="1" dirty="0" smtClean="0"/>
              <a:t>answers will </a:t>
            </a:r>
            <a:r>
              <a:rPr lang="en-US" sz="3600" b="1" i="1" dirty="0"/>
              <a:t>be kept private. Thank you for filling out this </a:t>
            </a:r>
            <a:r>
              <a:rPr lang="en-US" sz="3600" b="1" i="1" dirty="0" smtClean="0"/>
              <a:t>survey honestly </a:t>
            </a:r>
            <a:r>
              <a:rPr lang="en-US" sz="3600" b="1" i="1" dirty="0"/>
              <a:t>and carefully.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89944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MSS -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School</a:t>
            </a:r>
          </a:p>
          <a:p>
            <a:r>
              <a:rPr lang="en-US" dirty="0" smtClean="0"/>
              <a:t>Out of School Activities</a:t>
            </a:r>
          </a:p>
          <a:p>
            <a:r>
              <a:rPr lang="en-US" dirty="0" smtClean="0"/>
              <a:t>Health</a:t>
            </a:r>
          </a:p>
          <a:p>
            <a:r>
              <a:rPr lang="en-US" dirty="0" smtClean="0"/>
              <a:t>Behavior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6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MSS Scaling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233635"/>
              </p:ext>
            </p:extLst>
          </p:nvPr>
        </p:nvGraphicFramePr>
        <p:xfrm>
          <a:off x="342900" y="1668782"/>
          <a:ext cx="11452860" cy="5006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17620"/>
                <a:gridCol w="3817620"/>
                <a:gridCol w="3817620"/>
              </a:tblGrid>
              <a:tr h="6934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</a:rPr>
                        <a:t>Developmental Skills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Developmental Supports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Developmental Challenges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3420">
                <a:tc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1. Commitment to Learning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14478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1. Empowerment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1. Bullying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693420">
                <a:tc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2. Positive Identity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14478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2. Supported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2. Bullied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93420">
                <a:tc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3. Social Competence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14478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3. Teacher/School Support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3. School Violence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934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 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4. Mental Distress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6934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 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811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5. Family Violence</a:t>
                      </a:r>
                      <a:endParaRPr lang="en-US" sz="3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649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Model - CFA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Model fit is indicated by: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RMSEA &lt; .05 is Good Fit;   RMSEA &lt; .08 is Adequate Fit</a:t>
            </a:r>
          </a:p>
          <a:p>
            <a:r>
              <a:rPr lang="en-US" dirty="0"/>
              <a:t>CFI   &gt; .95 is Good Fit;   CFI   &gt; .90 is Adequate Fit</a:t>
            </a:r>
          </a:p>
          <a:p>
            <a:r>
              <a:rPr lang="en-US" dirty="0"/>
              <a:t>TLI   &gt; .95 is Good Fit;   TLI   &gt; .90 is Adequate Fit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629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MSS – Commitment to Learning CFA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MODEL FIT INFORMATION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RMSEA (Root Mean Square Error Of Approximation)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Estimate                     0.081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90 Percent C.I.              0.080  0.082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Probability RMSEA &lt;= .05     0.000</a:t>
            </a: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CFI/TLI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CFI                          0.943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TLI                          0.921</a:t>
            </a:r>
          </a:p>
        </p:txBody>
      </p:sp>
    </p:spTree>
    <p:extLst>
      <p:ext uri="{BB962C8B-B14F-4D97-AF65-F5344CB8AC3E}">
        <p14:creationId xmlns:p14="http://schemas.microsoft.com/office/powerpoint/2010/main" val="1932424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MSS – Commitment to Learning CFA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4702" y="2162908"/>
            <a:ext cx="14183899" cy="4466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97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Commitment to Learning: Race Profiles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4280" y="2103120"/>
            <a:ext cx="4663440" cy="4754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499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477</Words>
  <Application>Microsoft Office PowerPoint</Application>
  <PresentationFormat>Widescreen</PresentationFormat>
  <Paragraphs>127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Times New Roman</vt:lpstr>
      <vt:lpstr>Office Theme</vt:lpstr>
      <vt:lpstr>EPSY 5244 Survey Data Analysis</vt:lpstr>
      <vt:lpstr>Minnesota Student Survey</vt:lpstr>
      <vt:lpstr>Minnesota Student Survey - Intro</vt:lpstr>
      <vt:lpstr>MSS - Topics</vt:lpstr>
      <vt:lpstr>MSS Scaling</vt:lpstr>
      <vt:lpstr>Measurement Model - CFA</vt:lpstr>
      <vt:lpstr>MSS – Commitment to Learning CFA</vt:lpstr>
      <vt:lpstr>MSS – Commitment to Learning CFA</vt:lpstr>
      <vt:lpstr>Commitment to Learning: Race Profiles</vt:lpstr>
      <vt:lpstr>PowerPoint Presentation</vt:lpstr>
      <vt:lpstr>Disparities: Commitment to Learning</vt:lpstr>
      <vt:lpstr>8th Grade MCA &amp; CtL Disparities</vt:lpstr>
      <vt:lpstr>PowerPoint Presentation</vt:lpstr>
      <vt:lpstr>Disparities in OST Participation v Non-Participation</vt:lpstr>
      <vt:lpstr>% Equipped: Social Competence</vt:lpstr>
      <vt:lpstr>Equipped &amp; After-School Participation</vt:lpstr>
      <vt:lpstr>Equipped and Grades</vt:lpstr>
      <vt:lpstr>Does working affect after-school participation?</vt:lpstr>
      <vt:lpstr>PowerPoint Presentation</vt:lpstr>
      <vt:lpstr>Chi-Square Test of Independence</vt:lpstr>
      <vt:lpstr>Effect Size – Magnitude of Effect</vt:lpstr>
    </vt:vector>
  </TitlesOfParts>
  <Company>University of Minnesota - 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EPSY 5244 Survey Data Analysis</dc:title>
  <dc:creator>Michael C Rodriguez</dc:creator>
  <cp:lastModifiedBy>Michael C Rodriguez</cp:lastModifiedBy>
  <cp:revision>11</cp:revision>
  <dcterms:created xsi:type="dcterms:W3CDTF">2015-11-18T16:03:00Z</dcterms:created>
  <dcterms:modified xsi:type="dcterms:W3CDTF">2015-11-18T20:06:43Z</dcterms:modified>
</cp:coreProperties>
</file>