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5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7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7B37D-F9AD-45E7-8726-F1A0E5FA348B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39E44-86A4-4FAC-B134-6566A0D1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9C4C-DE7C-4A59-A0C6-40E27F934F37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DA4D-2D94-4DA0-BDD3-8644212B7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3B20-6113-4702-BAE7-E67138EFB483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6764F-AC68-4279-BA34-B8164CA9C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7BA1-5785-4AD5-8FCC-06B6BBEC3225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14F1-DE45-43F0-87EC-620559730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4DAE-A8E3-43CF-B151-084CBB7FA875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09D2-875B-43FD-83DA-28CEE8DFB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A8C35-E848-4F68-A25A-CBAFD5E87C68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592B-9E1E-45C4-8129-D70314F2F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3D5A-F376-4C61-9885-86F35D001ED4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DB6A8-9107-4D7F-8E6D-3527979F9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E1FF-FDD5-490F-9A8E-FBF0AE7EF14F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DCFFE-146A-4EFF-863E-040A4D5FC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BE77A-6396-403D-B58B-512186230FB0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106EB-755B-4C7B-B858-C2CBC17A2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6F7F8-1F13-43F0-A6E7-26342131FE1B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23FB-E4B5-4B11-8C66-484F0CBD3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8A1BD-47CB-4A76-97C3-EC33AE2D4DED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A6970-74F0-4EED-95D9-37A827241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A93007-0532-4A88-A187-1207CC0F8893}" type="datetimeFigureOut">
              <a:rPr lang="en-US"/>
              <a:pPr>
                <a:defRPr/>
              </a:pPr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A7D9A4-2269-4D06-89B2-103CA6E51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ducation.umn.ed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Reporting &amp; Ethical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EPSY </a:t>
            </a:r>
            <a:r>
              <a:rPr lang="en-US" dirty="0" smtClean="0"/>
              <a:t>5245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Michael C. Rodriguez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5" name="Picture 160" descr="College of Education and Human Develop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1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1" descr="coloruof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goldyM2out-RG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956175"/>
            <a:ext cx="27432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Design and Logic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Design and logic flow directly from problem formulation.</a:t>
            </a:r>
          </a:p>
          <a:p>
            <a:pPr>
              <a:buNone/>
            </a:pPr>
            <a:endParaRPr lang="en-US" sz="2800" dirty="0" smtClean="0"/>
          </a:p>
          <a:p>
            <a:pPr marL="688975" indent="-688975">
              <a:buNone/>
            </a:pPr>
            <a:r>
              <a:rPr lang="en-US" sz="2800" dirty="0" smtClean="0"/>
              <a:t>2.1	Reporting should follow a clear logic of inquiry that allows readers to trace the path from problem formulation to interpretations and conclusions.</a:t>
            </a:r>
          </a:p>
          <a:p>
            <a:pPr marL="688975" indent="-688975">
              <a:buNone/>
            </a:pPr>
            <a:r>
              <a:rPr lang="en-US" sz="2800" dirty="0" smtClean="0"/>
              <a:t>2.2	An unambiguous and specific description of the design should be reported.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 Sources of Evidence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3.1	The units of study (sites, groups, participants, events, etc) and means of selection should be adequately described.</a:t>
            </a:r>
          </a:p>
          <a:p>
            <a:pPr marL="688975" indent="-688975">
              <a:buNone/>
            </a:pPr>
            <a:r>
              <a:rPr lang="en-US" sz="2800" dirty="0" smtClean="0"/>
              <a:t>3.2	The data and empirical materials should be clearly  described, including how and when they were gathered, by whom, and for what purpose.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4: Measurement &amp; Classification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76800"/>
          </a:xfrm>
        </p:spPr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4.1	The development of measurements and classifications should be clearly described and show how important characteristics of the phenomenon of study are preserved.</a:t>
            </a:r>
          </a:p>
          <a:p>
            <a:pPr marL="688975" indent="-688975">
              <a:buNone/>
            </a:pPr>
            <a:r>
              <a:rPr lang="en-US" sz="2800" dirty="0" smtClean="0"/>
              <a:t>4.2	Any classification scheme should be described and illustrated with concrete examples that represent the range of the phenomenon.</a:t>
            </a:r>
          </a:p>
          <a:p>
            <a:pPr marL="688975" indent="-688975">
              <a:buNone/>
            </a:pPr>
            <a:r>
              <a:rPr lang="en-US" sz="2800" dirty="0" smtClean="0"/>
              <a:t>4.3	Measurement reporting should describe data elements and organization in a specific and unambiguous way.</a:t>
            </a:r>
          </a:p>
          <a:p>
            <a:pPr marL="688975" indent="-688975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4: Measurement &amp;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4.4	When transcriptions are included all coding conventions should be clearly described.</a:t>
            </a:r>
          </a:p>
          <a:p>
            <a:pPr marL="688975" indent="-688975">
              <a:buNone/>
            </a:pPr>
            <a:r>
              <a:rPr lang="en-US" sz="2800" dirty="0" smtClean="0"/>
              <a:t>4.5	A rationale for the relevance of a measurement or classification should be described.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Analysis and Interpretation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5.1	Procedures used for analysis should be clearly described.</a:t>
            </a:r>
          </a:p>
          <a:p>
            <a:pPr marL="688975" indent="-688975">
              <a:buNone/>
            </a:pPr>
            <a:r>
              <a:rPr lang="en-US" sz="2800" dirty="0" smtClean="0"/>
              <a:t>5.2	Analytic technique should be clearly described. </a:t>
            </a:r>
          </a:p>
          <a:p>
            <a:pPr marL="688975" indent="-688975">
              <a:buNone/>
            </a:pPr>
            <a:r>
              <a:rPr lang="en-US" sz="2800" dirty="0" smtClean="0"/>
              <a:t>5.3	Analysis and presentation of findings should make clear how they support conclusions.</a:t>
            </a:r>
          </a:p>
          <a:p>
            <a:pPr marL="688975" indent="-688975">
              <a:buNone/>
            </a:pPr>
            <a:r>
              <a:rPr lang="en-US" sz="2800" dirty="0" smtClean="0"/>
              <a:t>5.4	Include information on any intended or unintended circumstances that may affect interpretations.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Analysis and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5.5	When presenting conclusions describe: </a:t>
            </a:r>
          </a:p>
          <a:p>
            <a:pPr marL="1258888" lvl="1" indent="-568325">
              <a:buNone/>
            </a:pPr>
            <a:r>
              <a:rPr lang="en-US" dirty="0" smtClean="0"/>
              <a:t>(a)	how interpretations address the research question, </a:t>
            </a:r>
          </a:p>
          <a:p>
            <a:pPr marL="1258888" lvl="1" indent="-568325">
              <a:buNone/>
            </a:pPr>
            <a:r>
              <a:rPr lang="en-US" dirty="0" smtClean="0"/>
              <a:t>(b)	how conclusions relate to literature, and</a:t>
            </a:r>
          </a:p>
          <a:p>
            <a:pPr marL="1258888" lvl="1" indent="-568325">
              <a:buAutoNum type="alphaLcParenBoth" startAt="3"/>
            </a:pPr>
            <a:r>
              <a:rPr lang="en-US" dirty="0" smtClean="0"/>
              <a:t>emphasize the implications of study.</a:t>
            </a:r>
          </a:p>
          <a:p>
            <a:pPr marL="688975" indent="-688975">
              <a:buNone/>
            </a:pPr>
            <a:r>
              <a:rPr lang="en-US" sz="2800" dirty="0" smtClean="0"/>
              <a:t>5.6	Clearly state statistical analyses and appropriateness of statistical tests.</a:t>
            </a:r>
          </a:p>
          <a:p>
            <a:pPr marL="688975" indent="-688975">
              <a:buNone/>
            </a:pPr>
            <a:r>
              <a:rPr lang="en-US" sz="2800" dirty="0" smtClean="0"/>
              <a:t>5.7	Provide descriptive and inferential statistics that are relevant to each analysis.</a:t>
            </a:r>
          </a:p>
          <a:p>
            <a:pPr marL="1258888" lvl="1" indent="-568325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Analysis and Interpretation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5.8	Any issues in data collection that might compromise the validity of statistical analyses should be reported (e.g., missing data).</a:t>
            </a:r>
          </a:p>
          <a:p>
            <a:pPr marL="688975" indent="-688975">
              <a:buNone/>
            </a:pPr>
            <a:r>
              <a:rPr lang="en-US" sz="2800" dirty="0" smtClean="0"/>
              <a:t>5.9	Any issues in data analysis that might compromise the validity of statistical analyses should be reported (e.g., assumption violations). </a:t>
            </a:r>
          </a:p>
          <a:p>
            <a:pPr marL="688975" indent="-688975">
              <a:buNone/>
            </a:pPr>
            <a:r>
              <a:rPr lang="en-US" sz="2800" dirty="0" smtClean="0"/>
              <a:t>5.10	For each statistical results include: (a) an index of the quantitative relation between variables; (b) the standard error for given index; (c) the hypothesis test, test statistic, and significance level; (d) qualitative interpretation (i.e., practical significant).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6: Generalization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6.1	Whether generalization is intentional or not, make clear the specifics of the participants, contexts, activities, data collections, and manipulations.</a:t>
            </a:r>
          </a:p>
          <a:p>
            <a:pPr marL="688975" indent="-688975">
              <a:buNone/>
            </a:pPr>
            <a:r>
              <a:rPr lang="en-US" sz="2800" dirty="0" smtClean="0"/>
              <a:t>6.2	When generalization is intentional make intended scope of generalization clear.</a:t>
            </a:r>
          </a:p>
          <a:p>
            <a:pPr marL="688975" indent="-688975">
              <a:buNone/>
            </a:pPr>
            <a:r>
              <a:rPr lang="en-US" sz="2800" dirty="0" smtClean="0"/>
              <a:t>6.3	When generalization is intentional make logic by which the findings of the study should apply within the intended scope of generalization clear.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7: Ethics in Reporting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7.1	Ethical considerations involved in data collection, analysis, and reporting should be explicitly addressed.</a:t>
            </a:r>
          </a:p>
          <a:p>
            <a:pPr marL="688975" indent="-688975">
              <a:buNone/>
            </a:pPr>
            <a:r>
              <a:rPr lang="en-US" sz="2800" dirty="0" smtClean="0"/>
              <a:t>7.2	Reporting should be presented in a way that honors consent  and other agreements.</a:t>
            </a:r>
          </a:p>
          <a:p>
            <a:pPr marL="688975" indent="-688975">
              <a:buNone/>
            </a:pPr>
            <a:r>
              <a:rPr lang="en-US" sz="2800" dirty="0" smtClean="0"/>
              <a:t>7.3	Describe conflicts of interest or biases.</a:t>
            </a:r>
          </a:p>
          <a:p>
            <a:pPr marL="688975" indent="-688975">
              <a:buNone/>
            </a:pPr>
            <a:r>
              <a:rPr lang="en-US" sz="2800" dirty="0" smtClean="0"/>
              <a:t>7.4	Care should be taken to ensure accuracy of reporting.</a:t>
            </a:r>
          </a:p>
          <a:p>
            <a:pPr marL="688975" indent="-688975">
              <a:buNone/>
            </a:pPr>
            <a:r>
              <a:rPr lang="en-US" sz="2800" dirty="0" smtClean="0"/>
              <a:t>7.5	Data and relevant materials should be stored appropriately to allow for potential replication of results. </a:t>
            </a:r>
          </a:p>
          <a:p>
            <a:pPr marL="688975" indent="-688975">
              <a:buNone/>
            </a:pPr>
            <a:r>
              <a:rPr lang="en-US" sz="2800" dirty="0" smtClean="0"/>
              <a:t>7.6	Funding support should be acknowledged.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8: Title, Abstract, and Headings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8.1	Title should clearly convey what article is about.</a:t>
            </a:r>
          </a:p>
          <a:p>
            <a:pPr marL="688975" indent="-688975">
              <a:buNone/>
            </a:pPr>
            <a:r>
              <a:rPr lang="en-US" sz="2800" dirty="0" smtClean="0"/>
              <a:t>8.2	The abstract should provide a summary of the article that is self-contained, concise, and accurate.</a:t>
            </a:r>
          </a:p>
          <a:p>
            <a:pPr marL="688975" indent="-688975">
              <a:buNone/>
            </a:pPr>
            <a:r>
              <a:rPr lang="en-US" sz="2800" dirty="0" smtClean="0"/>
              <a:t>8.3	Headings and subheadings should make clear the logic of inquiry underlying the report.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Know the limitations of your methodology.</a:t>
            </a:r>
          </a:p>
          <a:p>
            <a:r>
              <a:rPr lang="en-US" smtClean="0"/>
              <a:t>Be sensitive to the limitations when interpreting results and making conclusions.</a:t>
            </a:r>
          </a:p>
          <a:p>
            <a:r>
              <a:rPr lang="en-US" smtClean="0"/>
              <a:t>We can never prove anything, only rule out alternative explanations (i.e., hypotheses).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Generalizing Findings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make conclusions about populations (or subgroups) that were not sampled appropriately or sampled at all.</a:t>
            </a:r>
          </a:p>
          <a:p>
            <a:r>
              <a:rPr lang="en-US" dirty="0" smtClean="0"/>
              <a:t>Describe your sampling method clearly.</a:t>
            </a:r>
          </a:p>
          <a:p>
            <a:r>
              <a:rPr lang="en-US" dirty="0" smtClean="0"/>
              <a:t>Describe your sample completely.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Ethics of Reporting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Ethics is not just human-subjects protection.</a:t>
            </a:r>
          </a:p>
          <a:p>
            <a:r>
              <a:rPr lang="en-US" dirty="0" smtClean="0"/>
              <a:t>Data analysis and interpretation require ethical decision-making.</a:t>
            </a:r>
          </a:p>
          <a:p>
            <a:r>
              <a:rPr lang="en-US" dirty="0" smtClean="0"/>
              <a:t>Reporting findings with major repercussions?</a:t>
            </a:r>
          </a:p>
          <a:p>
            <a:r>
              <a:rPr lang="en-US" dirty="0" smtClean="0"/>
              <a:t>Reporting some findings but not others?</a:t>
            </a:r>
          </a:p>
          <a:p>
            <a:r>
              <a:rPr lang="en-US" dirty="0" smtClean="0"/>
              <a:t>Results that run counter to prevailing beliefs?</a:t>
            </a:r>
          </a:p>
          <a:p>
            <a:r>
              <a:rPr lang="en-US" dirty="0" smtClean="0"/>
              <a:t>Results that run counter to the interests or mission of your funding source?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Interpretations and Conclusions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257800"/>
          </a:xfrm>
        </p:spPr>
        <p:txBody>
          <a:bodyPr/>
          <a:lstStyle/>
          <a:p>
            <a:r>
              <a:rPr lang="en-US" dirty="0" smtClean="0"/>
              <a:t>Interpretations should be…</a:t>
            </a:r>
          </a:p>
          <a:p>
            <a:pPr lvl="1"/>
            <a:r>
              <a:rPr lang="en-US" dirty="0" smtClean="0"/>
              <a:t>informed, intelligent, creative, data-based, and ethical.</a:t>
            </a:r>
          </a:p>
          <a:p>
            <a:r>
              <a:rPr lang="en-US" dirty="0" smtClean="0"/>
              <a:t>Interpretations should </a:t>
            </a:r>
            <a:r>
              <a:rPr lang="en-US" b="1" dirty="0" smtClean="0"/>
              <a:t>not</a:t>
            </a:r>
            <a:r>
              <a:rPr lang="en-US" dirty="0" smtClean="0"/>
              <a:t> be…</a:t>
            </a:r>
          </a:p>
          <a:p>
            <a:pPr lvl="1"/>
            <a:r>
              <a:rPr lang="en-US" dirty="0" smtClean="0"/>
              <a:t>speculative, selective, biased, or dishonest.</a:t>
            </a:r>
          </a:p>
          <a:p>
            <a:r>
              <a:rPr lang="en-US" dirty="0" smtClean="0"/>
              <a:t>Conclusions should follow from research questions, methodology, and analysis. </a:t>
            </a:r>
          </a:p>
          <a:p>
            <a:r>
              <a:rPr lang="en-US" dirty="0" smtClean="0"/>
              <a:t>Conclusions demonstrate a familiarity with subject material, theories, and prior research.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AERA Reporting Standards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en-US" dirty="0" smtClean="0"/>
              <a:t>AERA, 2006. Standards for reporting on empirical social science research in AERA publications. </a:t>
            </a:r>
            <a:r>
              <a:rPr lang="en-US" i="1" dirty="0" smtClean="0"/>
              <a:t>Educational Researcher, 35,</a:t>
            </a:r>
            <a:r>
              <a:rPr lang="en-US" dirty="0" smtClean="0"/>
              <a:t> 33-40.</a:t>
            </a:r>
          </a:p>
          <a:p>
            <a:r>
              <a:rPr lang="en-US" dirty="0" smtClean="0"/>
              <a:t>Covers quantitative and qualitative methods.</a:t>
            </a:r>
          </a:p>
          <a:p>
            <a:r>
              <a:rPr lang="en-US" dirty="0" smtClean="0"/>
              <a:t>Does not cover research reviews; theoretical, conceptual, or methodological essays; critiques of traditions and practices; or scholarship more grounded in the humanities.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AERA Reporting Standards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to provide a framework of expectations about what should be included in an empirical report.</a:t>
            </a:r>
          </a:p>
          <a:p>
            <a:r>
              <a:rPr lang="en-US" dirty="0" smtClean="0"/>
              <a:t>Not intended to define the conduct of empirical work.</a:t>
            </a:r>
          </a:p>
          <a:p>
            <a:r>
              <a:rPr lang="en-US" dirty="0" smtClean="0"/>
              <a:t>Not intended to define the format of a empirical report.</a:t>
            </a:r>
          </a:p>
          <a:p>
            <a:r>
              <a:rPr lang="en-US" dirty="0" smtClean="0"/>
              <a:t>Not a checklist.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Principles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Sufficiency of warrants</a:t>
            </a:r>
          </a:p>
          <a:p>
            <a:pPr lvl="1"/>
            <a:r>
              <a:rPr lang="en-US" dirty="0" smtClean="0"/>
              <a:t>Empirical reports should be warranted (reasonable, defensible, acceptable).</a:t>
            </a:r>
          </a:p>
          <a:p>
            <a:pPr lvl="1"/>
            <a:r>
              <a:rPr lang="en-US" dirty="0" smtClean="0"/>
              <a:t>Adequate evidence should be provided to justify results and conclusions.</a:t>
            </a:r>
          </a:p>
          <a:p>
            <a:r>
              <a:rPr lang="en-US" dirty="0" smtClean="0"/>
              <a:t>Transparency of report</a:t>
            </a:r>
          </a:p>
          <a:p>
            <a:pPr lvl="1"/>
            <a:r>
              <a:rPr lang="en-US" dirty="0" smtClean="0"/>
              <a:t>Reporting should make explicit the logic of inquiry and activities that led from the development of a research question, through definition, collection, and analysis of data to presenting findings.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Problem Formulation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688975" indent="-688975">
              <a:buNone/>
            </a:pPr>
            <a:r>
              <a:rPr lang="en-US" sz="2800" dirty="0" smtClean="0"/>
              <a:t>1.1 	Provide a clear statement of purpose and scope of study.</a:t>
            </a:r>
          </a:p>
          <a:p>
            <a:pPr marL="688975" indent="-688975">
              <a:buNone/>
            </a:pPr>
            <a:r>
              <a:rPr lang="en-US" sz="2800" dirty="0" smtClean="0"/>
              <a:t>1.2	Make clear how the study is a contribution to knowledge.</a:t>
            </a:r>
          </a:p>
          <a:p>
            <a:pPr marL="688975" indent="-688975">
              <a:buNone/>
            </a:pPr>
            <a:r>
              <a:rPr lang="en-US" sz="2800" dirty="0" smtClean="0"/>
              <a:t>1.3	Include a review of the relevant scholarship.</a:t>
            </a:r>
          </a:p>
          <a:p>
            <a:pPr marL="688975" indent="-688975">
              <a:buNone/>
            </a:pPr>
            <a:r>
              <a:rPr lang="en-US" sz="2800" dirty="0" smtClean="0"/>
              <a:t>1.4	Rationale for conceptual, methodological, or theoretical orientations of study should be described.</a:t>
            </a:r>
          </a:p>
          <a:p>
            <a:pPr marL="688975" indent="-688975">
              <a:buNone/>
            </a:pPr>
            <a:r>
              <a:rPr lang="en-US" sz="2800" dirty="0" smtClean="0"/>
              <a:t>1.5	Rationale for problem formulation as it relates to the groups studied should be described.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434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Reporting &amp; Ethical Standards</vt:lpstr>
      <vt:lpstr>Limitations</vt:lpstr>
      <vt:lpstr>Generalizing Findings</vt:lpstr>
      <vt:lpstr>The Ethics of Reporting</vt:lpstr>
      <vt:lpstr>Interpretations and Conclusions</vt:lpstr>
      <vt:lpstr>AERA Reporting Standards</vt:lpstr>
      <vt:lpstr>AERA Reporting Standards</vt:lpstr>
      <vt:lpstr>Two Principles</vt:lpstr>
      <vt:lpstr>1: Problem Formulation</vt:lpstr>
      <vt:lpstr>2: Design and Logic</vt:lpstr>
      <vt:lpstr>3: Sources of Evidence</vt:lpstr>
      <vt:lpstr>4: Measurement &amp; Classification</vt:lpstr>
      <vt:lpstr>4: Measurement &amp; Classification</vt:lpstr>
      <vt:lpstr>5: Analysis and Interpretation</vt:lpstr>
      <vt:lpstr>5: Analysis and Interpretation</vt:lpstr>
      <vt:lpstr>5: Analysis and Interpretation</vt:lpstr>
      <vt:lpstr>6: Generalization</vt:lpstr>
      <vt:lpstr>7: Ethics in Reporting</vt:lpstr>
      <vt:lpstr>8: Title, Abstract, and Headings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Appropriate Inferences</dc:title>
  <dc:creator>Danielle</dc:creator>
  <cp:lastModifiedBy>Michael C. Rodriguez</cp:lastModifiedBy>
  <cp:revision>49</cp:revision>
  <dcterms:created xsi:type="dcterms:W3CDTF">2009-05-04T12:41:02Z</dcterms:created>
  <dcterms:modified xsi:type="dcterms:W3CDTF">2014-05-04T21:39:07Z</dcterms:modified>
</cp:coreProperties>
</file>