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6" r:id="rId2"/>
    <p:sldId id="283" r:id="rId3"/>
    <p:sldId id="270" r:id="rId4"/>
    <p:sldId id="271" r:id="rId5"/>
    <p:sldId id="284" r:id="rId6"/>
    <p:sldId id="276" r:id="rId7"/>
    <p:sldId id="257" r:id="rId8"/>
    <p:sldId id="280" r:id="rId9"/>
    <p:sldId id="258" r:id="rId10"/>
    <p:sldId id="259" r:id="rId11"/>
    <p:sldId id="285" r:id="rId12"/>
    <p:sldId id="286" r:id="rId13"/>
    <p:sldId id="287" r:id="rId14"/>
    <p:sldId id="288" r:id="rId15"/>
    <p:sldId id="289" r:id="rId16"/>
    <p:sldId id="290" r:id="rId17"/>
    <p:sldId id="291" r:id="rId18"/>
    <p:sldId id="292"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47" autoAdjust="0"/>
    <p:restoredTop sz="94660"/>
  </p:normalViewPr>
  <p:slideViewPr>
    <p:cSldViewPr>
      <p:cViewPr varScale="1">
        <p:scale>
          <a:sx n="52" d="100"/>
          <a:sy n="52" d="100"/>
        </p:scale>
        <p:origin x="-84" y="-6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CF2C7D-9743-4D17-B04E-B8F90CE56EB6}" type="datetimeFigureOut">
              <a:rPr lang="en-US" smtClean="0"/>
              <a:t>3/30/2014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A980CA-56EE-4432-85F9-8F15F0C346A5}" type="slidenum">
              <a:rPr lang="en-US" smtClean="0"/>
              <a:t>‹#›</a:t>
            </a:fld>
            <a:endParaRPr lang="en-US"/>
          </a:p>
        </p:txBody>
      </p:sp>
    </p:spTree>
    <p:extLst>
      <p:ext uri="{BB962C8B-B14F-4D97-AF65-F5344CB8AC3E}">
        <p14:creationId xmlns:p14="http://schemas.microsoft.com/office/powerpoint/2010/main" val="1042294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33BD6D7-E5A4-4033-BDFE-DA44DAD96641}" type="datetime1">
              <a:rPr lang="en-US" smtClean="0"/>
              <a:t>3/30/2014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54BD49B-4A47-431F-A9E3-88FDC83AE39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E31D29F-DABC-4240-8E53-A687D9F8ED14}" type="datetime1">
              <a:rPr lang="en-US" smtClean="0"/>
              <a:t>3/30/2014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1B6C42-099D-491D-9972-EFD648A3FF7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25C6E41-4A88-4401-B821-48A209B0EE05}" type="datetime1">
              <a:rPr lang="en-US" smtClean="0"/>
              <a:t>3/30/2014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BD15F5E-F25D-489A-88EF-8CFFDC45DBA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82061E8-2911-482E-8E42-5E28E5C63F4F}" type="datetime1">
              <a:rPr lang="en-US" smtClean="0"/>
              <a:t>3/30/2014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7D233A4-A6B6-4538-B6E5-7457A2DB973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7C5E5C6-2ECB-4C18-8FB2-05C5FF37BD3C}" type="datetime1">
              <a:rPr lang="en-US" smtClean="0"/>
              <a:t>3/30/2014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BACBA72-1498-46E0-8349-7BAA1BC9C0A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386A1E4-9666-4557-89B5-45CDF2DB3232}" type="datetime1">
              <a:rPr lang="en-US" smtClean="0"/>
              <a:t>3/30/2014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212F3F1-FA79-4898-8CD3-66330191401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011CF87-763F-43D3-8486-A2441FCEC3F1}" type="datetime1">
              <a:rPr lang="en-US" smtClean="0"/>
              <a:t>3/30/2014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DE0F553-3B56-4621-9910-7D657324E5C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C78B139-7882-4954-84FF-3E6D4CC68616}" type="datetime1">
              <a:rPr lang="en-US" smtClean="0"/>
              <a:t>3/30/2014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00BF35E-21F7-49BD-8130-527B3DAB9D5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D8D5C15-2DCF-45BC-BD09-7E8DCFA2498C}" type="datetime1">
              <a:rPr lang="en-US" smtClean="0"/>
              <a:t>3/30/2014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DBBC8EE-C341-4EF8-A00F-D64643054A7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8FC0F12-3183-451A-AC88-5C7EA9E87738}" type="datetime1">
              <a:rPr lang="en-US" smtClean="0"/>
              <a:t>3/30/2014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2A497D9-21E6-442C-B68A-B1E4B9B0739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AB8CF59-7819-438E-A1B7-230ED3F93E2A}" type="datetime1">
              <a:rPr lang="en-US" smtClean="0"/>
              <a:t>3/30/2014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3FDDB6E-E0EF-4F63-8333-33848FDFB17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43EBC19-423E-4591-8754-34150201F777}" type="datetime1">
              <a:rPr lang="en-US" smtClean="0"/>
              <a:t>3/30/2014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70A5C34-AC52-4A80-9862-9F0126D881A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ducation.umn.edu/"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p:txBody>
          <a:bodyPr/>
          <a:lstStyle/>
          <a:p>
            <a:pPr algn="l" eaLnBrk="1" hangingPunct="1"/>
            <a:r>
              <a:rPr lang="en-US" dirty="0" smtClean="0"/>
              <a:t>Hypothesis Testing for Ordinal &amp; Categorical Data</a:t>
            </a:r>
          </a:p>
        </p:txBody>
      </p:sp>
      <p:sp>
        <p:nvSpPr>
          <p:cNvPr id="3" name="Subtitle 2"/>
          <p:cNvSpPr>
            <a:spLocks noGrp="1"/>
          </p:cNvSpPr>
          <p:nvPr>
            <p:ph type="subTitle" idx="1"/>
          </p:nvPr>
        </p:nvSpPr>
        <p:spPr/>
        <p:txBody>
          <a:bodyPr rtlCol="0">
            <a:normAutofit/>
          </a:bodyPr>
          <a:lstStyle/>
          <a:p>
            <a:pPr algn="l" eaLnBrk="1" fontAlgn="auto" hangingPunct="1">
              <a:spcAft>
                <a:spcPts val="0"/>
              </a:spcAft>
              <a:buFont typeface="Arial" pitchFamily="34" charset="0"/>
              <a:buNone/>
              <a:defRPr/>
            </a:pPr>
            <a:r>
              <a:rPr lang="en-US" dirty="0" smtClean="0"/>
              <a:t>EPSY 5245</a:t>
            </a:r>
          </a:p>
          <a:p>
            <a:pPr algn="l" eaLnBrk="1" fontAlgn="auto" hangingPunct="1">
              <a:spcAft>
                <a:spcPts val="0"/>
              </a:spcAft>
              <a:buFont typeface="Arial" pitchFamily="34" charset="0"/>
              <a:buNone/>
              <a:defRPr/>
            </a:pPr>
            <a:r>
              <a:rPr lang="en-US" dirty="0" smtClean="0"/>
              <a:t>Michael C. Rodriguez</a:t>
            </a:r>
            <a:endParaRPr lang="en-US" dirty="0" smtClean="0"/>
          </a:p>
        </p:txBody>
      </p:sp>
      <p:pic>
        <p:nvPicPr>
          <p:cNvPr id="4" name="Picture 160" descr="College of Education and Human Development">
            <a:hlinkClick r:id="rId2"/>
          </p:cNvPr>
          <p:cNvPicPr>
            <a:picLocks noChangeAspect="1" noChangeArrowheads="1"/>
          </p:cNvPicPr>
          <p:nvPr/>
        </p:nvPicPr>
        <p:blipFill>
          <a:blip r:embed="rId3" cstate="print"/>
          <a:srcRect/>
          <a:stretch>
            <a:fillRect/>
          </a:stretch>
        </p:blipFill>
        <p:spPr bwMode="auto">
          <a:xfrm>
            <a:off x="0" y="0"/>
            <a:ext cx="7010400" cy="381000"/>
          </a:xfrm>
          <a:prstGeom prst="rect">
            <a:avLst/>
          </a:prstGeom>
          <a:noFill/>
          <a:ln w="9525">
            <a:noFill/>
            <a:miter lim="800000"/>
            <a:headEnd/>
            <a:tailEnd/>
          </a:ln>
        </p:spPr>
      </p:pic>
      <p:pic>
        <p:nvPicPr>
          <p:cNvPr id="5" name="Picture 161" descr="coloruofm"/>
          <p:cNvPicPr>
            <a:picLocks noChangeAspect="1" noChangeArrowheads="1"/>
          </p:cNvPicPr>
          <p:nvPr/>
        </p:nvPicPr>
        <p:blipFill>
          <a:blip r:embed="rId4" cstate="print"/>
          <a:srcRect/>
          <a:stretch>
            <a:fillRect/>
          </a:stretch>
        </p:blipFill>
        <p:spPr bwMode="auto">
          <a:xfrm>
            <a:off x="7010400" y="0"/>
            <a:ext cx="2133600" cy="381000"/>
          </a:xfrm>
          <a:prstGeom prst="rect">
            <a:avLst/>
          </a:prstGeom>
          <a:noFill/>
          <a:ln w="9525">
            <a:noFill/>
            <a:miter lim="800000"/>
            <a:headEnd/>
            <a:tailEnd/>
          </a:ln>
        </p:spPr>
      </p:pic>
      <p:pic>
        <p:nvPicPr>
          <p:cNvPr id="6" name="Picture 6" descr="runningGoldy-RGB"/>
          <p:cNvPicPr>
            <a:picLocks noChangeAspect="1" noChangeArrowheads="1"/>
          </p:cNvPicPr>
          <p:nvPr/>
        </p:nvPicPr>
        <p:blipFill>
          <a:blip r:embed="rId5" cstate="print"/>
          <a:srcRect/>
          <a:stretch>
            <a:fillRect/>
          </a:stretch>
        </p:blipFill>
        <p:spPr bwMode="auto">
          <a:xfrm>
            <a:off x="6248400" y="4800600"/>
            <a:ext cx="2743200" cy="1911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Title 1"/>
          <p:cNvSpPr>
            <a:spLocks noGrp="1"/>
          </p:cNvSpPr>
          <p:nvPr>
            <p:ph type="title"/>
          </p:nvPr>
        </p:nvSpPr>
        <p:spPr/>
        <p:txBody>
          <a:bodyPr/>
          <a:lstStyle/>
          <a:p>
            <a:pPr eaLnBrk="1" hangingPunct="1"/>
            <a:r>
              <a:rPr lang="en-US" smtClean="0"/>
              <a:t>Chi-square Test</a:t>
            </a:r>
          </a:p>
        </p:txBody>
      </p:sp>
      <p:sp>
        <p:nvSpPr>
          <p:cNvPr id="1029" name="Content Placeholder 2"/>
          <p:cNvSpPr>
            <a:spLocks noGrp="1"/>
          </p:cNvSpPr>
          <p:nvPr>
            <p:ph idx="1"/>
          </p:nvPr>
        </p:nvSpPr>
        <p:spPr>
          <a:xfrm>
            <a:off x="457200" y="1143000"/>
            <a:ext cx="8229600" cy="5562600"/>
          </a:xfrm>
        </p:spPr>
        <p:txBody>
          <a:bodyPr/>
          <a:lstStyle/>
          <a:p>
            <a:pPr eaLnBrk="1" hangingPunct="1"/>
            <a:r>
              <a:rPr lang="en-US" smtClean="0"/>
              <a:t>Form of the chi-square:</a:t>
            </a:r>
          </a:p>
          <a:p>
            <a:pPr eaLnBrk="1" hangingPunct="1"/>
            <a:endParaRPr lang="en-US" smtClean="0"/>
          </a:p>
          <a:p>
            <a:pPr eaLnBrk="1" hangingPunct="1"/>
            <a:endParaRPr lang="en-US" smtClean="0"/>
          </a:p>
          <a:p>
            <a:pPr eaLnBrk="1" hangingPunct="1"/>
            <a:r>
              <a:rPr lang="en-US" smtClean="0"/>
              <a:t>Degrees of freedom = (J-1)(K-1)</a:t>
            </a:r>
          </a:p>
          <a:p>
            <a:pPr lvl="1" eaLnBrk="1" hangingPunct="1"/>
            <a:r>
              <a:rPr lang="en-US" smtClean="0"/>
              <a:t>J = number of levels for first variable</a:t>
            </a:r>
          </a:p>
          <a:p>
            <a:pPr lvl="1" eaLnBrk="1" hangingPunct="1"/>
            <a:r>
              <a:rPr lang="en-US" smtClean="0"/>
              <a:t>K = number of levels for second variable</a:t>
            </a:r>
          </a:p>
          <a:p>
            <a:pPr eaLnBrk="1" hangingPunct="1"/>
            <a:r>
              <a:rPr lang="en-US" smtClean="0"/>
              <a:t>Expected frequency for a cell (for test of independence) </a:t>
            </a:r>
          </a:p>
          <a:p>
            <a:pPr lvl="1" eaLnBrk="1" hangingPunct="1"/>
            <a:r>
              <a:rPr lang="en-US" smtClean="0"/>
              <a:t>(Column total x Row total)/ Grand total</a:t>
            </a:r>
          </a:p>
          <a:p>
            <a:pPr eaLnBrk="1" hangingPunct="1"/>
            <a:endParaRPr lang="en-US" smtClean="0"/>
          </a:p>
          <a:p>
            <a:pPr eaLnBrk="1" hangingPunct="1">
              <a:buFont typeface="Arial" charset="0"/>
              <a:buNone/>
            </a:pPr>
            <a:endParaRPr lang="en-US" smtClean="0"/>
          </a:p>
        </p:txBody>
      </p:sp>
      <p:graphicFrame>
        <p:nvGraphicFramePr>
          <p:cNvPr id="1026" name="Object 3"/>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030" name="Equation" r:id="rId3" imgW="114120" imgH="215640" progId="Equation.3">
                  <p:embed/>
                </p:oleObj>
              </mc:Choice>
              <mc:Fallback>
                <p:oleObj name="Equation" r:id="rId3" imgW="114120" imgH="21564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5"/>
          <p:cNvGraphicFramePr>
            <a:graphicFrameLocks noChangeAspect="1"/>
          </p:cNvGraphicFramePr>
          <p:nvPr/>
        </p:nvGraphicFramePr>
        <p:xfrm>
          <a:off x="914400" y="1752600"/>
          <a:ext cx="2895600" cy="1144588"/>
        </p:xfrm>
        <a:graphic>
          <a:graphicData uri="http://schemas.openxmlformats.org/presentationml/2006/ole">
            <mc:AlternateContent xmlns:mc="http://schemas.openxmlformats.org/markup-compatibility/2006">
              <mc:Choice xmlns:v="urn:schemas-microsoft-com:vml" Requires="v">
                <p:oleObj spid="_x0000_s1031" name="Equation" r:id="rId5" imgW="1091880" imgH="431640" progId="Equation.3">
                  <p:embed/>
                </p:oleObj>
              </mc:Choice>
              <mc:Fallback>
                <p:oleObj name="Equation" r:id="rId5" imgW="1091880" imgH="43164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4400" y="1752600"/>
                        <a:ext cx="2895600" cy="1144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pPr>
              <a:defRPr/>
            </a:pPr>
            <a:fld id="{57D233A4-A6B6-4538-B6E5-7457A2DB973B}"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TIMSS 1994</a:t>
            </a:r>
            <a:endParaRPr lang="en-US" dirty="0" smtClean="0"/>
          </a:p>
        </p:txBody>
      </p:sp>
      <p:sp>
        <p:nvSpPr>
          <p:cNvPr id="6147" name="Content Placeholder 2"/>
          <p:cNvSpPr>
            <a:spLocks noGrp="1"/>
          </p:cNvSpPr>
          <p:nvPr>
            <p:ph idx="1"/>
          </p:nvPr>
        </p:nvSpPr>
        <p:spPr>
          <a:xfrm>
            <a:off x="304800" y="1371600"/>
            <a:ext cx="8382000" cy="1162049"/>
          </a:xfrm>
        </p:spPr>
        <p:txBody>
          <a:bodyPr/>
          <a:lstStyle/>
          <a:p>
            <a:pPr marL="0" indent="0">
              <a:buNone/>
            </a:pPr>
            <a:r>
              <a:rPr lang="en-US" dirty="0" smtClean="0"/>
              <a:t>SPSS analysis of 6 TIMSS middle school questions. 1=Strongly Disagree to 4=Strongly Agree</a:t>
            </a:r>
            <a:endParaRPr lang="en-US" dirty="0" smtClean="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90" y="2762250"/>
            <a:ext cx="9125510" cy="348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lide Number Placeholder 5"/>
          <p:cNvSpPr>
            <a:spLocks noGrp="1"/>
          </p:cNvSpPr>
          <p:nvPr>
            <p:ph type="sldNum" sz="quarter" idx="12"/>
          </p:nvPr>
        </p:nvSpPr>
        <p:spPr/>
        <p:txBody>
          <a:bodyPr/>
          <a:lstStyle/>
          <a:p>
            <a:pPr>
              <a:defRPr/>
            </a:pPr>
            <a:fld id="{57D233A4-A6B6-4538-B6E5-7457A2DB973B}" type="slidenum">
              <a:rPr lang="en-US" smtClean="0"/>
              <a:pPr>
                <a:defRPr/>
              </a:pPr>
              <a:t>11</a:t>
            </a:fld>
            <a:endParaRPr lang="en-US"/>
          </a:p>
        </p:txBody>
      </p:sp>
    </p:spTree>
    <p:extLst>
      <p:ext uri="{BB962C8B-B14F-4D97-AF65-F5344CB8AC3E}">
        <p14:creationId xmlns:p14="http://schemas.microsoft.com/office/powerpoint/2010/main" val="9947242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endParaRPr lang="en-US" dirty="0" smtClean="0"/>
          </a:p>
        </p:txBody>
      </p:sp>
      <p:sp>
        <p:nvSpPr>
          <p:cNvPr id="6147" name="Content Placeholder 2"/>
          <p:cNvSpPr>
            <a:spLocks noGrp="1"/>
          </p:cNvSpPr>
          <p:nvPr>
            <p:ph idx="1"/>
          </p:nvPr>
        </p:nvSpPr>
        <p:spPr>
          <a:xfrm>
            <a:off x="457200" y="1371600"/>
            <a:ext cx="8229600" cy="4525963"/>
          </a:xfrm>
        </p:spPr>
        <p:txBody>
          <a:bodyPr/>
          <a:lstStyle/>
          <a:p>
            <a:endParaRPr lang="en-US" dirty="0" smtClean="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431"/>
            <a:ext cx="8839200" cy="6899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pPr>
              <a:defRPr/>
            </a:pPr>
            <a:fld id="{57D233A4-A6B6-4538-B6E5-7457A2DB973B}" type="slidenum">
              <a:rPr lang="en-US" smtClean="0"/>
              <a:pPr>
                <a:defRPr/>
              </a:pPr>
              <a:t>12</a:t>
            </a:fld>
            <a:endParaRPr lang="en-US"/>
          </a:p>
        </p:txBody>
      </p:sp>
    </p:spTree>
    <p:extLst>
      <p:ext uri="{BB962C8B-B14F-4D97-AF65-F5344CB8AC3E}">
        <p14:creationId xmlns:p14="http://schemas.microsoft.com/office/powerpoint/2010/main" val="39431750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endParaRPr lang="en-US" dirty="0" smtClean="0"/>
          </a:p>
        </p:txBody>
      </p:sp>
      <p:sp>
        <p:nvSpPr>
          <p:cNvPr id="6147" name="Content Placeholder 2"/>
          <p:cNvSpPr>
            <a:spLocks noGrp="1"/>
          </p:cNvSpPr>
          <p:nvPr>
            <p:ph idx="1"/>
          </p:nvPr>
        </p:nvSpPr>
        <p:spPr>
          <a:xfrm>
            <a:off x="457200" y="1371600"/>
            <a:ext cx="8229600" cy="4525963"/>
          </a:xfrm>
        </p:spPr>
        <p:txBody>
          <a:bodyPr/>
          <a:lstStyle/>
          <a:p>
            <a:endParaRPr lang="en-US" dirty="0" smtClean="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485"/>
            <a:ext cx="8839200" cy="6855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pPr>
              <a:defRPr/>
            </a:pPr>
            <a:fld id="{57D233A4-A6B6-4538-B6E5-7457A2DB973B}" type="slidenum">
              <a:rPr lang="en-US" smtClean="0"/>
              <a:pPr>
                <a:defRPr/>
              </a:pPr>
              <a:t>13</a:t>
            </a:fld>
            <a:endParaRPr lang="en-US"/>
          </a:p>
        </p:txBody>
      </p:sp>
    </p:spTree>
    <p:extLst>
      <p:ext uri="{BB962C8B-B14F-4D97-AF65-F5344CB8AC3E}">
        <p14:creationId xmlns:p14="http://schemas.microsoft.com/office/powerpoint/2010/main" val="20503008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endParaRPr lang="en-US" dirty="0" smtClean="0"/>
          </a:p>
        </p:txBody>
      </p:sp>
      <p:sp>
        <p:nvSpPr>
          <p:cNvPr id="6147" name="Content Placeholder 2"/>
          <p:cNvSpPr>
            <a:spLocks noGrp="1"/>
          </p:cNvSpPr>
          <p:nvPr>
            <p:ph idx="1"/>
          </p:nvPr>
        </p:nvSpPr>
        <p:spPr>
          <a:xfrm>
            <a:off x="457200" y="1371600"/>
            <a:ext cx="8229600" cy="4525963"/>
          </a:xfrm>
        </p:spPr>
        <p:txBody>
          <a:bodyPr/>
          <a:lstStyle/>
          <a:p>
            <a:endParaRPr lang="en-US" dirty="0" smtClean="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20" y="28617"/>
            <a:ext cx="8827980" cy="6829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pPr>
              <a:defRPr/>
            </a:pPr>
            <a:fld id="{57D233A4-A6B6-4538-B6E5-7457A2DB973B}" type="slidenum">
              <a:rPr lang="en-US" smtClean="0"/>
              <a:pPr>
                <a:defRPr/>
              </a:pPr>
              <a:t>14</a:t>
            </a:fld>
            <a:endParaRPr lang="en-US"/>
          </a:p>
        </p:txBody>
      </p:sp>
    </p:spTree>
    <p:extLst>
      <p:ext uri="{BB962C8B-B14F-4D97-AF65-F5344CB8AC3E}">
        <p14:creationId xmlns:p14="http://schemas.microsoft.com/office/powerpoint/2010/main" val="36861517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endParaRPr lang="en-US" dirty="0" smtClean="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04900"/>
            <a:ext cx="4367212" cy="48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650720" y="6248400"/>
            <a:ext cx="1473480" cy="369332"/>
          </a:xfrm>
          <a:prstGeom prst="rect">
            <a:avLst/>
          </a:prstGeom>
          <a:noFill/>
        </p:spPr>
        <p:txBody>
          <a:bodyPr wrap="none" rtlCol="0">
            <a:spAutoFit/>
          </a:bodyPr>
          <a:lstStyle/>
          <a:p>
            <a:r>
              <a:rPr lang="en-US" dirty="0" smtClean="0"/>
              <a:t>Mean = 2.45</a:t>
            </a:r>
            <a:endParaRPr lang="en-US" dirty="0"/>
          </a:p>
        </p:txBody>
      </p:sp>
      <p:sp>
        <p:nvSpPr>
          <p:cNvPr id="8" name="TextBox 7"/>
          <p:cNvSpPr txBox="1"/>
          <p:nvPr/>
        </p:nvSpPr>
        <p:spPr>
          <a:xfrm>
            <a:off x="6451320" y="6248400"/>
            <a:ext cx="1473480" cy="369332"/>
          </a:xfrm>
          <a:prstGeom prst="rect">
            <a:avLst/>
          </a:prstGeom>
          <a:noFill/>
        </p:spPr>
        <p:txBody>
          <a:bodyPr wrap="none" rtlCol="0">
            <a:spAutoFit/>
          </a:bodyPr>
          <a:lstStyle/>
          <a:p>
            <a:r>
              <a:rPr lang="en-US" dirty="0" smtClean="0"/>
              <a:t>Mean = 2.46</a:t>
            </a:r>
            <a:endParaRPr lang="en-US" dirty="0"/>
          </a:p>
        </p:txBody>
      </p:sp>
      <p:sp>
        <p:nvSpPr>
          <p:cNvPr id="4" name="Slide Number Placeholder 3"/>
          <p:cNvSpPr>
            <a:spLocks noGrp="1"/>
          </p:cNvSpPr>
          <p:nvPr>
            <p:ph type="sldNum" sz="quarter" idx="12"/>
          </p:nvPr>
        </p:nvSpPr>
        <p:spPr/>
        <p:txBody>
          <a:bodyPr/>
          <a:lstStyle/>
          <a:p>
            <a:pPr>
              <a:defRPr/>
            </a:pPr>
            <a:fld id="{57D233A4-A6B6-4538-B6E5-7457A2DB973B}" type="slidenum">
              <a:rPr lang="en-US" smtClean="0"/>
              <a:pPr>
                <a:defRPr/>
              </a:pPr>
              <a:t>15</a:t>
            </a:fld>
            <a:endParaRPr lang="en-US" dirty="0"/>
          </a:p>
        </p:txBody>
      </p:sp>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6788" y="1104900"/>
            <a:ext cx="4367212"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6523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Table of Response %</a:t>
            </a:r>
            <a:endParaRPr lang="en-US" dirty="0" smtClean="0"/>
          </a:p>
        </p:txBody>
      </p:sp>
      <p:sp>
        <p:nvSpPr>
          <p:cNvPr id="6147" name="Content Placeholder 2"/>
          <p:cNvSpPr>
            <a:spLocks noGrp="1"/>
          </p:cNvSpPr>
          <p:nvPr>
            <p:ph idx="1"/>
          </p:nvPr>
        </p:nvSpPr>
        <p:spPr>
          <a:xfrm>
            <a:off x="457200" y="1371600"/>
            <a:ext cx="8229600" cy="4525963"/>
          </a:xfrm>
        </p:spPr>
        <p:txBody>
          <a:bodyPr/>
          <a:lstStyle/>
          <a:p>
            <a:endParaRPr lang="en-US" dirty="0" smtClean="0"/>
          </a:p>
        </p:txBody>
      </p:sp>
      <p:pic>
        <p:nvPicPr>
          <p:cNvPr id="614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674" y="2633568"/>
            <a:ext cx="8767001" cy="2863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p:txBody>
          <a:bodyPr/>
          <a:lstStyle/>
          <a:p>
            <a:pPr>
              <a:defRPr/>
            </a:pPr>
            <a:fld id="{57D233A4-A6B6-4538-B6E5-7457A2DB973B}" type="slidenum">
              <a:rPr lang="en-US" smtClean="0"/>
              <a:pPr>
                <a:defRPr/>
              </a:pPr>
              <a:t>16</a:t>
            </a:fld>
            <a:endParaRPr lang="en-US"/>
          </a:p>
        </p:txBody>
      </p:sp>
    </p:spTree>
    <p:extLst>
      <p:ext uri="{BB962C8B-B14F-4D97-AF65-F5344CB8AC3E}">
        <p14:creationId xmlns:p14="http://schemas.microsoft.com/office/powerpoint/2010/main" val="23368768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Crosstab of Boring/Job</a:t>
            </a:r>
            <a:endParaRPr lang="en-US" dirty="0" smtClean="0"/>
          </a:p>
        </p:txBody>
      </p:sp>
      <p:sp>
        <p:nvSpPr>
          <p:cNvPr id="6147" name="Content Placeholder 2"/>
          <p:cNvSpPr>
            <a:spLocks noGrp="1"/>
          </p:cNvSpPr>
          <p:nvPr>
            <p:ph idx="1"/>
          </p:nvPr>
        </p:nvSpPr>
        <p:spPr>
          <a:xfrm>
            <a:off x="457200" y="1371600"/>
            <a:ext cx="8229600" cy="4525963"/>
          </a:xfrm>
        </p:spPr>
        <p:txBody>
          <a:bodyPr/>
          <a:lstStyle/>
          <a:p>
            <a:endParaRPr lang="en-US" dirty="0" smtClean="0"/>
          </a:p>
        </p:txBody>
      </p:sp>
      <p:sp>
        <p:nvSpPr>
          <p:cNvPr id="4" name="Slide Number Placeholder 3"/>
          <p:cNvSpPr>
            <a:spLocks noGrp="1"/>
          </p:cNvSpPr>
          <p:nvPr>
            <p:ph type="sldNum" sz="quarter" idx="12"/>
          </p:nvPr>
        </p:nvSpPr>
        <p:spPr/>
        <p:txBody>
          <a:bodyPr/>
          <a:lstStyle/>
          <a:p>
            <a:pPr>
              <a:defRPr/>
            </a:pPr>
            <a:fld id="{57D233A4-A6B6-4538-B6E5-7457A2DB973B}" type="slidenum">
              <a:rPr lang="en-US" smtClean="0"/>
              <a:pPr>
                <a:defRPr/>
              </a:pPr>
              <a:t>17</a:t>
            </a:fld>
            <a:endParaRPr lang="en-US"/>
          </a:p>
        </p:txBody>
      </p:sp>
      <p:pic>
        <p:nvPicPr>
          <p:cNvPr id="71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42" y="2495550"/>
            <a:ext cx="9034171" cy="321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65076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Crosstab of Boring/Easy</a:t>
            </a:r>
            <a:endParaRPr lang="en-US" dirty="0" smtClean="0"/>
          </a:p>
        </p:txBody>
      </p:sp>
      <p:sp>
        <p:nvSpPr>
          <p:cNvPr id="3" name="TextBox 2"/>
          <p:cNvSpPr txBox="1"/>
          <p:nvPr/>
        </p:nvSpPr>
        <p:spPr>
          <a:xfrm>
            <a:off x="457200" y="5943600"/>
            <a:ext cx="4696735" cy="677108"/>
          </a:xfrm>
          <a:prstGeom prst="rect">
            <a:avLst/>
          </a:prstGeom>
          <a:noFill/>
        </p:spPr>
        <p:txBody>
          <a:bodyPr wrap="none" rtlCol="0">
            <a:spAutoFit/>
          </a:bodyPr>
          <a:lstStyle/>
          <a:p>
            <a:r>
              <a:rPr lang="en-US" sz="2000" b="1" dirty="0">
                <a:sym typeface="Symbol"/>
              </a:rPr>
              <a:t></a:t>
            </a:r>
            <a:r>
              <a:rPr lang="en-US" baseline="30000" dirty="0" smtClean="0"/>
              <a:t>2</a:t>
            </a:r>
            <a:r>
              <a:rPr lang="en-US" dirty="0" smtClean="0"/>
              <a:t>(9, </a:t>
            </a:r>
            <a:r>
              <a:rPr lang="en-US" i="1" dirty="0" smtClean="0"/>
              <a:t>n</a:t>
            </a:r>
            <a:r>
              <a:rPr lang="en-US" dirty="0" smtClean="0"/>
              <a:t>=6759) = 1794, </a:t>
            </a:r>
            <a:r>
              <a:rPr lang="en-US" i="1" dirty="0" smtClean="0"/>
              <a:t>p</a:t>
            </a:r>
            <a:r>
              <a:rPr lang="en-US" dirty="0" smtClean="0"/>
              <a:t>&lt;.001.</a:t>
            </a:r>
          </a:p>
          <a:p>
            <a:r>
              <a:rPr lang="en-US" dirty="0" smtClean="0"/>
              <a:t>Cramér’s phi magnitude of association = .29</a:t>
            </a:r>
            <a:endParaRPr lang="en-US" dirty="0"/>
          </a:p>
        </p:txBody>
      </p:sp>
      <p:pic>
        <p:nvPicPr>
          <p:cNvPr id="1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42" y="2495550"/>
            <a:ext cx="9034171" cy="321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Oval 10"/>
          <p:cNvSpPr/>
          <p:nvPr/>
        </p:nvSpPr>
        <p:spPr>
          <a:xfrm>
            <a:off x="7772400" y="4114800"/>
            <a:ext cx="762000" cy="381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6477000" y="4495800"/>
            <a:ext cx="762000" cy="381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334000" y="4800600"/>
            <a:ext cx="762000" cy="381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3962400" y="5181600"/>
            <a:ext cx="762000" cy="381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pPr>
              <a:defRPr/>
            </a:pPr>
            <a:fld id="{57D233A4-A6B6-4538-B6E5-7457A2DB973B}" type="slidenum">
              <a:rPr lang="en-US" smtClean="0"/>
              <a:pPr>
                <a:defRPr/>
              </a:pPr>
              <a:t>18</a:t>
            </a:fld>
            <a:endParaRPr lang="en-US"/>
          </a:p>
        </p:txBody>
      </p:sp>
    </p:spTree>
    <p:extLst>
      <p:ext uri="{BB962C8B-B14F-4D97-AF65-F5344CB8AC3E}">
        <p14:creationId xmlns:p14="http://schemas.microsoft.com/office/powerpoint/2010/main" val="57717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Surve</a:t>
            </a:r>
            <a:r>
              <a:rPr lang="en-US" dirty="0" smtClean="0"/>
              <a:t>y Data</a:t>
            </a:r>
            <a:endParaRPr lang="en-US" dirty="0" smtClean="0"/>
          </a:p>
        </p:txBody>
      </p:sp>
      <p:sp>
        <p:nvSpPr>
          <p:cNvPr id="6147" name="Content Placeholder 2"/>
          <p:cNvSpPr>
            <a:spLocks noGrp="1"/>
          </p:cNvSpPr>
          <p:nvPr>
            <p:ph idx="1"/>
          </p:nvPr>
        </p:nvSpPr>
        <p:spPr>
          <a:xfrm>
            <a:off x="457200" y="1371600"/>
            <a:ext cx="8229600" cy="4876800"/>
          </a:xfrm>
        </p:spPr>
        <p:txBody>
          <a:bodyPr/>
          <a:lstStyle/>
          <a:p>
            <a:r>
              <a:rPr lang="en-US" dirty="0" smtClean="0"/>
              <a:t>Quantitative Data (not typical for surveys)</a:t>
            </a:r>
          </a:p>
          <a:p>
            <a:pPr lvl="1"/>
            <a:r>
              <a:rPr lang="en-US" dirty="0" smtClean="0"/>
              <a:t>Age, income, height, weight</a:t>
            </a:r>
          </a:p>
          <a:p>
            <a:pPr lvl="1"/>
            <a:r>
              <a:rPr lang="en-US" dirty="0" smtClean="0"/>
              <a:t>Counts of things (children, books, credits earned)</a:t>
            </a:r>
          </a:p>
          <a:p>
            <a:r>
              <a:rPr lang="en-US" dirty="0" smtClean="0"/>
              <a:t>Qualitative Data</a:t>
            </a:r>
          </a:p>
          <a:p>
            <a:pPr lvl="1"/>
            <a:r>
              <a:rPr lang="en-US" dirty="0" smtClean="0"/>
              <a:t>Nominal Categories (gender, race, political affiliation, state of residence)</a:t>
            </a:r>
          </a:p>
          <a:p>
            <a:pPr lvl="1"/>
            <a:r>
              <a:rPr lang="en-US" dirty="0" smtClean="0"/>
              <a:t>Ordered Categories (level of satisfaction or agreement, frequency of behaviors)</a:t>
            </a:r>
          </a:p>
          <a:p>
            <a:pPr lvl="1"/>
            <a:r>
              <a:rPr lang="en-US" dirty="0" smtClean="0"/>
              <a:t>Descriptive Comments (open-ended responses)</a:t>
            </a:r>
            <a:endParaRPr lang="en-US" dirty="0" smtClean="0"/>
          </a:p>
        </p:txBody>
      </p:sp>
      <p:sp>
        <p:nvSpPr>
          <p:cNvPr id="2" name="Slide Number Placeholder 1"/>
          <p:cNvSpPr>
            <a:spLocks noGrp="1"/>
          </p:cNvSpPr>
          <p:nvPr>
            <p:ph type="sldNum" sz="quarter" idx="12"/>
          </p:nvPr>
        </p:nvSpPr>
        <p:spPr/>
        <p:txBody>
          <a:bodyPr/>
          <a:lstStyle/>
          <a:p>
            <a:pPr>
              <a:defRPr/>
            </a:pPr>
            <a:fld id="{57D233A4-A6B6-4538-B6E5-7457A2DB973B}" type="slidenum">
              <a:rPr lang="en-US" smtClean="0"/>
              <a:pPr>
                <a:defRPr/>
              </a:pPr>
              <a:t>2</a:t>
            </a:fld>
            <a:endParaRPr lang="en-US"/>
          </a:p>
        </p:txBody>
      </p:sp>
    </p:spTree>
    <p:extLst>
      <p:ext uri="{BB962C8B-B14F-4D97-AF65-F5344CB8AC3E}">
        <p14:creationId xmlns:p14="http://schemas.microsoft.com/office/powerpoint/2010/main" val="33437438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Levels of Measurement</a:t>
            </a:r>
          </a:p>
        </p:txBody>
      </p:sp>
      <p:sp>
        <p:nvSpPr>
          <p:cNvPr id="7171" name="Content Placeholder 2"/>
          <p:cNvSpPr>
            <a:spLocks noGrp="1"/>
          </p:cNvSpPr>
          <p:nvPr>
            <p:ph idx="1"/>
          </p:nvPr>
        </p:nvSpPr>
        <p:spPr>
          <a:xfrm>
            <a:off x="457200" y="2362200"/>
            <a:ext cx="8229600" cy="3886200"/>
          </a:xfrm>
        </p:spPr>
        <p:txBody>
          <a:bodyPr/>
          <a:lstStyle/>
          <a:p>
            <a:r>
              <a:rPr lang="en-US" dirty="0" smtClean="0"/>
              <a:t>Nominal</a:t>
            </a:r>
          </a:p>
          <a:p>
            <a:r>
              <a:rPr lang="en-US" dirty="0" smtClean="0"/>
              <a:t>Ordinal</a:t>
            </a:r>
          </a:p>
          <a:p>
            <a:r>
              <a:rPr lang="en-US" dirty="0" smtClean="0"/>
              <a:t>Interval</a:t>
            </a:r>
          </a:p>
          <a:p>
            <a:r>
              <a:rPr lang="en-US" dirty="0" smtClean="0"/>
              <a:t>Ratio</a:t>
            </a:r>
          </a:p>
        </p:txBody>
      </p:sp>
      <p:sp>
        <p:nvSpPr>
          <p:cNvPr id="2" name="Slide Number Placeholder 1"/>
          <p:cNvSpPr>
            <a:spLocks noGrp="1"/>
          </p:cNvSpPr>
          <p:nvPr>
            <p:ph type="sldNum" sz="quarter" idx="12"/>
          </p:nvPr>
        </p:nvSpPr>
        <p:spPr/>
        <p:txBody>
          <a:bodyPr/>
          <a:lstStyle/>
          <a:p>
            <a:pPr>
              <a:defRPr/>
            </a:pPr>
            <a:fld id="{57D233A4-A6B6-4538-B6E5-7457A2DB973B}"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Steven’s Scales of measurement</a:t>
            </a:r>
          </a:p>
        </p:txBody>
      </p:sp>
      <p:sp>
        <p:nvSpPr>
          <p:cNvPr id="3" name="Content Placeholder 2"/>
          <p:cNvSpPr>
            <a:spLocks noGrp="1"/>
          </p:cNvSpPr>
          <p:nvPr>
            <p:ph idx="1"/>
          </p:nvPr>
        </p:nvSpPr>
        <p:spPr>
          <a:xfrm>
            <a:off x="457200" y="1447800"/>
            <a:ext cx="8229600" cy="4953000"/>
          </a:xfrm>
        </p:spPr>
        <p:txBody>
          <a:bodyPr>
            <a:normAutofit fontScale="85000" lnSpcReduction="10000"/>
          </a:bodyPr>
          <a:lstStyle/>
          <a:p>
            <a:pPr>
              <a:defRPr/>
            </a:pPr>
            <a:r>
              <a:rPr lang="en-US" dirty="0" smtClean="0"/>
              <a:t>A classification of scales of measurement.</a:t>
            </a:r>
          </a:p>
          <a:p>
            <a:pPr>
              <a:defRPr/>
            </a:pPr>
            <a:r>
              <a:rPr lang="en-US" dirty="0" smtClean="0"/>
              <a:t>Nominal, ordinal, interval, ratio.</a:t>
            </a:r>
          </a:p>
          <a:p>
            <a:pPr>
              <a:defRPr/>
            </a:pPr>
            <a:r>
              <a:rPr lang="en-US" dirty="0" smtClean="0"/>
              <a:t>“…measurement, in the broadest sense, is defined as the assignment of numerals to objects or events according to rules. The fact that numerals can be assigned under different rules leads to different kinds of scales and different kinds of measurement.”</a:t>
            </a:r>
          </a:p>
          <a:p>
            <a:pPr>
              <a:defRPr/>
            </a:pPr>
            <a:r>
              <a:rPr lang="en-US" dirty="0" smtClean="0"/>
              <a:t>“…</a:t>
            </a:r>
            <a:r>
              <a:rPr lang="en-US" b="1" dirty="0" smtClean="0"/>
              <a:t>the statistical manipulations that can legitimately be applied to empirical data depend upon the type of scale against which the data are ordered</a:t>
            </a:r>
            <a:r>
              <a:rPr lang="en-US" dirty="0" smtClean="0"/>
              <a:t>.”</a:t>
            </a:r>
          </a:p>
          <a:p>
            <a:pPr lvl="1">
              <a:defRPr/>
            </a:pPr>
            <a:endParaRPr lang="en-US" dirty="0" smtClean="0"/>
          </a:p>
          <a:p>
            <a:pPr>
              <a:buFont typeface="Arial" charset="0"/>
              <a:buNone/>
              <a:defRPr/>
            </a:pPr>
            <a:r>
              <a:rPr lang="en-US" dirty="0" smtClean="0"/>
              <a:t>	</a:t>
            </a:r>
            <a:r>
              <a:rPr lang="en-US" sz="2000" dirty="0" smtClean="0"/>
              <a:t>Stevens, S. S. (1946). On the theory of scales of measurement. </a:t>
            </a:r>
            <a:r>
              <a:rPr lang="en-US" sz="2000" i="1" dirty="0" smtClean="0"/>
              <a:t>Science, 103</a:t>
            </a:r>
            <a:r>
              <a:rPr lang="en-US" sz="2000" dirty="0" smtClean="0"/>
              <a:t>, 677-680.</a:t>
            </a:r>
          </a:p>
          <a:p>
            <a:pPr lvl="1">
              <a:defRPr/>
            </a:pPr>
            <a:endParaRPr lang="en-US" dirty="0" smtClean="0"/>
          </a:p>
        </p:txBody>
      </p:sp>
      <p:sp>
        <p:nvSpPr>
          <p:cNvPr id="2" name="Slide Number Placeholder 1"/>
          <p:cNvSpPr>
            <a:spLocks noGrp="1"/>
          </p:cNvSpPr>
          <p:nvPr>
            <p:ph type="sldNum" sz="quarter" idx="12"/>
          </p:nvPr>
        </p:nvSpPr>
        <p:spPr/>
        <p:txBody>
          <a:bodyPr/>
          <a:lstStyle/>
          <a:p>
            <a:pPr>
              <a:defRPr/>
            </a:pPr>
            <a:fld id="{57D233A4-A6B6-4538-B6E5-7457A2DB973B}"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4000" dirty="0" smtClean="0"/>
              <a:t>Quantitative Analysis of </a:t>
            </a:r>
            <a:br>
              <a:rPr lang="en-US" sz="4000" dirty="0" smtClean="0"/>
            </a:br>
            <a:r>
              <a:rPr lang="en-US" sz="4000" dirty="0" smtClean="0"/>
              <a:t>Qualitative Data</a:t>
            </a:r>
            <a:endParaRPr lang="en-US" sz="4000" dirty="0" smtClean="0"/>
          </a:p>
        </p:txBody>
      </p:sp>
      <p:sp>
        <p:nvSpPr>
          <p:cNvPr id="6147" name="Content Placeholder 2"/>
          <p:cNvSpPr>
            <a:spLocks noGrp="1"/>
          </p:cNvSpPr>
          <p:nvPr>
            <p:ph idx="1"/>
          </p:nvPr>
        </p:nvSpPr>
        <p:spPr>
          <a:xfrm>
            <a:off x="457200" y="1676400"/>
            <a:ext cx="8229600" cy="3001963"/>
          </a:xfrm>
        </p:spPr>
        <p:txBody>
          <a:bodyPr/>
          <a:lstStyle/>
          <a:p>
            <a:r>
              <a:rPr lang="en-US" dirty="0" smtClean="0"/>
              <a:t>There is a tendency to use numeric labels as category labels or as option labels.</a:t>
            </a:r>
          </a:p>
          <a:p>
            <a:endParaRPr lang="en-US" sz="1200" dirty="0"/>
          </a:p>
          <a:p>
            <a:pPr marL="0" indent="0">
              <a:buNone/>
            </a:pPr>
            <a:r>
              <a:rPr lang="en-US" i="1" dirty="0" smtClean="0"/>
              <a:t>On a scale of 1 to 4, please indicate your level of satisfaction with th</a:t>
            </a:r>
            <a:r>
              <a:rPr lang="en-US" i="1" dirty="0" smtClean="0"/>
              <a:t>e following services, where 1 is dissatisfied and 4 is satisfied.</a:t>
            </a:r>
          </a:p>
          <a:p>
            <a:pPr marL="0" indent="0">
              <a:buNone/>
            </a:pPr>
            <a:endParaRPr lang="en-US" dirty="0" smtClean="0"/>
          </a:p>
        </p:txBody>
      </p:sp>
      <p:sp>
        <p:nvSpPr>
          <p:cNvPr id="2" name="Slide Number Placeholder 1"/>
          <p:cNvSpPr>
            <a:spLocks noGrp="1"/>
          </p:cNvSpPr>
          <p:nvPr>
            <p:ph type="sldNum" sz="quarter" idx="12"/>
          </p:nvPr>
        </p:nvSpPr>
        <p:spPr/>
        <p:txBody>
          <a:bodyPr/>
          <a:lstStyle/>
          <a:p>
            <a:pPr>
              <a:defRPr/>
            </a:pPr>
            <a:fld id="{57D233A4-A6B6-4538-B6E5-7457A2DB973B}" type="slidenum">
              <a:rPr lang="en-US" smtClean="0"/>
              <a:pPr>
                <a:defRPr/>
              </a:pPr>
              <a:t>5</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559615253"/>
              </p:ext>
            </p:extLst>
          </p:nvPr>
        </p:nvGraphicFramePr>
        <p:xfrm>
          <a:off x="990600" y="4800600"/>
          <a:ext cx="6934200" cy="1981200"/>
        </p:xfrm>
        <a:graphic>
          <a:graphicData uri="http://schemas.openxmlformats.org/drawingml/2006/table">
            <a:tbl>
              <a:tblPr firstRow="1" bandRow="1">
                <a:tableStyleId>{2D5ABB26-0587-4C30-8999-92F81FD0307C}</a:tableStyleId>
              </a:tblPr>
              <a:tblGrid>
                <a:gridCol w="1733550"/>
                <a:gridCol w="1733550"/>
                <a:gridCol w="1733550"/>
                <a:gridCol w="1733550"/>
              </a:tblGrid>
              <a:tr h="370840">
                <a:tc>
                  <a:txBody>
                    <a:bodyPr/>
                    <a:lstStyle/>
                    <a:p>
                      <a:pPr algn="ctr"/>
                      <a:r>
                        <a:rPr lang="en-US" sz="2400" dirty="0" smtClean="0"/>
                        <a:t>Dissatisfied</a:t>
                      </a:r>
                      <a:endParaRPr lang="en-US" sz="2400" dirty="0"/>
                    </a:p>
                  </a:txBody>
                  <a:tcPr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Somewhat Dissatisfied</a:t>
                      </a:r>
                      <a:endParaRPr lang="en-US" sz="2400" dirty="0"/>
                    </a:p>
                  </a:txBody>
                  <a:tcPr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Somewhat Satisfied</a:t>
                      </a:r>
                      <a:endParaRPr lang="en-US" sz="2400" dirty="0"/>
                    </a:p>
                  </a:txBody>
                  <a:tcPr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Satisfied</a:t>
                      </a:r>
                      <a:endParaRPr lang="en-US" sz="2400" dirty="0"/>
                    </a:p>
                  </a:txBody>
                  <a:tcPr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800" dirty="0" smtClean="0"/>
                        <a:t>1</a:t>
                      </a:r>
                      <a:endParaRPr lang="en-US" sz="28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smtClean="0"/>
                        <a:t>2</a:t>
                      </a:r>
                      <a:endParaRPr lang="en-US" sz="28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smtClean="0"/>
                        <a:t>3</a:t>
                      </a:r>
                      <a:endParaRPr lang="en-US" sz="28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smtClean="0"/>
                        <a:t>4</a:t>
                      </a:r>
                      <a:endParaRPr lang="en-US" sz="28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3600" dirty="0" smtClean="0">
                          <a:sym typeface="Wingdings 2"/>
                        </a:rPr>
                        <a:t></a:t>
                      </a:r>
                      <a:endParaRPr lang="en-US" sz="3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600" dirty="0" smtClean="0">
                          <a:sym typeface="Wingdings 2"/>
                        </a:rPr>
                        <a:t></a:t>
                      </a:r>
                      <a:endParaRPr lang="en-US" sz="3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dirty="0" smtClean="0">
                          <a:sym typeface="Wingdings 2"/>
                        </a:rPr>
                        <a:t></a:t>
                      </a:r>
                      <a:endParaRPr lang="en-US" sz="3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dirty="0" smtClean="0">
                          <a:sym typeface="Wingdings 2"/>
                        </a:rPr>
                        <a:t></a:t>
                      </a:r>
                      <a:endParaRPr lang="en-US" sz="3600" dirty="0" smtClean="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81991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Measuring Attributes</a:t>
            </a:r>
          </a:p>
        </p:txBody>
      </p:sp>
      <p:sp>
        <p:nvSpPr>
          <p:cNvPr id="6147" name="Content Placeholder 2"/>
          <p:cNvSpPr>
            <a:spLocks noGrp="1"/>
          </p:cNvSpPr>
          <p:nvPr>
            <p:ph idx="1"/>
          </p:nvPr>
        </p:nvSpPr>
        <p:spPr>
          <a:xfrm>
            <a:off x="457200" y="1371600"/>
            <a:ext cx="8229600" cy="4525963"/>
          </a:xfrm>
        </p:spPr>
        <p:txBody>
          <a:bodyPr/>
          <a:lstStyle/>
          <a:p>
            <a:r>
              <a:rPr lang="en-US" dirty="0" smtClean="0"/>
              <a:t>Continuity is a property of an attribute, not the measurements of that attribute. </a:t>
            </a:r>
          </a:p>
          <a:p>
            <a:pPr lvl="1"/>
            <a:r>
              <a:rPr lang="en-US" dirty="0" smtClean="0"/>
              <a:t>e.g., Length is a continuous variable but measured in inches it is discrete.</a:t>
            </a:r>
          </a:p>
          <a:p>
            <a:r>
              <a:rPr lang="en-US" dirty="0" smtClean="0"/>
              <a:t>Ordinal variables can have two meanings:</a:t>
            </a:r>
          </a:p>
          <a:p>
            <a:pPr lvl="1"/>
            <a:r>
              <a:rPr lang="en-US" dirty="0" smtClean="0"/>
              <a:t>Attribute is continuous, but measurement is discrete and ordinal denoting order along the continuum (e.g., rating scales).</a:t>
            </a:r>
          </a:p>
          <a:p>
            <a:pPr lvl="1"/>
            <a:r>
              <a:rPr lang="en-US" dirty="0" smtClean="0"/>
              <a:t>Discrete variable that denotes rank. </a:t>
            </a:r>
          </a:p>
        </p:txBody>
      </p:sp>
      <p:sp>
        <p:nvSpPr>
          <p:cNvPr id="2" name="Slide Number Placeholder 1"/>
          <p:cNvSpPr>
            <a:spLocks noGrp="1"/>
          </p:cNvSpPr>
          <p:nvPr>
            <p:ph type="sldNum" sz="quarter" idx="12"/>
          </p:nvPr>
        </p:nvSpPr>
        <p:spPr/>
        <p:txBody>
          <a:bodyPr/>
          <a:lstStyle/>
          <a:p>
            <a:pPr>
              <a:defRPr/>
            </a:pPr>
            <a:fld id="{57D233A4-A6B6-4538-B6E5-7457A2DB973B}"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Hypothesis Tests </a:t>
            </a:r>
            <a:br>
              <a:rPr lang="en-US" smtClean="0"/>
            </a:br>
            <a:r>
              <a:rPr lang="en-US" smtClean="0"/>
              <a:t>for Nominal Variables</a:t>
            </a:r>
          </a:p>
        </p:txBody>
      </p:sp>
      <p:sp>
        <p:nvSpPr>
          <p:cNvPr id="10243" name="Content Placeholder 2"/>
          <p:cNvSpPr>
            <a:spLocks noGrp="1"/>
          </p:cNvSpPr>
          <p:nvPr>
            <p:ph idx="1"/>
          </p:nvPr>
        </p:nvSpPr>
        <p:spPr>
          <a:xfrm>
            <a:off x="457200" y="1600200"/>
            <a:ext cx="8229600" cy="4724400"/>
          </a:xfrm>
        </p:spPr>
        <p:txBody>
          <a:bodyPr/>
          <a:lstStyle/>
          <a:p>
            <a:pPr eaLnBrk="1" hangingPunct="1"/>
            <a:r>
              <a:rPr lang="en-US" dirty="0" smtClean="0"/>
              <a:t>Chi-square test of independence</a:t>
            </a:r>
          </a:p>
          <a:p>
            <a:pPr eaLnBrk="1" hangingPunct="1"/>
            <a:r>
              <a:rPr lang="en-US" dirty="0" smtClean="0"/>
              <a:t>Measures of strength of association </a:t>
            </a:r>
          </a:p>
          <a:p>
            <a:pPr lvl="2" eaLnBrk="1" hangingPunct="1"/>
            <a:r>
              <a:rPr lang="en-US" dirty="0" smtClean="0"/>
              <a:t>Phi coefficient (2x2 tables)</a:t>
            </a:r>
          </a:p>
          <a:p>
            <a:pPr lvl="2" eaLnBrk="1" hangingPunct="1"/>
            <a:r>
              <a:rPr lang="en-US" dirty="0" smtClean="0"/>
              <a:t>Cramer’s phi (larger than 2x2 tables)</a:t>
            </a:r>
          </a:p>
          <a:p>
            <a:pPr lvl="1" eaLnBrk="1" hangingPunct="1"/>
            <a:r>
              <a:rPr lang="en-US" dirty="0" smtClean="0"/>
              <a:t>Proportional reduction in error</a:t>
            </a:r>
          </a:p>
          <a:p>
            <a:pPr lvl="2" eaLnBrk="1" hangingPunct="1"/>
            <a:r>
              <a:rPr lang="en-US" dirty="0" smtClean="0"/>
              <a:t>Goodman &amp; </a:t>
            </a:r>
            <a:r>
              <a:rPr lang="en-US" dirty="0" err="1" smtClean="0"/>
              <a:t>Kruskal’s</a:t>
            </a:r>
            <a:r>
              <a:rPr lang="en-US" dirty="0" smtClean="0"/>
              <a:t> Tau</a:t>
            </a:r>
          </a:p>
          <a:p>
            <a:pPr lvl="2" eaLnBrk="1" hangingPunct="1"/>
            <a:r>
              <a:rPr lang="en-US" dirty="0" smtClean="0"/>
              <a:t>Lambda (based on modes – use with caution)</a:t>
            </a:r>
          </a:p>
        </p:txBody>
      </p:sp>
      <p:sp>
        <p:nvSpPr>
          <p:cNvPr id="2" name="Slide Number Placeholder 1"/>
          <p:cNvSpPr>
            <a:spLocks noGrp="1"/>
          </p:cNvSpPr>
          <p:nvPr>
            <p:ph type="sldNum" sz="quarter" idx="12"/>
          </p:nvPr>
        </p:nvSpPr>
        <p:spPr/>
        <p:txBody>
          <a:bodyPr/>
          <a:lstStyle/>
          <a:p>
            <a:pPr>
              <a:defRPr/>
            </a:pPr>
            <a:fld id="{57D233A4-A6B6-4538-B6E5-7457A2DB973B}"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Proportional Reduction in Error</a:t>
            </a:r>
          </a:p>
        </p:txBody>
      </p:sp>
      <p:sp>
        <p:nvSpPr>
          <p:cNvPr id="11267" name="Content Placeholder 2"/>
          <p:cNvSpPr>
            <a:spLocks noGrp="1"/>
          </p:cNvSpPr>
          <p:nvPr>
            <p:ph idx="1"/>
          </p:nvPr>
        </p:nvSpPr>
        <p:spPr/>
        <p:txBody>
          <a:bodyPr/>
          <a:lstStyle/>
          <a:p>
            <a:r>
              <a:rPr lang="en-US" smtClean="0"/>
              <a:t>The value of the statistic tells us approximately how many fewer errors we will make when predicting the dependent variable when we know the values of the independent variable. </a:t>
            </a:r>
          </a:p>
          <a:p>
            <a:r>
              <a:rPr lang="en-US" smtClean="0"/>
              <a:t>Example: Lambda = .45 between gender and religious affiliation. Errors in predicting religious affiliation are reduced by 45% when we know gender. </a:t>
            </a:r>
          </a:p>
        </p:txBody>
      </p:sp>
      <p:sp>
        <p:nvSpPr>
          <p:cNvPr id="2" name="Slide Number Placeholder 1"/>
          <p:cNvSpPr>
            <a:spLocks noGrp="1"/>
          </p:cNvSpPr>
          <p:nvPr>
            <p:ph type="sldNum" sz="quarter" idx="12"/>
          </p:nvPr>
        </p:nvSpPr>
        <p:spPr/>
        <p:txBody>
          <a:bodyPr/>
          <a:lstStyle/>
          <a:p>
            <a:pPr>
              <a:defRPr/>
            </a:pPr>
            <a:fld id="{57D233A4-A6B6-4538-B6E5-7457A2DB973B}"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Chi-square test</a:t>
            </a:r>
          </a:p>
        </p:txBody>
      </p:sp>
      <p:sp>
        <p:nvSpPr>
          <p:cNvPr id="13315" name="Content Placeholder 2"/>
          <p:cNvSpPr>
            <a:spLocks noGrp="1"/>
          </p:cNvSpPr>
          <p:nvPr>
            <p:ph idx="1"/>
          </p:nvPr>
        </p:nvSpPr>
        <p:spPr>
          <a:xfrm>
            <a:off x="457200" y="1371600"/>
            <a:ext cx="8229600" cy="4525963"/>
          </a:xfrm>
        </p:spPr>
        <p:txBody>
          <a:bodyPr/>
          <a:lstStyle/>
          <a:p>
            <a:pPr eaLnBrk="1" hangingPunct="1"/>
            <a:r>
              <a:rPr lang="en-US" dirty="0" smtClean="0"/>
              <a:t>Actually two-tests</a:t>
            </a:r>
          </a:p>
          <a:p>
            <a:pPr lvl="1" eaLnBrk="1" hangingPunct="1"/>
            <a:r>
              <a:rPr lang="en-US" dirty="0" smtClean="0"/>
              <a:t>Goodness-of-fit test (one variable)</a:t>
            </a:r>
          </a:p>
          <a:p>
            <a:pPr lvl="2" eaLnBrk="1" hangingPunct="1"/>
            <a:r>
              <a:rPr lang="en-US" dirty="0" smtClean="0"/>
              <a:t>Equal or predetermined expected frequencies.</a:t>
            </a:r>
          </a:p>
          <a:p>
            <a:pPr lvl="2" eaLnBrk="1" hangingPunct="1"/>
            <a:r>
              <a:rPr lang="en-US" dirty="0" smtClean="0"/>
              <a:t>Answers the </a:t>
            </a:r>
            <a:r>
              <a:rPr lang="en-US" dirty="0" smtClean="0"/>
              <a:t>question: Do our observed frequencies fit the expected frequencies?</a:t>
            </a:r>
          </a:p>
          <a:p>
            <a:pPr lvl="1" eaLnBrk="1" hangingPunct="1"/>
            <a:r>
              <a:rPr lang="en-US" dirty="0" smtClean="0"/>
              <a:t>Test of independence (two variables)</a:t>
            </a:r>
          </a:p>
          <a:p>
            <a:pPr lvl="2" eaLnBrk="1" hangingPunct="1"/>
            <a:r>
              <a:rPr lang="en-US" dirty="0" smtClean="0"/>
              <a:t>This is the test we are interested in, expected frequencies calculated based on observed data.</a:t>
            </a:r>
          </a:p>
          <a:p>
            <a:pPr lvl="2" eaLnBrk="1" hangingPunct="1"/>
            <a:r>
              <a:rPr lang="en-US" dirty="0" smtClean="0"/>
              <a:t>Answers the </a:t>
            </a:r>
            <a:r>
              <a:rPr lang="en-US" dirty="0" smtClean="0"/>
              <a:t>question: Are these two variables independent (i.e., are they related)?</a:t>
            </a:r>
          </a:p>
        </p:txBody>
      </p:sp>
      <p:sp>
        <p:nvSpPr>
          <p:cNvPr id="2" name="Slide Number Placeholder 1"/>
          <p:cNvSpPr>
            <a:spLocks noGrp="1"/>
          </p:cNvSpPr>
          <p:nvPr>
            <p:ph type="sldNum" sz="quarter" idx="12"/>
          </p:nvPr>
        </p:nvSpPr>
        <p:spPr/>
        <p:txBody>
          <a:bodyPr/>
          <a:lstStyle/>
          <a:p>
            <a:pPr>
              <a:defRPr/>
            </a:pPr>
            <a:fld id="{57D233A4-A6B6-4538-B6E5-7457A2DB973B}"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2556</TotalTime>
  <Words>593</Words>
  <Application>Microsoft Office PowerPoint</Application>
  <PresentationFormat>On-screen Show (4:3)</PresentationFormat>
  <Paragraphs>99</Paragraphs>
  <Slides>18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Office Theme</vt:lpstr>
      <vt:lpstr>Equation</vt:lpstr>
      <vt:lpstr>Hypothesis Testing for Ordinal &amp; Categorical Data</vt:lpstr>
      <vt:lpstr>Survey Data</vt:lpstr>
      <vt:lpstr>Levels of Measurement</vt:lpstr>
      <vt:lpstr>Steven’s Scales of measurement</vt:lpstr>
      <vt:lpstr>Quantitative Analysis of  Qualitative Data</vt:lpstr>
      <vt:lpstr>Measuring Attributes</vt:lpstr>
      <vt:lpstr>Hypothesis Tests  for Nominal Variables</vt:lpstr>
      <vt:lpstr>Proportional Reduction in Error</vt:lpstr>
      <vt:lpstr>Chi-square test</vt:lpstr>
      <vt:lpstr>Chi-square Test</vt:lpstr>
      <vt:lpstr>TIMSS 1994</vt:lpstr>
      <vt:lpstr>PowerPoint Presentation</vt:lpstr>
      <vt:lpstr>PowerPoint Presentation</vt:lpstr>
      <vt:lpstr>PowerPoint Presentation</vt:lpstr>
      <vt:lpstr>PowerPoint Presentation</vt:lpstr>
      <vt:lpstr>Table of Response %</vt:lpstr>
      <vt:lpstr>Crosstab of Boring/Job</vt:lpstr>
      <vt:lpstr>Crosstab of Boring/Easy</vt:lpstr>
    </vt:vector>
  </TitlesOfParts>
  <Company>University of Minnesota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Non-parametric analyses</dc:title>
  <dc:creator>Danielle</dc:creator>
  <cp:lastModifiedBy>Michael C. Rodriguez</cp:lastModifiedBy>
  <cp:revision>99</cp:revision>
  <dcterms:created xsi:type="dcterms:W3CDTF">2009-04-06T17:15:24Z</dcterms:created>
  <dcterms:modified xsi:type="dcterms:W3CDTF">2014-03-31T04:03:37Z</dcterms:modified>
</cp:coreProperties>
</file>