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sldIdLst>
    <p:sldId id="256" r:id="rId2"/>
    <p:sldId id="257" r:id="rId3"/>
    <p:sldId id="286" r:id="rId4"/>
    <p:sldId id="290" r:id="rId5"/>
    <p:sldId id="289" r:id="rId6"/>
    <p:sldId id="288" r:id="rId7"/>
    <p:sldId id="291" r:id="rId8"/>
    <p:sldId id="287" r:id="rId9"/>
    <p:sldId id="258" r:id="rId10"/>
    <p:sldId id="259" r:id="rId11"/>
    <p:sldId id="260" r:id="rId12"/>
    <p:sldId id="261" r:id="rId13"/>
    <p:sldId id="262" r:id="rId14"/>
    <p:sldId id="263" r:id="rId15"/>
    <p:sldId id="264" r:id="rId16"/>
    <p:sldId id="265" r:id="rId17"/>
    <p:sldId id="266" r:id="rId18"/>
    <p:sldId id="270" r:id="rId19"/>
    <p:sldId id="267" r:id="rId20"/>
    <p:sldId id="268"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5" r:id="rId35"/>
    <p:sldId id="284" r:id="rId36"/>
    <p:sldId id="299" r:id="rId37"/>
    <p:sldId id="300" r:id="rId38"/>
    <p:sldId id="301" r:id="rId39"/>
    <p:sldId id="302" r:id="rId40"/>
    <p:sldId id="292" r:id="rId41"/>
    <p:sldId id="312" r:id="rId42"/>
    <p:sldId id="298" r:id="rId43"/>
    <p:sldId id="304" r:id="rId44"/>
    <p:sldId id="305" r:id="rId45"/>
    <p:sldId id="314" r:id="rId46"/>
    <p:sldId id="315" r:id="rId47"/>
    <p:sldId id="306" r:id="rId48"/>
    <p:sldId id="307" r:id="rId49"/>
    <p:sldId id="308" r:id="rId50"/>
    <p:sldId id="309" r:id="rId51"/>
    <p:sldId id="311" r:id="rId52"/>
    <p:sldId id="310" r:id="rId53"/>
    <p:sldId id="313" r:id="rId54"/>
    <p:sldId id="297" r:id="rId55"/>
    <p:sldId id="316"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1" autoAdjust="0"/>
    <p:restoredTop sz="85059" autoAdjust="0"/>
  </p:normalViewPr>
  <p:slideViewPr>
    <p:cSldViewPr>
      <p:cViewPr>
        <p:scale>
          <a:sx n="60" d="100"/>
          <a:sy n="60" d="100"/>
        </p:scale>
        <p:origin x="570" y="12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mcrdz\Desktop\DocumentsMCR\MSS%20Working%20File\MSS%202016\2013-2016%20Effect-Size%20Figures.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mcrdz\Desktop\DocumentsMCR\MSS%20Working%20File\MSS%202016\2013-2016%20Effect-Size%20Figures.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Program Improvement</a:t>
            </a:r>
            <a:r>
              <a:rPr lang="en-US" baseline="0"/>
              <a:t> </a:t>
            </a:r>
            <a:r>
              <a:rPr lang="en-US"/>
              <a:t>Results</a:t>
            </a:r>
          </a:p>
        </c:rich>
      </c:tx>
      <c:layout/>
      <c:overlay val="0"/>
    </c:title>
    <c:autoTitleDeleted val="0"/>
    <c:plotArea>
      <c:layout/>
      <c:barChart>
        <c:barDir val="col"/>
        <c:grouping val="clustered"/>
        <c:varyColors val="0"/>
        <c:ser>
          <c:idx val="0"/>
          <c:order val="0"/>
          <c:tx>
            <c:strRef>
              <c:f>Sheet1!$C$4</c:f>
              <c:strCache>
                <c:ptCount val="1"/>
                <c:pt idx="0">
                  <c:v>3rd</c:v>
                </c:pt>
              </c:strCache>
            </c:strRef>
          </c:tx>
          <c:invertIfNegative val="0"/>
          <c:cat>
            <c:numRef>
              <c:f>Sheet1!$D$3:$F$3</c:f>
              <c:numCache>
                <c:formatCode>General</c:formatCode>
                <c:ptCount val="3"/>
                <c:pt idx="0">
                  <c:v>2002</c:v>
                </c:pt>
                <c:pt idx="1">
                  <c:v>2003</c:v>
                </c:pt>
                <c:pt idx="2">
                  <c:v>2004</c:v>
                </c:pt>
              </c:numCache>
            </c:numRef>
          </c:cat>
          <c:val>
            <c:numRef>
              <c:f>Sheet1!$D$4:$F$4</c:f>
              <c:numCache>
                <c:formatCode>General</c:formatCode>
                <c:ptCount val="3"/>
                <c:pt idx="0">
                  <c:v>35</c:v>
                </c:pt>
                <c:pt idx="1">
                  <c:v>38</c:v>
                </c:pt>
                <c:pt idx="2">
                  <c:v>45</c:v>
                </c:pt>
              </c:numCache>
            </c:numRef>
          </c:val>
          <c:extLst>
            <c:ext xmlns:c16="http://schemas.microsoft.com/office/drawing/2014/chart" uri="{C3380CC4-5D6E-409C-BE32-E72D297353CC}">
              <c16:uniqueId val="{00000000-74C7-4B88-8D40-45F15E61D77E}"/>
            </c:ext>
          </c:extLst>
        </c:ser>
        <c:ser>
          <c:idx val="1"/>
          <c:order val="1"/>
          <c:tx>
            <c:strRef>
              <c:f>Sheet1!$C$5</c:f>
              <c:strCache>
                <c:ptCount val="1"/>
                <c:pt idx="0">
                  <c:v>4th</c:v>
                </c:pt>
              </c:strCache>
            </c:strRef>
          </c:tx>
          <c:invertIfNegative val="0"/>
          <c:cat>
            <c:numRef>
              <c:f>Sheet1!$D$3:$F$3</c:f>
              <c:numCache>
                <c:formatCode>General</c:formatCode>
                <c:ptCount val="3"/>
                <c:pt idx="0">
                  <c:v>2002</c:v>
                </c:pt>
                <c:pt idx="1">
                  <c:v>2003</c:v>
                </c:pt>
                <c:pt idx="2">
                  <c:v>2004</c:v>
                </c:pt>
              </c:numCache>
            </c:numRef>
          </c:cat>
          <c:val>
            <c:numRef>
              <c:f>Sheet1!$D$5:$F$5</c:f>
              <c:numCache>
                <c:formatCode>General</c:formatCode>
                <c:ptCount val="3"/>
                <c:pt idx="0">
                  <c:v>26</c:v>
                </c:pt>
                <c:pt idx="1">
                  <c:v>28</c:v>
                </c:pt>
                <c:pt idx="2">
                  <c:v>43</c:v>
                </c:pt>
              </c:numCache>
            </c:numRef>
          </c:val>
          <c:extLst>
            <c:ext xmlns:c16="http://schemas.microsoft.com/office/drawing/2014/chart" uri="{C3380CC4-5D6E-409C-BE32-E72D297353CC}">
              <c16:uniqueId val="{00000001-74C7-4B88-8D40-45F15E61D77E}"/>
            </c:ext>
          </c:extLst>
        </c:ser>
        <c:ser>
          <c:idx val="2"/>
          <c:order val="2"/>
          <c:tx>
            <c:strRef>
              <c:f>Sheet1!$C$6</c:f>
              <c:strCache>
                <c:ptCount val="1"/>
                <c:pt idx="0">
                  <c:v>5th</c:v>
                </c:pt>
              </c:strCache>
            </c:strRef>
          </c:tx>
          <c:invertIfNegative val="0"/>
          <c:cat>
            <c:numRef>
              <c:f>Sheet1!$D$3:$F$3</c:f>
              <c:numCache>
                <c:formatCode>General</c:formatCode>
                <c:ptCount val="3"/>
                <c:pt idx="0">
                  <c:v>2002</c:v>
                </c:pt>
                <c:pt idx="1">
                  <c:v>2003</c:v>
                </c:pt>
                <c:pt idx="2">
                  <c:v>2004</c:v>
                </c:pt>
              </c:numCache>
            </c:numRef>
          </c:cat>
          <c:val>
            <c:numRef>
              <c:f>Sheet1!$D$6:$F$6</c:f>
              <c:numCache>
                <c:formatCode>General</c:formatCode>
                <c:ptCount val="3"/>
                <c:pt idx="0">
                  <c:v>40</c:v>
                </c:pt>
                <c:pt idx="1">
                  <c:v>43</c:v>
                </c:pt>
                <c:pt idx="2">
                  <c:v>47</c:v>
                </c:pt>
              </c:numCache>
            </c:numRef>
          </c:val>
          <c:extLst>
            <c:ext xmlns:c16="http://schemas.microsoft.com/office/drawing/2014/chart" uri="{C3380CC4-5D6E-409C-BE32-E72D297353CC}">
              <c16:uniqueId val="{00000002-74C7-4B88-8D40-45F15E61D77E}"/>
            </c:ext>
          </c:extLst>
        </c:ser>
        <c:dLbls>
          <c:showLegendKey val="0"/>
          <c:showVal val="0"/>
          <c:showCatName val="0"/>
          <c:showSerName val="0"/>
          <c:showPercent val="0"/>
          <c:showBubbleSize val="0"/>
        </c:dLbls>
        <c:gapWidth val="150"/>
        <c:axId val="77821824"/>
        <c:axId val="77823360"/>
      </c:barChart>
      <c:catAx>
        <c:axId val="77821824"/>
        <c:scaling>
          <c:orientation val="minMax"/>
        </c:scaling>
        <c:delete val="0"/>
        <c:axPos val="b"/>
        <c:numFmt formatCode="General" sourceLinked="1"/>
        <c:majorTickMark val="out"/>
        <c:minorTickMark val="none"/>
        <c:tickLblPos val="nextTo"/>
        <c:txPr>
          <a:bodyPr/>
          <a:lstStyle/>
          <a:p>
            <a:pPr>
              <a:defRPr sz="1600"/>
            </a:pPr>
            <a:endParaRPr lang="en-US"/>
          </a:p>
        </c:txPr>
        <c:crossAx val="77823360"/>
        <c:crosses val="autoZero"/>
        <c:auto val="1"/>
        <c:lblAlgn val="ctr"/>
        <c:lblOffset val="100"/>
        <c:noMultiLvlLbl val="0"/>
      </c:catAx>
      <c:valAx>
        <c:axId val="77823360"/>
        <c:scaling>
          <c:orientation val="minMax"/>
          <c:min val="0"/>
        </c:scaling>
        <c:delete val="0"/>
        <c:axPos val="l"/>
        <c:majorGridlines/>
        <c:numFmt formatCode="General" sourceLinked="1"/>
        <c:majorTickMark val="out"/>
        <c:minorTickMark val="none"/>
        <c:tickLblPos val="nextTo"/>
        <c:txPr>
          <a:bodyPr/>
          <a:lstStyle/>
          <a:p>
            <a:pPr>
              <a:defRPr sz="1600"/>
            </a:pPr>
            <a:endParaRPr lang="en-US"/>
          </a:p>
        </c:txPr>
        <c:crossAx val="77821824"/>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total!$E$25</c:f>
              <c:strCache>
                <c:ptCount val="1"/>
                <c:pt idx="0">
                  <c:v>2013</c:v>
                </c:pt>
              </c:strCache>
            </c:strRef>
          </c:tx>
          <c:spPr>
            <a:solidFill>
              <a:schemeClr val="accent1"/>
            </a:solidFill>
            <a:ln>
              <a:noFill/>
            </a:ln>
            <a:effectLst/>
          </c:spPr>
          <c:invertIfNegative val="0"/>
          <c:cat>
            <c:strRef>
              <c:f>total!$D$26:$D$33</c:f>
              <c:strCache>
                <c:ptCount val="8"/>
                <c:pt idx="0">
                  <c:v>Am Indian</c:v>
                </c:pt>
                <c:pt idx="1">
                  <c:v>Asian</c:v>
                </c:pt>
                <c:pt idx="2">
                  <c:v>Black</c:v>
                </c:pt>
                <c:pt idx="3">
                  <c:v>White</c:v>
                </c:pt>
                <c:pt idx="4">
                  <c:v>Multiple</c:v>
                </c:pt>
                <c:pt idx="5">
                  <c:v>Latino</c:v>
                </c:pt>
                <c:pt idx="6">
                  <c:v>Somali</c:v>
                </c:pt>
                <c:pt idx="7">
                  <c:v>Hmong</c:v>
                </c:pt>
              </c:strCache>
            </c:strRef>
          </c:cat>
          <c:val>
            <c:numRef>
              <c:f>total!$E$26:$E$33</c:f>
              <c:numCache>
                <c:formatCode>0.00</c:formatCode>
                <c:ptCount val="8"/>
                <c:pt idx="0">
                  <c:v>-0.24025357736831032</c:v>
                </c:pt>
                <c:pt idx="1">
                  <c:v>0.21797896410588372</c:v>
                </c:pt>
                <c:pt idx="2">
                  <c:v>-1.6541675037650805E-2</c:v>
                </c:pt>
                <c:pt idx="3">
                  <c:v>1.7184908916920285E-2</c:v>
                </c:pt>
                <c:pt idx="4">
                  <c:v>-0.10646525426731437</c:v>
                </c:pt>
                <c:pt idx="5">
                  <c:v>-0.12513083104341599</c:v>
                </c:pt>
                <c:pt idx="6">
                  <c:v>0.17734216261767369</c:v>
                </c:pt>
                <c:pt idx="7">
                  <c:v>0.14610715481640835</c:v>
                </c:pt>
              </c:numCache>
            </c:numRef>
          </c:val>
          <c:extLst>
            <c:ext xmlns:c16="http://schemas.microsoft.com/office/drawing/2014/chart" uri="{C3380CC4-5D6E-409C-BE32-E72D297353CC}">
              <c16:uniqueId val="{00000000-3C23-4265-93DF-B000414637AA}"/>
            </c:ext>
          </c:extLst>
        </c:ser>
        <c:ser>
          <c:idx val="1"/>
          <c:order val="1"/>
          <c:tx>
            <c:strRef>
              <c:f>total!$F$25</c:f>
              <c:strCache>
                <c:ptCount val="1"/>
                <c:pt idx="0">
                  <c:v>2016</c:v>
                </c:pt>
              </c:strCache>
            </c:strRef>
          </c:tx>
          <c:spPr>
            <a:solidFill>
              <a:schemeClr val="accent2"/>
            </a:solidFill>
            <a:ln>
              <a:noFill/>
            </a:ln>
            <a:effectLst/>
          </c:spPr>
          <c:invertIfNegative val="0"/>
          <c:cat>
            <c:strRef>
              <c:f>total!$D$26:$D$33</c:f>
              <c:strCache>
                <c:ptCount val="8"/>
                <c:pt idx="0">
                  <c:v>Am Indian</c:v>
                </c:pt>
                <c:pt idx="1">
                  <c:v>Asian</c:v>
                </c:pt>
                <c:pt idx="2">
                  <c:v>Black</c:v>
                </c:pt>
                <c:pt idx="3">
                  <c:v>White</c:v>
                </c:pt>
                <c:pt idx="4">
                  <c:v>Multiple</c:v>
                </c:pt>
                <c:pt idx="5">
                  <c:v>Latino</c:v>
                </c:pt>
                <c:pt idx="6">
                  <c:v>Somali</c:v>
                </c:pt>
                <c:pt idx="7">
                  <c:v>Hmong</c:v>
                </c:pt>
              </c:strCache>
            </c:strRef>
          </c:cat>
          <c:val>
            <c:numRef>
              <c:f>total!$F$26:$F$33</c:f>
              <c:numCache>
                <c:formatCode>0.00</c:formatCode>
                <c:ptCount val="8"/>
                <c:pt idx="0">
                  <c:v>-0.22951138466118551</c:v>
                </c:pt>
                <c:pt idx="1">
                  <c:v>0.20699715727205556</c:v>
                </c:pt>
                <c:pt idx="2">
                  <c:v>-1.7619607734454968E-2</c:v>
                </c:pt>
                <c:pt idx="3">
                  <c:v>1.6846020152694388E-2</c:v>
                </c:pt>
                <c:pt idx="4">
                  <c:v>-0.12029720290963147</c:v>
                </c:pt>
                <c:pt idx="5">
                  <c:v>-0.10681708455206113</c:v>
                </c:pt>
                <c:pt idx="6">
                  <c:v>0.30473042483286938</c:v>
                </c:pt>
                <c:pt idx="7">
                  <c:v>8.0674111396555045E-2</c:v>
                </c:pt>
              </c:numCache>
            </c:numRef>
          </c:val>
          <c:extLst>
            <c:ext xmlns:c16="http://schemas.microsoft.com/office/drawing/2014/chart" uri="{C3380CC4-5D6E-409C-BE32-E72D297353CC}">
              <c16:uniqueId val="{00000001-3C23-4265-93DF-B000414637AA}"/>
            </c:ext>
          </c:extLst>
        </c:ser>
        <c:dLbls>
          <c:showLegendKey val="0"/>
          <c:showVal val="0"/>
          <c:showCatName val="0"/>
          <c:showSerName val="0"/>
          <c:showPercent val="0"/>
          <c:showBubbleSize val="0"/>
        </c:dLbls>
        <c:gapWidth val="100"/>
        <c:axId val="182279176"/>
        <c:axId val="182279568"/>
      </c:barChart>
      <c:catAx>
        <c:axId val="182279176"/>
        <c:scaling>
          <c:orientation val="maxMin"/>
        </c:scaling>
        <c:delete val="0"/>
        <c:axPos val="l"/>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US"/>
          </a:p>
        </c:txPr>
        <c:crossAx val="182279568"/>
        <c:crosses val="autoZero"/>
        <c:auto val="1"/>
        <c:lblAlgn val="ctr"/>
        <c:lblOffset val="100"/>
        <c:noMultiLvlLbl val="0"/>
      </c:catAx>
      <c:valAx>
        <c:axId val="182279568"/>
        <c:scaling>
          <c:orientation val="minMax"/>
          <c:max val="1"/>
          <c:min val="-1"/>
        </c:scaling>
        <c:delete val="0"/>
        <c:axPos val="t"/>
        <c:majorGridlines>
          <c:spPr>
            <a:ln w="9525" cap="flat" cmpd="sng" algn="ctr">
              <a:solidFill>
                <a:sysClr val="windowText" lastClr="000000"/>
              </a:solidFill>
              <a:round/>
            </a:ln>
            <a:effectLst/>
          </c:spPr>
        </c:majorGridlines>
        <c:numFmt formatCode="0.0" sourceLinked="0"/>
        <c:majorTickMark val="none"/>
        <c:minorTickMark val="none"/>
        <c:tickLblPos val="high"/>
        <c:spPr>
          <a:noFill/>
          <a:ln>
            <a:solidFill>
              <a:sysClr val="windowText" lastClr="000000"/>
            </a:solidFill>
          </a:ln>
          <a:effectLst/>
        </c:spPr>
        <c:txPr>
          <a:bodyPr rot="-6000000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US"/>
          </a:p>
        </c:txPr>
        <c:crossAx val="182279176"/>
        <c:crosses val="autoZero"/>
        <c:crossBetween val="between"/>
      </c:valAx>
      <c:spPr>
        <a:noFill/>
        <a:ln>
          <a:solidFill>
            <a:sysClr val="windowText" lastClr="000000"/>
          </a:solidFill>
        </a:ln>
        <a:effectLst/>
      </c:spPr>
    </c:plotArea>
    <c:legend>
      <c:legendPos val="b"/>
      <c:layout/>
      <c:overlay val="0"/>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b="1">
          <a:solidFill>
            <a:schemeClr val="tx1"/>
          </a:solidFill>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r>
              <a:rPr lang="en-US" dirty="0"/>
              <a:t>Students </a:t>
            </a:r>
            <a:r>
              <a:rPr lang="en-US" dirty="0" smtClean="0"/>
              <a:t>Receiving FRPL (27-29%)</a:t>
            </a:r>
            <a:endParaRPr lang="en-US" dirty="0"/>
          </a:p>
        </c:rich>
      </c:tx>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frpl!$C$13</c:f>
              <c:strCache>
                <c:ptCount val="1"/>
                <c:pt idx="0">
                  <c:v>2013</c:v>
                </c:pt>
              </c:strCache>
            </c:strRef>
          </c:tx>
          <c:spPr>
            <a:solidFill>
              <a:schemeClr val="accent1"/>
            </a:solidFill>
            <a:ln>
              <a:noFill/>
            </a:ln>
            <a:effectLst/>
          </c:spPr>
          <c:invertIfNegative val="0"/>
          <c:cat>
            <c:strRef>
              <c:f>frpl!$B$14:$B$24</c:f>
              <c:strCache>
                <c:ptCount val="11"/>
                <c:pt idx="0">
                  <c:v>Commitment to Learning</c:v>
                </c:pt>
                <c:pt idx="1">
                  <c:v>Positive Identity</c:v>
                </c:pt>
                <c:pt idx="2">
                  <c:v>Social Competence</c:v>
                </c:pt>
                <c:pt idx="3">
                  <c:v>Empowerment</c:v>
                </c:pt>
                <c:pt idx="4">
                  <c:v>Family/Community Support</c:v>
                </c:pt>
                <c:pt idx="5">
                  <c:v>Teacher/School Support</c:v>
                </c:pt>
                <c:pt idx="6">
                  <c:v>Grades</c:v>
                </c:pt>
                <c:pt idx="7">
                  <c:v>Bullied</c:v>
                </c:pt>
                <c:pt idx="8">
                  <c:v>Bullying</c:v>
                </c:pt>
                <c:pt idx="9">
                  <c:v>Mental Distress</c:v>
                </c:pt>
                <c:pt idx="10">
                  <c:v>Family Violence</c:v>
                </c:pt>
              </c:strCache>
            </c:strRef>
          </c:cat>
          <c:val>
            <c:numRef>
              <c:f>frpl!$C$14:$C$24</c:f>
              <c:numCache>
                <c:formatCode>0.00</c:formatCode>
                <c:ptCount val="11"/>
                <c:pt idx="0">
                  <c:v>-0.1708877437599059</c:v>
                </c:pt>
                <c:pt idx="1">
                  <c:v>-0.25052376987888147</c:v>
                </c:pt>
                <c:pt idx="2">
                  <c:v>-0.29669071486183834</c:v>
                </c:pt>
                <c:pt idx="3">
                  <c:v>-0.34023044381120232</c:v>
                </c:pt>
                <c:pt idx="4">
                  <c:v>-0.33568799754375134</c:v>
                </c:pt>
                <c:pt idx="5">
                  <c:v>-0.1765578575327803</c:v>
                </c:pt>
                <c:pt idx="6">
                  <c:v>-0.55726450320269705</c:v>
                </c:pt>
                <c:pt idx="7">
                  <c:v>0.19255310309364107</c:v>
                </c:pt>
                <c:pt idx="8">
                  <c:v>0.21817887666559604</c:v>
                </c:pt>
                <c:pt idx="9">
                  <c:v>0.26551218080277561</c:v>
                </c:pt>
                <c:pt idx="10">
                  <c:v>0.40538645191697759</c:v>
                </c:pt>
              </c:numCache>
            </c:numRef>
          </c:val>
          <c:extLst>
            <c:ext xmlns:c16="http://schemas.microsoft.com/office/drawing/2014/chart" uri="{C3380CC4-5D6E-409C-BE32-E72D297353CC}">
              <c16:uniqueId val="{00000000-1EA0-45F0-A1F2-2DEC46186DA7}"/>
            </c:ext>
          </c:extLst>
        </c:ser>
        <c:ser>
          <c:idx val="1"/>
          <c:order val="1"/>
          <c:tx>
            <c:strRef>
              <c:f>frpl!$D$13</c:f>
              <c:strCache>
                <c:ptCount val="1"/>
                <c:pt idx="0">
                  <c:v>2016</c:v>
                </c:pt>
              </c:strCache>
            </c:strRef>
          </c:tx>
          <c:spPr>
            <a:solidFill>
              <a:schemeClr val="accent2"/>
            </a:solidFill>
            <a:ln>
              <a:noFill/>
            </a:ln>
            <a:effectLst/>
          </c:spPr>
          <c:invertIfNegative val="0"/>
          <c:cat>
            <c:strRef>
              <c:f>frpl!$B$14:$B$24</c:f>
              <c:strCache>
                <c:ptCount val="11"/>
                <c:pt idx="0">
                  <c:v>Commitment to Learning</c:v>
                </c:pt>
                <c:pt idx="1">
                  <c:v>Positive Identity</c:v>
                </c:pt>
                <c:pt idx="2">
                  <c:v>Social Competence</c:v>
                </c:pt>
                <c:pt idx="3">
                  <c:v>Empowerment</c:v>
                </c:pt>
                <c:pt idx="4">
                  <c:v>Family/Community Support</c:v>
                </c:pt>
                <c:pt idx="5">
                  <c:v>Teacher/School Support</c:v>
                </c:pt>
                <c:pt idx="6">
                  <c:v>Grades</c:v>
                </c:pt>
                <c:pt idx="7">
                  <c:v>Bullied</c:v>
                </c:pt>
                <c:pt idx="8">
                  <c:v>Bullying</c:v>
                </c:pt>
                <c:pt idx="9">
                  <c:v>Mental Distress</c:v>
                </c:pt>
                <c:pt idx="10">
                  <c:v>Family Violence</c:v>
                </c:pt>
              </c:strCache>
            </c:strRef>
          </c:cat>
          <c:val>
            <c:numRef>
              <c:f>frpl!$D$14:$D$24</c:f>
              <c:numCache>
                <c:formatCode>0.00</c:formatCode>
                <c:ptCount val="11"/>
                <c:pt idx="0">
                  <c:v>-0.15735688671289863</c:v>
                </c:pt>
                <c:pt idx="1">
                  <c:v>-0.23177458255628561</c:v>
                </c:pt>
                <c:pt idx="2">
                  <c:v>-0.32171260251958156</c:v>
                </c:pt>
                <c:pt idx="3">
                  <c:v>-0.34545947061028315</c:v>
                </c:pt>
                <c:pt idx="4">
                  <c:v>-0.33360171592086729</c:v>
                </c:pt>
                <c:pt idx="5">
                  <c:v>-0.15982821440150075</c:v>
                </c:pt>
                <c:pt idx="6">
                  <c:v>-0.53976686169112686</c:v>
                </c:pt>
                <c:pt idx="7">
                  <c:v>0.21051459741949599</c:v>
                </c:pt>
                <c:pt idx="8">
                  <c:v>0.23858742295752258</c:v>
                </c:pt>
                <c:pt idx="9">
                  <c:v>0.23896046275985225</c:v>
                </c:pt>
                <c:pt idx="10">
                  <c:v>0.37058462155665073</c:v>
                </c:pt>
              </c:numCache>
            </c:numRef>
          </c:val>
          <c:extLst>
            <c:ext xmlns:c16="http://schemas.microsoft.com/office/drawing/2014/chart" uri="{C3380CC4-5D6E-409C-BE32-E72D297353CC}">
              <c16:uniqueId val="{00000001-1EA0-45F0-A1F2-2DEC46186DA7}"/>
            </c:ext>
          </c:extLst>
        </c:ser>
        <c:dLbls>
          <c:showLegendKey val="0"/>
          <c:showVal val="0"/>
          <c:showCatName val="0"/>
          <c:showSerName val="0"/>
          <c:showPercent val="0"/>
          <c:showBubbleSize val="0"/>
        </c:dLbls>
        <c:gapWidth val="182"/>
        <c:axId val="123058144"/>
        <c:axId val="123058536"/>
      </c:barChart>
      <c:catAx>
        <c:axId val="12305814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23058536"/>
        <c:crosses val="autoZero"/>
        <c:auto val="1"/>
        <c:lblAlgn val="ctr"/>
        <c:lblOffset val="100"/>
        <c:noMultiLvlLbl val="0"/>
      </c:catAx>
      <c:valAx>
        <c:axId val="123058536"/>
        <c:scaling>
          <c:orientation val="minMax"/>
          <c:max val="1"/>
          <c:min val="-1"/>
        </c:scaling>
        <c:delete val="0"/>
        <c:axPos val="t"/>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high"/>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23058144"/>
        <c:crosses val="autoZero"/>
        <c:crossBetween val="between"/>
        <c:majorUnit val="0.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sz="2400">
          <a:solidFill>
            <a:schemeClr val="tx1"/>
          </a:solidFill>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'PostHS Plans'!$O$15</c:f>
              <c:strCache>
                <c:ptCount val="1"/>
                <c:pt idx="0">
                  <c:v>Complete High School</c:v>
                </c:pt>
              </c:strCache>
            </c:strRef>
          </c:tx>
          <c:spPr>
            <a:solidFill>
              <a:schemeClr val="accent4"/>
            </a:solidFill>
            <a:ln>
              <a:noFill/>
            </a:ln>
            <a:effectLst/>
          </c:spPr>
          <c:invertIfNegative val="0"/>
          <c:cat>
            <c:strRef>
              <c:f>'PostHS Plans'!$N$16:$N$23</c:f>
              <c:strCache>
                <c:ptCount val="8"/>
                <c:pt idx="0">
                  <c:v>Am Indian</c:v>
                </c:pt>
                <c:pt idx="1">
                  <c:v>Asian</c:v>
                </c:pt>
                <c:pt idx="2">
                  <c:v>Black</c:v>
                </c:pt>
                <c:pt idx="3">
                  <c:v>White</c:v>
                </c:pt>
                <c:pt idx="4">
                  <c:v>Multiple</c:v>
                </c:pt>
                <c:pt idx="5">
                  <c:v>Latino</c:v>
                </c:pt>
                <c:pt idx="6">
                  <c:v>Somali</c:v>
                </c:pt>
                <c:pt idx="7">
                  <c:v>Hmong</c:v>
                </c:pt>
              </c:strCache>
            </c:strRef>
          </c:cat>
          <c:val>
            <c:numRef>
              <c:f>'PostHS Plans'!$O$16:$O$23</c:f>
              <c:numCache>
                <c:formatCode>0%</c:formatCode>
                <c:ptCount val="8"/>
                <c:pt idx="0">
                  <c:v>0.9956521739130435</c:v>
                </c:pt>
                <c:pt idx="1">
                  <c:v>0.99524886877828056</c:v>
                </c:pt>
                <c:pt idx="2">
                  <c:v>0.99241018721538199</c:v>
                </c:pt>
                <c:pt idx="3">
                  <c:v>0.99761414289538308</c:v>
                </c:pt>
                <c:pt idx="4">
                  <c:v>0.99422735346358793</c:v>
                </c:pt>
                <c:pt idx="5">
                  <c:v>0.99188023344328846</c:v>
                </c:pt>
                <c:pt idx="6">
                  <c:v>0.98141745894554888</c:v>
                </c:pt>
                <c:pt idx="7">
                  <c:v>0.99497487437185927</c:v>
                </c:pt>
              </c:numCache>
            </c:numRef>
          </c:val>
          <c:extLst>
            <c:ext xmlns:c16="http://schemas.microsoft.com/office/drawing/2014/chart" uri="{C3380CC4-5D6E-409C-BE32-E72D297353CC}">
              <c16:uniqueId val="{00000000-B138-4272-B9FB-43EB80415261}"/>
            </c:ext>
          </c:extLst>
        </c:ser>
        <c:ser>
          <c:idx val="1"/>
          <c:order val="1"/>
          <c:tx>
            <c:strRef>
              <c:f>'PostHS Plans'!$P$15</c:f>
              <c:strCache>
                <c:ptCount val="1"/>
                <c:pt idx="0">
                  <c:v>Post-Secondary Education</c:v>
                </c:pt>
              </c:strCache>
            </c:strRef>
          </c:tx>
          <c:spPr>
            <a:solidFill>
              <a:srgbClr val="C00000"/>
            </a:solidFill>
            <a:ln>
              <a:noFill/>
            </a:ln>
            <a:effectLst/>
          </c:spPr>
          <c:invertIfNegative val="0"/>
          <c:cat>
            <c:strRef>
              <c:f>'PostHS Plans'!$N$16:$N$23</c:f>
              <c:strCache>
                <c:ptCount val="8"/>
                <c:pt idx="0">
                  <c:v>Am Indian</c:v>
                </c:pt>
                <c:pt idx="1">
                  <c:v>Asian</c:v>
                </c:pt>
                <c:pt idx="2">
                  <c:v>Black</c:v>
                </c:pt>
                <c:pt idx="3">
                  <c:v>White</c:v>
                </c:pt>
                <c:pt idx="4">
                  <c:v>Multiple</c:v>
                </c:pt>
                <c:pt idx="5">
                  <c:v>Latino</c:v>
                </c:pt>
                <c:pt idx="6">
                  <c:v>Somali</c:v>
                </c:pt>
                <c:pt idx="7">
                  <c:v>Hmong</c:v>
                </c:pt>
              </c:strCache>
            </c:strRef>
          </c:cat>
          <c:val>
            <c:numRef>
              <c:f>'PostHS Plans'!$P$16:$P$23</c:f>
              <c:numCache>
                <c:formatCode>0%</c:formatCode>
                <c:ptCount val="8"/>
                <c:pt idx="0">
                  <c:v>0.67525083612040138</c:v>
                </c:pt>
                <c:pt idx="1">
                  <c:v>0.86764705882352944</c:v>
                </c:pt>
                <c:pt idx="2">
                  <c:v>0.77669084162590651</c:v>
                </c:pt>
                <c:pt idx="3">
                  <c:v>0.81078407411286846</c:v>
                </c:pt>
                <c:pt idx="4">
                  <c:v>0.79329484902309055</c:v>
                </c:pt>
                <c:pt idx="5">
                  <c:v>0.69863824748371817</c:v>
                </c:pt>
                <c:pt idx="6">
                  <c:v>0.81158167675021609</c:v>
                </c:pt>
                <c:pt idx="7">
                  <c:v>0.80017735737511086</c:v>
                </c:pt>
              </c:numCache>
            </c:numRef>
          </c:val>
          <c:extLst>
            <c:ext xmlns:c16="http://schemas.microsoft.com/office/drawing/2014/chart" uri="{C3380CC4-5D6E-409C-BE32-E72D297353CC}">
              <c16:uniqueId val="{00000001-B138-4272-B9FB-43EB80415261}"/>
            </c:ext>
          </c:extLst>
        </c:ser>
        <c:dLbls>
          <c:showLegendKey val="0"/>
          <c:showVal val="0"/>
          <c:showCatName val="0"/>
          <c:showSerName val="0"/>
          <c:showPercent val="0"/>
          <c:showBubbleSize val="0"/>
        </c:dLbls>
        <c:gapWidth val="100"/>
        <c:overlap val="-15"/>
        <c:axId val="230953776"/>
        <c:axId val="230954952"/>
      </c:barChart>
      <c:catAx>
        <c:axId val="23095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230954952"/>
        <c:crosses val="autoZero"/>
        <c:auto val="1"/>
        <c:lblAlgn val="ctr"/>
        <c:lblOffset val="100"/>
        <c:noMultiLvlLbl val="0"/>
      </c:catAx>
      <c:valAx>
        <c:axId val="2309549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230953776"/>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b="1">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a:t>Program Improvement Results</a:t>
            </a:r>
          </a:p>
        </c:rich>
      </c:tx>
      <c:layout/>
      <c:overlay val="0"/>
    </c:title>
    <c:autoTitleDeleted val="0"/>
    <c:plotArea>
      <c:layout/>
      <c:barChart>
        <c:barDir val="col"/>
        <c:grouping val="clustered"/>
        <c:varyColors val="0"/>
        <c:ser>
          <c:idx val="0"/>
          <c:order val="0"/>
          <c:tx>
            <c:strRef>
              <c:f>Sheet1!$C$4</c:f>
              <c:strCache>
                <c:ptCount val="1"/>
                <c:pt idx="0">
                  <c:v>3rd</c:v>
                </c:pt>
              </c:strCache>
            </c:strRef>
          </c:tx>
          <c:spPr>
            <a:solidFill>
              <a:sysClr val="windowText" lastClr="000000"/>
            </a:solidFill>
          </c:spPr>
          <c:invertIfNegative val="0"/>
          <c:cat>
            <c:numRef>
              <c:f>Sheet1!$D$3:$F$3</c:f>
              <c:numCache>
                <c:formatCode>General</c:formatCode>
                <c:ptCount val="3"/>
                <c:pt idx="0">
                  <c:v>2002</c:v>
                </c:pt>
                <c:pt idx="1">
                  <c:v>2003</c:v>
                </c:pt>
                <c:pt idx="2">
                  <c:v>2004</c:v>
                </c:pt>
              </c:numCache>
            </c:numRef>
          </c:cat>
          <c:val>
            <c:numRef>
              <c:f>Sheet1!$D$4:$F$4</c:f>
              <c:numCache>
                <c:formatCode>General</c:formatCode>
                <c:ptCount val="3"/>
                <c:pt idx="0">
                  <c:v>35</c:v>
                </c:pt>
                <c:pt idx="1">
                  <c:v>38</c:v>
                </c:pt>
                <c:pt idx="2">
                  <c:v>45</c:v>
                </c:pt>
              </c:numCache>
            </c:numRef>
          </c:val>
          <c:extLst>
            <c:ext xmlns:c16="http://schemas.microsoft.com/office/drawing/2014/chart" uri="{C3380CC4-5D6E-409C-BE32-E72D297353CC}">
              <c16:uniqueId val="{00000000-6C36-4AC7-9DC3-E53118C4DD3C}"/>
            </c:ext>
          </c:extLst>
        </c:ser>
        <c:ser>
          <c:idx val="1"/>
          <c:order val="1"/>
          <c:tx>
            <c:strRef>
              <c:f>Sheet1!$C$5</c:f>
              <c:strCache>
                <c:ptCount val="1"/>
                <c:pt idx="0">
                  <c:v>4th</c:v>
                </c:pt>
              </c:strCache>
            </c:strRef>
          </c:tx>
          <c:spPr>
            <a:solidFill>
              <a:schemeClr val="bg1"/>
            </a:solidFill>
            <a:ln>
              <a:solidFill>
                <a:schemeClr val="tx1"/>
              </a:solidFill>
            </a:ln>
          </c:spPr>
          <c:invertIfNegative val="0"/>
          <c:cat>
            <c:numRef>
              <c:f>Sheet1!$D$3:$F$3</c:f>
              <c:numCache>
                <c:formatCode>General</c:formatCode>
                <c:ptCount val="3"/>
                <c:pt idx="0">
                  <c:v>2002</c:v>
                </c:pt>
                <c:pt idx="1">
                  <c:v>2003</c:v>
                </c:pt>
                <c:pt idx="2">
                  <c:v>2004</c:v>
                </c:pt>
              </c:numCache>
            </c:numRef>
          </c:cat>
          <c:val>
            <c:numRef>
              <c:f>Sheet1!$D$5:$F$5</c:f>
              <c:numCache>
                <c:formatCode>General</c:formatCode>
                <c:ptCount val="3"/>
                <c:pt idx="0">
                  <c:v>26</c:v>
                </c:pt>
                <c:pt idx="1">
                  <c:v>28</c:v>
                </c:pt>
                <c:pt idx="2">
                  <c:v>43</c:v>
                </c:pt>
              </c:numCache>
            </c:numRef>
          </c:val>
          <c:extLst>
            <c:ext xmlns:c16="http://schemas.microsoft.com/office/drawing/2014/chart" uri="{C3380CC4-5D6E-409C-BE32-E72D297353CC}">
              <c16:uniqueId val="{00000001-6C36-4AC7-9DC3-E53118C4DD3C}"/>
            </c:ext>
          </c:extLst>
        </c:ser>
        <c:ser>
          <c:idx val="2"/>
          <c:order val="2"/>
          <c:tx>
            <c:strRef>
              <c:f>Sheet1!$C$6</c:f>
              <c:strCache>
                <c:ptCount val="1"/>
                <c:pt idx="0">
                  <c:v>5th</c:v>
                </c:pt>
              </c:strCache>
            </c:strRef>
          </c:tx>
          <c:spPr>
            <a:ln>
              <a:solidFill>
                <a:schemeClr val="tx1"/>
              </a:solidFill>
            </a:ln>
          </c:spPr>
          <c:invertIfNegative val="0"/>
          <c:cat>
            <c:numRef>
              <c:f>Sheet1!$D$3:$F$3</c:f>
              <c:numCache>
                <c:formatCode>General</c:formatCode>
                <c:ptCount val="3"/>
                <c:pt idx="0">
                  <c:v>2002</c:v>
                </c:pt>
                <c:pt idx="1">
                  <c:v>2003</c:v>
                </c:pt>
                <c:pt idx="2">
                  <c:v>2004</c:v>
                </c:pt>
              </c:numCache>
            </c:numRef>
          </c:cat>
          <c:val>
            <c:numRef>
              <c:f>Sheet1!$D$6:$F$6</c:f>
              <c:numCache>
                <c:formatCode>General</c:formatCode>
                <c:ptCount val="3"/>
                <c:pt idx="0">
                  <c:v>40</c:v>
                </c:pt>
                <c:pt idx="1">
                  <c:v>43</c:v>
                </c:pt>
                <c:pt idx="2">
                  <c:v>47</c:v>
                </c:pt>
              </c:numCache>
            </c:numRef>
          </c:val>
          <c:extLst>
            <c:ext xmlns:c16="http://schemas.microsoft.com/office/drawing/2014/chart" uri="{C3380CC4-5D6E-409C-BE32-E72D297353CC}">
              <c16:uniqueId val="{00000002-6C36-4AC7-9DC3-E53118C4DD3C}"/>
            </c:ext>
          </c:extLst>
        </c:ser>
        <c:dLbls>
          <c:showLegendKey val="0"/>
          <c:showVal val="0"/>
          <c:showCatName val="0"/>
          <c:showSerName val="0"/>
          <c:showPercent val="0"/>
          <c:showBubbleSize val="0"/>
        </c:dLbls>
        <c:gapWidth val="150"/>
        <c:axId val="83455360"/>
        <c:axId val="83457536"/>
      </c:barChart>
      <c:catAx>
        <c:axId val="83455360"/>
        <c:scaling>
          <c:orientation val="minMax"/>
        </c:scaling>
        <c:delete val="0"/>
        <c:axPos val="b"/>
        <c:title>
          <c:tx>
            <c:rich>
              <a:bodyPr/>
              <a:lstStyle/>
              <a:p>
                <a:pPr>
                  <a:defRPr sz="1600"/>
                </a:pPr>
                <a:r>
                  <a:rPr lang="en-US" sz="1600"/>
                  <a:t>Year of Program</a:t>
                </a:r>
              </a:p>
            </c:rich>
          </c:tx>
          <c:layout/>
          <c:overlay val="0"/>
        </c:title>
        <c:numFmt formatCode="General" sourceLinked="1"/>
        <c:majorTickMark val="out"/>
        <c:minorTickMark val="none"/>
        <c:tickLblPos val="nextTo"/>
        <c:txPr>
          <a:bodyPr/>
          <a:lstStyle/>
          <a:p>
            <a:pPr>
              <a:defRPr sz="1600"/>
            </a:pPr>
            <a:endParaRPr lang="en-US"/>
          </a:p>
        </c:txPr>
        <c:crossAx val="83457536"/>
        <c:crosses val="autoZero"/>
        <c:auto val="1"/>
        <c:lblAlgn val="ctr"/>
        <c:lblOffset val="100"/>
        <c:noMultiLvlLbl val="0"/>
      </c:catAx>
      <c:valAx>
        <c:axId val="83457536"/>
        <c:scaling>
          <c:orientation val="minMax"/>
          <c:max val="100"/>
          <c:min val="0"/>
        </c:scaling>
        <c:delete val="0"/>
        <c:axPos val="l"/>
        <c:majorGridlines/>
        <c:title>
          <c:tx>
            <c:rich>
              <a:bodyPr rot="-5400000" vert="horz"/>
              <a:lstStyle/>
              <a:p>
                <a:pPr>
                  <a:defRPr sz="1600"/>
                </a:pPr>
                <a:r>
                  <a:rPr lang="en-US" sz="1600"/>
                  <a:t>Percent Improving</a:t>
                </a:r>
              </a:p>
            </c:rich>
          </c:tx>
          <c:layout/>
          <c:overlay val="0"/>
        </c:title>
        <c:numFmt formatCode="General" sourceLinked="1"/>
        <c:majorTickMark val="out"/>
        <c:minorTickMark val="none"/>
        <c:tickLblPos val="nextTo"/>
        <c:txPr>
          <a:bodyPr/>
          <a:lstStyle/>
          <a:p>
            <a:pPr>
              <a:defRPr sz="1600"/>
            </a:pPr>
            <a:endParaRPr lang="en-US"/>
          </a:p>
        </c:txPr>
        <c:crossAx val="83455360"/>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600"/>
            </a:pPr>
            <a:r>
              <a:rPr lang="en-US" sz="1600"/>
              <a:t>Program Improvement Results</a:t>
            </a:r>
          </a:p>
          <a:p>
            <a:pPr>
              <a:defRPr sz="1600"/>
            </a:pPr>
            <a:r>
              <a:rPr lang="en-US" sz="1600"/>
              <a:t>Percent Improving</a:t>
            </a:r>
            <a:r>
              <a:rPr lang="en-US" sz="1600" baseline="0"/>
              <a:t> on Reading MCA by Grade over Time</a:t>
            </a:r>
            <a:endParaRPr lang="en-US" sz="1600"/>
          </a:p>
        </c:rich>
      </c:tx>
      <c:layout>
        <c:manualLayout>
          <c:xMode val="edge"/>
          <c:yMode val="edge"/>
          <c:x val="0.25826856712355434"/>
          <c:y val="2.1670526250435551E-3"/>
        </c:manualLayout>
      </c:layout>
      <c:overlay val="0"/>
    </c:title>
    <c:autoTitleDeleted val="0"/>
    <c:plotArea>
      <c:layout/>
      <c:barChart>
        <c:barDir val="col"/>
        <c:grouping val="clustered"/>
        <c:varyColors val="0"/>
        <c:ser>
          <c:idx val="0"/>
          <c:order val="0"/>
          <c:tx>
            <c:strRef>
              <c:f>Sheet1!$C$4</c:f>
              <c:strCache>
                <c:ptCount val="1"/>
                <c:pt idx="0">
                  <c:v>3rd</c:v>
                </c:pt>
              </c:strCache>
            </c:strRef>
          </c:tx>
          <c:spPr>
            <a:solidFill>
              <a:sysClr val="windowText" lastClr="000000"/>
            </a:solidFill>
          </c:spPr>
          <c:invertIfNegative val="0"/>
          <c:cat>
            <c:numRef>
              <c:f>Sheet1!$D$3:$F$3</c:f>
              <c:numCache>
                <c:formatCode>General</c:formatCode>
                <c:ptCount val="3"/>
                <c:pt idx="0">
                  <c:v>2002</c:v>
                </c:pt>
                <c:pt idx="1">
                  <c:v>2003</c:v>
                </c:pt>
                <c:pt idx="2">
                  <c:v>2004</c:v>
                </c:pt>
              </c:numCache>
            </c:numRef>
          </c:cat>
          <c:val>
            <c:numRef>
              <c:f>Sheet1!$D$4:$F$4</c:f>
              <c:numCache>
                <c:formatCode>General</c:formatCode>
                <c:ptCount val="3"/>
                <c:pt idx="0">
                  <c:v>35</c:v>
                </c:pt>
                <c:pt idx="1">
                  <c:v>38</c:v>
                </c:pt>
                <c:pt idx="2">
                  <c:v>45</c:v>
                </c:pt>
              </c:numCache>
            </c:numRef>
          </c:val>
          <c:extLst>
            <c:ext xmlns:c16="http://schemas.microsoft.com/office/drawing/2014/chart" uri="{C3380CC4-5D6E-409C-BE32-E72D297353CC}">
              <c16:uniqueId val="{00000000-468F-4E94-95E6-6FF77EE462EA}"/>
            </c:ext>
          </c:extLst>
        </c:ser>
        <c:ser>
          <c:idx val="1"/>
          <c:order val="1"/>
          <c:tx>
            <c:strRef>
              <c:f>Sheet1!$C$5</c:f>
              <c:strCache>
                <c:ptCount val="1"/>
                <c:pt idx="0">
                  <c:v>4th</c:v>
                </c:pt>
              </c:strCache>
            </c:strRef>
          </c:tx>
          <c:spPr>
            <a:solidFill>
              <a:schemeClr val="bg1"/>
            </a:solidFill>
            <a:ln>
              <a:solidFill>
                <a:schemeClr val="tx1"/>
              </a:solidFill>
            </a:ln>
          </c:spPr>
          <c:invertIfNegative val="0"/>
          <c:cat>
            <c:numRef>
              <c:f>Sheet1!$D$3:$F$3</c:f>
              <c:numCache>
                <c:formatCode>General</c:formatCode>
                <c:ptCount val="3"/>
                <c:pt idx="0">
                  <c:v>2002</c:v>
                </c:pt>
                <c:pt idx="1">
                  <c:v>2003</c:v>
                </c:pt>
                <c:pt idx="2">
                  <c:v>2004</c:v>
                </c:pt>
              </c:numCache>
            </c:numRef>
          </c:cat>
          <c:val>
            <c:numRef>
              <c:f>Sheet1!$D$5:$F$5</c:f>
              <c:numCache>
                <c:formatCode>General</c:formatCode>
                <c:ptCount val="3"/>
                <c:pt idx="0">
                  <c:v>26</c:v>
                </c:pt>
                <c:pt idx="1">
                  <c:v>28</c:v>
                </c:pt>
                <c:pt idx="2">
                  <c:v>43</c:v>
                </c:pt>
              </c:numCache>
            </c:numRef>
          </c:val>
          <c:extLst>
            <c:ext xmlns:c16="http://schemas.microsoft.com/office/drawing/2014/chart" uri="{C3380CC4-5D6E-409C-BE32-E72D297353CC}">
              <c16:uniqueId val="{00000001-468F-4E94-95E6-6FF77EE462EA}"/>
            </c:ext>
          </c:extLst>
        </c:ser>
        <c:ser>
          <c:idx val="2"/>
          <c:order val="2"/>
          <c:tx>
            <c:strRef>
              <c:f>Sheet1!$C$6</c:f>
              <c:strCache>
                <c:ptCount val="1"/>
                <c:pt idx="0">
                  <c:v>5th</c:v>
                </c:pt>
              </c:strCache>
            </c:strRef>
          </c:tx>
          <c:spPr>
            <a:ln>
              <a:solidFill>
                <a:schemeClr val="tx1"/>
              </a:solidFill>
            </a:ln>
          </c:spPr>
          <c:invertIfNegative val="0"/>
          <c:cat>
            <c:numRef>
              <c:f>Sheet1!$D$3:$F$3</c:f>
              <c:numCache>
                <c:formatCode>General</c:formatCode>
                <c:ptCount val="3"/>
                <c:pt idx="0">
                  <c:v>2002</c:v>
                </c:pt>
                <c:pt idx="1">
                  <c:v>2003</c:v>
                </c:pt>
                <c:pt idx="2">
                  <c:v>2004</c:v>
                </c:pt>
              </c:numCache>
            </c:numRef>
          </c:cat>
          <c:val>
            <c:numRef>
              <c:f>Sheet1!$D$6:$F$6</c:f>
              <c:numCache>
                <c:formatCode>General</c:formatCode>
                <c:ptCount val="3"/>
                <c:pt idx="0">
                  <c:v>40</c:v>
                </c:pt>
                <c:pt idx="1">
                  <c:v>43</c:v>
                </c:pt>
                <c:pt idx="2">
                  <c:v>47</c:v>
                </c:pt>
              </c:numCache>
            </c:numRef>
          </c:val>
          <c:extLst>
            <c:ext xmlns:c16="http://schemas.microsoft.com/office/drawing/2014/chart" uri="{C3380CC4-5D6E-409C-BE32-E72D297353CC}">
              <c16:uniqueId val="{00000002-468F-4E94-95E6-6FF77EE462EA}"/>
            </c:ext>
          </c:extLst>
        </c:ser>
        <c:dLbls>
          <c:showLegendKey val="0"/>
          <c:showVal val="0"/>
          <c:showCatName val="0"/>
          <c:showSerName val="0"/>
          <c:showPercent val="0"/>
          <c:showBubbleSize val="0"/>
        </c:dLbls>
        <c:gapWidth val="150"/>
        <c:axId val="37319808"/>
        <c:axId val="37321728"/>
      </c:barChart>
      <c:catAx>
        <c:axId val="37319808"/>
        <c:scaling>
          <c:orientation val="minMax"/>
        </c:scaling>
        <c:delete val="0"/>
        <c:axPos val="b"/>
        <c:title>
          <c:tx>
            <c:rich>
              <a:bodyPr/>
              <a:lstStyle/>
              <a:p>
                <a:pPr>
                  <a:defRPr sz="1600"/>
                </a:pPr>
                <a:r>
                  <a:rPr lang="en-US" sz="1600"/>
                  <a:t>Year of Program</a:t>
                </a:r>
              </a:p>
            </c:rich>
          </c:tx>
          <c:layout/>
          <c:overlay val="0"/>
        </c:title>
        <c:numFmt formatCode="General" sourceLinked="1"/>
        <c:majorTickMark val="out"/>
        <c:minorTickMark val="none"/>
        <c:tickLblPos val="nextTo"/>
        <c:txPr>
          <a:bodyPr/>
          <a:lstStyle/>
          <a:p>
            <a:pPr>
              <a:defRPr sz="1600"/>
            </a:pPr>
            <a:endParaRPr lang="en-US"/>
          </a:p>
        </c:txPr>
        <c:crossAx val="37321728"/>
        <c:crosses val="autoZero"/>
        <c:auto val="1"/>
        <c:lblAlgn val="ctr"/>
        <c:lblOffset val="100"/>
        <c:noMultiLvlLbl val="0"/>
      </c:catAx>
      <c:valAx>
        <c:axId val="37321728"/>
        <c:scaling>
          <c:orientation val="minMax"/>
          <c:max val="100"/>
          <c:min val="0"/>
        </c:scaling>
        <c:delete val="0"/>
        <c:axPos val="l"/>
        <c:majorGridlines/>
        <c:title>
          <c:tx>
            <c:rich>
              <a:bodyPr rot="-5400000" vert="horz"/>
              <a:lstStyle/>
              <a:p>
                <a:pPr>
                  <a:defRPr sz="1600"/>
                </a:pPr>
                <a:r>
                  <a:rPr lang="en-US" sz="1600"/>
                  <a:t>Percent Improving</a:t>
                </a:r>
              </a:p>
            </c:rich>
          </c:tx>
          <c:layout/>
          <c:overlay val="0"/>
        </c:title>
        <c:numFmt formatCode="General" sourceLinked="1"/>
        <c:majorTickMark val="out"/>
        <c:minorTickMark val="none"/>
        <c:tickLblPos val="nextTo"/>
        <c:txPr>
          <a:bodyPr/>
          <a:lstStyle/>
          <a:p>
            <a:pPr>
              <a:defRPr sz="1600"/>
            </a:pPr>
            <a:endParaRPr lang="en-US"/>
          </a:p>
        </c:txPr>
        <c:crossAx val="37319808"/>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600"/>
            </a:pPr>
            <a:r>
              <a:rPr lang="en-US" sz="1600" dirty="0"/>
              <a:t>Program Improvement Results</a:t>
            </a:r>
          </a:p>
          <a:p>
            <a:pPr>
              <a:defRPr sz="1600"/>
            </a:pPr>
            <a:r>
              <a:rPr lang="en-US" sz="1600" dirty="0"/>
              <a:t>Percent Improving</a:t>
            </a:r>
            <a:r>
              <a:rPr lang="en-US" sz="1600" baseline="0" dirty="0"/>
              <a:t> on Reading MCA by Grade over Time</a:t>
            </a:r>
            <a:endParaRPr lang="en-US" sz="1600" dirty="0"/>
          </a:p>
        </c:rich>
      </c:tx>
      <c:layout>
        <c:manualLayout>
          <c:xMode val="edge"/>
          <c:yMode val="edge"/>
          <c:x val="0.25826856712355434"/>
          <c:y val="2.1670526250435551E-3"/>
        </c:manualLayout>
      </c:layout>
      <c:overlay val="0"/>
    </c:title>
    <c:autoTitleDeleted val="0"/>
    <c:plotArea>
      <c:layout/>
      <c:barChart>
        <c:barDir val="col"/>
        <c:grouping val="clustered"/>
        <c:varyColors val="0"/>
        <c:ser>
          <c:idx val="0"/>
          <c:order val="0"/>
          <c:tx>
            <c:strRef>
              <c:f>Sheet1!$C$4</c:f>
              <c:strCache>
                <c:ptCount val="1"/>
                <c:pt idx="0">
                  <c:v>3rd</c:v>
                </c:pt>
              </c:strCache>
            </c:strRef>
          </c:tx>
          <c:spPr>
            <a:solidFill>
              <a:sysClr val="windowText" lastClr="000000"/>
            </a:solidFill>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Sheet1!$D$3:$F$3</c:f>
              <c:numCache>
                <c:formatCode>General</c:formatCode>
                <c:ptCount val="3"/>
                <c:pt idx="0">
                  <c:v>2002</c:v>
                </c:pt>
                <c:pt idx="1">
                  <c:v>2003</c:v>
                </c:pt>
                <c:pt idx="2">
                  <c:v>2004</c:v>
                </c:pt>
              </c:numCache>
            </c:numRef>
          </c:cat>
          <c:val>
            <c:numRef>
              <c:f>Sheet1!$D$4:$F$4</c:f>
              <c:numCache>
                <c:formatCode>General</c:formatCode>
                <c:ptCount val="3"/>
                <c:pt idx="0">
                  <c:v>35</c:v>
                </c:pt>
                <c:pt idx="1">
                  <c:v>38</c:v>
                </c:pt>
                <c:pt idx="2">
                  <c:v>45</c:v>
                </c:pt>
              </c:numCache>
            </c:numRef>
          </c:val>
          <c:extLst>
            <c:ext xmlns:c16="http://schemas.microsoft.com/office/drawing/2014/chart" uri="{C3380CC4-5D6E-409C-BE32-E72D297353CC}">
              <c16:uniqueId val="{00000000-360F-4A9A-8041-D0A0EBC3C8D2}"/>
            </c:ext>
          </c:extLst>
        </c:ser>
        <c:ser>
          <c:idx val="1"/>
          <c:order val="1"/>
          <c:tx>
            <c:strRef>
              <c:f>Sheet1!$C$5</c:f>
              <c:strCache>
                <c:ptCount val="1"/>
                <c:pt idx="0">
                  <c:v>4th</c:v>
                </c:pt>
              </c:strCache>
            </c:strRef>
          </c:tx>
          <c:spPr>
            <a:solidFill>
              <a:schemeClr val="bg1"/>
            </a:solidFill>
            <a:ln>
              <a:solidFill>
                <a:schemeClr val="tx1"/>
              </a:solidFill>
            </a:ln>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Sheet1!$D$3:$F$3</c:f>
              <c:numCache>
                <c:formatCode>General</c:formatCode>
                <c:ptCount val="3"/>
                <c:pt idx="0">
                  <c:v>2002</c:v>
                </c:pt>
                <c:pt idx="1">
                  <c:v>2003</c:v>
                </c:pt>
                <c:pt idx="2">
                  <c:v>2004</c:v>
                </c:pt>
              </c:numCache>
            </c:numRef>
          </c:cat>
          <c:val>
            <c:numRef>
              <c:f>Sheet1!$D$5:$F$5</c:f>
              <c:numCache>
                <c:formatCode>General</c:formatCode>
                <c:ptCount val="3"/>
                <c:pt idx="0">
                  <c:v>26</c:v>
                </c:pt>
                <c:pt idx="1">
                  <c:v>28</c:v>
                </c:pt>
                <c:pt idx="2">
                  <c:v>43</c:v>
                </c:pt>
              </c:numCache>
            </c:numRef>
          </c:val>
          <c:extLst>
            <c:ext xmlns:c16="http://schemas.microsoft.com/office/drawing/2014/chart" uri="{C3380CC4-5D6E-409C-BE32-E72D297353CC}">
              <c16:uniqueId val="{00000001-360F-4A9A-8041-D0A0EBC3C8D2}"/>
            </c:ext>
          </c:extLst>
        </c:ser>
        <c:ser>
          <c:idx val="2"/>
          <c:order val="2"/>
          <c:tx>
            <c:strRef>
              <c:f>Sheet1!$C$6</c:f>
              <c:strCache>
                <c:ptCount val="1"/>
                <c:pt idx="0">
                  <c:v>5th</c:v>
                </c:pt>
              </c:strCache>
            </c:strRef>
          </c:tx>
          <c:spPr>
            <a:ln>
              <a:solidFill>
                <a:schemeClr val="tx1"/>
              </a:solidFill>
            </a:ln>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Sheet1!$D$3:$F$3</c:f>
              <c:numCache>
                <c:formatCode>General</c:formatCode>
                <c:ptCount val="3"/>
                <c:pt idx="0">
                  <c:v>2002</c:v>
                </c:pt>
                <c:pt idx="1">
                  <c:v>2003</c:v>
                </c:pt>
                <c:pt idx="2">
                  <c:v>2004</c:v>
                </c:pt>
              </c:numCache>
            </c:numRef>
          </c:cat>
          <c:val>
            <c:numRef>
              <c:f>Sheet1!$D$6:$F$6</c:f>
              <c:numCache>
                <c:formatCode>General</c:formatCode>
                <c:ptCount val="3"/>
                <c:pt idx="0">
                  <c:v>40</c:v>
                </c:pt>
                <c:pt idx="1">
                  <c:v>43</c:v>
                </c:pt>
                <c:pt idx="2">
                  <c:v>47</c:v>
                </c:pt>
              </c:numCache>
            </c:numRef>
          </c:val>
          <c:extLst>
            <c:ext xmlns:c16="http://schemas.microsoft.com/office/drawing/2014/chart" uri="{C3380CC4-5D6E-409C-BE32-E72D297353CC}">
              <c16:uniqueId val="{00000002-360F-4A9A-8041-D0A0EBC3C8D2}"/>
            </c:ext>
          </c:extLst>
        </c:ser>
        <c:dLbls>
          <c:showLegendKey val="0"/>
          <c:showVal val="0"/>
          <c:showCatName val="0"/>
          <c:showSerName val="0"/>
          <c:showPercent val="0"/>
          <c:showBubbleSize val="0"/>
        </c:dLbls>
        <c:gapWidth val="150"/>
        <c:axId val="37638144"/>
        <c:axId val="37640064"/>
      </c:barChart>
      <c:catAx>
        <c:axId val="37638144"/>
        <c:scaling>
          <c:orientation val="minMax"/>
        </c:scaling>
        <c:delete val="0"/>
        <c:axPos val="b"/>
        <c:title>
          <c:tx>
            <c:rich>
              <a:bodyPr/>
              <a:lstStyle/>
              <a:p>
                <a:pPr>
                  <a:defRPr sz="1600"/>
                </a:pPr>
                <a:r>
                  <a:rPr lang="en-US" sz="1600"/>
                  <a:t>Year of Program</a:t>
                </a:r>
              </a:p>
            </c:rich>
          </c:tx>
          <c:layout/>
          <c:overlay val="0"/>
        </c:title>
        <c:numFmt formatCode="General" sourceLinked="1"/>
        <c:majorTickMark val="out"/>
        <c:minorTickMark val="none"/>
        <c:tickLblPos val="nextTo"/>
        <c:txPr>
          <a:bodyPr/>
          <a:lstStyle/>
          <a:p>
            <a:pPr>
              <a:defRPr sz="1600"/>
            </a:pPr>
            <a:endParaRPr lang="en-US"/>
          </a:p>
        </c:txPr>
        <c:crossAx val="37640064"/>
        <c:crosses val="autoZero"/>
        <c:auto val="1"/>
        <c:lblAlgn val="ctr"/>
        <c:lblOffset val="100"/>
        <c:noMultiLvlLbl val="0"/>
      </c:catAx>
      <c:valAx>
        <c:axId val="37640064"/>
        <c:scaling>
          <c:orientation val="minMax"/>
          <c:max val="100"/>
          <c:min val="0"/>
        </c:scaling>
        <c:delete val="0"/>
        <c:axPos val="l"/>
        <c:majorGridlines/>
        <c:title>
          <c:tx>
            <c:rich>
              <a:bodyPr rot="-5400000" vert="horz"/>
              <a:lstStyle/>
              <a:p>
                <a:pPr>
                  <a:defRPr sz="1600"/>
                </a:pPr>
                <a:r>
                  <a:rPr lang="en-US" sz="1600"/>
                  <a:t>Percent Improving</a:t>
                </a:r>
              </a:p>
            </c:rich>
          </c:tx>
          <c:layout/>
          <c:overlay val="0"/>
        </c:title>
        <c:numFmt formatCode="General" sourceLinked="1"/>
        <c:majorTickMark val="out"/>
        <c:minorTickMark val="none"/>
        <c:tickLblPos val="nextTo"/>
        <c:txPr>
          <a:bodyPr/>
          <a:lstStyle/>
          <a:p>
            <a:pPr>
              <a:defRPr sz="1600"/>
            </a:pPr>
            <a:endParaRPr lang="en-US"/>
          </a:p>
        </c:txPr>
        <c:crossAx val="37638144"/>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Sheet2!$F$15:$F$17</c:f>
              <c:strCache>
                <c:ptCount val="3"/>
                <c:pt idx="0">
                  <c:v>always or almost always</c:v>
                </c:pt>
                <c:pt idx="1">
                  <c:v>sometimes</c:v>
                </c:pt>
                <c:pt idx="2">
                  <c:v>never</c:v>
                </c:pt>
              </c:strCache>
            </c:strRef>
          </c:cat>
          <c:val>
            <c:numRef>
              <c:f>Sheet2!$G$15:$G$17</c:f>
              <c:numCache>
                <c:formatCode>0</c:formatCode>
                <c:ptCount val="3"/>
                <c:pt idx="0">
                  <c:v>87.514467592592581</c:v>
                </c:pt>
                <c:pt idx="1">
                  <c:v>11.328124999999998</c:v>
                </c:pt>
                <c:pt idx="2">
                  <c:v>1.1574074074074074</c:v>
                </c:pt>
              </c:numCache>
            </c:numRef>
          </c:val>
          <c:extLst>
            <c:ext xmlns:c16="http://schemas.microsoft.com/office/drawing/2014/chart" uri="{C3380CC4-5D6E-409C-BE32-E72D297353CC}">
              <c16:uniqueId val="{00000000-75FE-45E0-BDEC-AE6A502865FD}"/>
            </c:ext>
          </c:extLst>
        </c:ser>
        <c:dLbls>
          <c:showLegendKey val="0"/>
          <c:showVal val="0"/>
          <c:showCatName val="0"/>
          <c:showSerName val="0"/>
          <c:showPercent val="0"/>
          <c:showBubbleSize val="0"/>
        </c:dLbls>
        <c:gapWidth val="150"/>
        <c:axId val="37672064"/>
        <c:axId val="37673600"/>
      </c:barChart>
      <c:catAx>
        <c:axId val="37672064"/>
        <c:scaling>
          <c:orientation val="minMax"/>
        </c:scaling>
        <c:delete val="0"/>
        <c:axPos val="b"/>
        <c:numFmt formatCode="General" sourceLinked="0"/>
        <c:majorTickMark val="out"/>
        <c:minorTickMark val="none"/>
        <c:tickLblPos val="nextTo"/>
        <c:txPr>
          <a:bodyPr/>
          <a:lstStyle/>
          <a:p>
            <a:pPr>
              <a:defRPr sz="1600"/>
            </a:pPr>
            <a:endParaRPr lang="en-US"/>
          </a:p>
        </c:txPr>
        <c:crossAx val="37673600"/>
        <c:crosses val="autoZero"/>
        <c:auto val="1"/>
        <c:lblAlgn val="ctr"/>
        <c:lblOffset val="100"/>
        <c:noMultiLvlLbl val="0"/>
      </c:catAx>
      <c:valAx>
        <c:axId val="37673600"/>
        <c:scaling>
          <c:orientation val="minMax"/>
        </c:scaling>
        <c:delete val="0"/>
        <c:axPos val="l"/>
        <c:majorGridlines/>
        <c:title>
          <c:tx>
            <c:rich>
              <a:bodyPr rot="-5400000" vert="horz"/>
              <a:lstStyle/>
              <a:p>
                <a:pPr>
                  <a:defRPr sz="1400"/>
                </a:pPr>
                <a:r>
                  <a:rPr lang="en-US" sz="1400"/>
                  <a:t>Percent</a:t>
                </a:r>
              </a:p>
            </c:rich>
          </c:tx>
          <c:layout/>
          <c:overlay val="0"/>
        </c:title>
        <c:numFmt formatCode="0" sourceLinked="1"/>
        <c:majorTickMark val="out"/>
        <c:minorTickMark val="none"/>
        <c:tickLblPos val="nextTo"/>
        <c:txPr>
          <a:bodyPr/>
          <a:lstStyle/>
          <a:p>
            <a:pPr>
              <a:defRPr sz="1600"/>
            </a:pPr>
            <a:endParaRPr lang="en-US"/>
          </a:p>
        </c:txPr>
        <c:crossAx val="3767206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261397880820501E-2"/>
          <c:y val="3.4584242071797756E-2"/>
          <c:w val="0.84445452998930681"/>
          <c:h val="0.85014879706263613"/>
        </c:manualLayout>
      </c:layout>
      <c:barChart>
        <c:barDir val="col"/>
        <c:grouping val="percentStacked"/>
        <c:varyColors val="0"/>
        <c:ser>
          <c:idx val="0"/>
          <c:order val="0"/>
          <c:tx>
            <c:strRef>
              <c:f>Sheet2!$L$3</c:f>
              <c:strCache>
                <c:ptCount val="1"/>
                <c:pt idx="0">
                  <c:v>No</c:v>
                </c:pt>
              </c:strCache>
            </c:strRef>
          </c:tx>
          <c:spPr>
            <a:solidFill>
              <a:schemeClr val="tx1"/>
            </a:solidFill>
          </c:spPr>
          <c:invertIfNegative val="0"/>
          <c:cat>
            <c:strRef>
              <c:f>Sheet2!$K$4:$K$6</c:f>
              <c:strCache>
                <c:ptCount val="3"/>
                <c:pt idx="0">
                  <c:v>Always or almost always</c:v>
                </c:pt>
                <c:pt idx="1">
                  <c:v>Sometimes</c:v>
                </c:pt>
                <c:pt idx="2">
                  <c:v>Never</c:v>
                </c:pt>
              </c:strCache>
            </c:strRef>
          </c:cat>
          <c:val>
            <c:numRef>
              <c:f>Sheet2!$L$4:$L$6</c:f>
              <c:numCache>
                <c:formatCode>General</c:formatCode>
                <c:ptCount val="3"/>
                <c:pt idx="0">
                  <c:v>50</c:v>
                </c:pt>
                <c:pt idx="1">
                  <c:v>44</c:v>
                </c:pt>
                <c:pt idx="2">
                  <c:v>6</c:v>
                </c:pt>
              </c:numCache>
            </c:numRef>
          </c:val>
          <c:extLst>
            <c:ext xmlns:c16="http://schemas.microsoft.com/office/drawing/2014/chart" uri="{C3380CC4-5D6E-409C-BE32-E72D297353CC}">
              <c16:uniqueId val="{00000000-877B-4A8F-B1D9-A5CA32EBBE07}"/>
            </c:ext>
          </c:extLst>
        </c:ser>
        <c:ser>
          <c:idx val="1"/>
          <c:order val="1"/>
          <c:tx>
            <c:strRef>
              <c:f>Sheet2!$M$3</c:f>
              <c:strCache>
                <c:ptCount val="1"/>
                <c:pt idx="0">
                  <c:v>Yes</c:v>
                </c:pt>
              </c:strCache>
            </c:strRef>
          </c:tx>
          <c:spPr>
            <a:solidFill>
              <a:schemeClr val="bg1"/>
            </a:solidFill>
            <a:ln>
              <a:solidFill>
                <a:sysClr val="windowText" lastClr="000000"/>
              </a:solidFill>
            </a:ln>
          </c:spPr>
          <c:invertIfNegative val="0"/>
          <c:cat>
            <c:strRef>
              <c:f>Sheet2!$K$4:$K$6</c:f>
              <c:strCache>
                <c:ptCount val="3"/>
                <c:pt idx="0">
                  <c:v>Always or almost always</c:v>
                </c:pt>
                <c:pt idx="1">
                  <c:v>Sometimes</c:v>
                </c:pt>
                <c:pt idx="2">
                  <c:v>Never</c:v>
                </c:pt>
              </c:strCache>
            </c:strRef>
          </c:cat>
          <c:val>
            <c:numRef>
              <c:f>Sheet2!$M$4:$M$6</c:f>
              <c:numCache>
                <c:formatCode>General</c:formatCode>
                <c:ptCount val="3"/>
                <c:pt idx="0">
                  <c:v>91</c:v>
                </c:pt>
                <c:pt idx="1">
                  <c:v>8</c:v>
                </c:pt>
                <c:pt idx="2">
                  <c:v>1</c:v>
                </c:pt>
              </c:numCache>
            </c:numRef>
          </c:val>
          <c:extLst>
            <c:ext xmlns:c16="http://schemas.microsoft.com/office/drawing/2014/chart" uri="{C3380CC4-5D6E-409C-BE32-E72D297353CC}">
              <c16:uniqueId val="{00000001-877B-4A8F-B1D9-A5CA32EBBE07}"/>
            </c:ext>
          </c:extLst>
        </c:ser>
        <c:dLbls>
          <c:showLegendKey val="0"/>
          <c:showVal val="0"/>
          <c:showCatName val="0"/>
          <c:showSerName val="0"/>
          <c:showPercent val="0"/>
          <c:showBubbleSize val="0"/>
        </c:dLbls>
        <c:gapWidth val="150"/>
        <c:overlap val="100"/>
        <c:axId val="37974784"/>
        <c:axId val="37976320"/>
      </c:barChart>
      <c:catAx>
        <c:axId val="37974784"/>
        <c:scaling>
          <c:orientation val="minMax"/>
        </c:scaling>
        <c:delete val="0"/>
        <c:axPos val="b"/>
        <c:numFmt formatCode="General" sourceLinked="0"/>
        <c:majorTickMark val="out"/>
        <c:minorTickMark val="none"/>
        <c:tickLblPos val="nextTo"/>
        <c:txPr>
          <a:bodyPr/>
          <a:lstStyle/>
          <a:p>
            <a:pPr>
              <a:defRPr sz="1800"/>
            </a:pPr>
            <a:endParaRPr lang="en-US"/>
          </a:p>
        </c:txPr>
        <c:crossAx val="37976320"/>
        <c:crosses val="autoZero"/>
        <c:auto val="1"/>
        <c:lblAlgn val="ctr"/>
        <c:lblOffset val="100"/>
        <c:noMultiLvlLbl val="0"/>
      </c:catAx>
      <c:valAx>
        <c:axId val="37976320"/>
        <c:scaling>
          <c:orientation val="minMax"/>
        </c:scaling>
        <c:delete val="0"/>
        <c:axPos val="l"/>
        <c:majorGridlines/>
        <c:numFmt formatCode="0%" sourceLinked="1"/>
        <c:majorTickMark val="out"/>
        <c:minorTickMark val="none"/>
        <c:tickLblPos val="nextTo"/>
        <c:txPr>
          <a:bodyPr/>
          <a:lstStyle/>
          <a:p>
            <a:pPr>
              <a:defRPr sz="1600"/>
            </a:pPr>
            <a:endParaRPr lang="en-US"/>
          </a:p>
        </c:txPr>
        <c:crossAx val="37974784"/>
        <c:crosses val="autoZero"/>
        <c:crossBetween val="between"/>
      </c:valAx>
    </c:plotArea>
    <c:legend>
      <c:legendPos val="r"/>
      <c:layout>
        <c:manualLayout>
          <c:xMode val="edge"/>
          <c:yMode val="edge"/>
          <c:x val="0.92423772348969202"/>
          <c:y val="0.39283153750518029"/>
          <c:w val="7.3952732259818882E-2"/>
          <c:h val="0.15576397774352113"/>
        </c:manualLayout>
      </c:layout>
      <c:overlay val="0"/>
      <c:txPr>
        <a:bodyPr/>
        <a:lstStyle/>
        <a:p>
          <a:pPr>
            <a:defRPr sz="1800"/>
          </a:pPr>
          <a:endParaRPr lang="en-US"/>
        </a:p>
      </c:txPr>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Sheet2!$K$4</c:f>
              <c:strCache>
                <c:ptCount val="1"/>
                <c:pt idx="0">
                  <c:v>Always or almost always</c:v>
                </c:pt>
              </c:strCache>
            </c:strRef>
          </c:tx>
          <c:spPr>
            <a:solidFill>
              <a:schemeClr val="bg1">
                <a:lumMod val="50000"/>
              </a:schemeClr>
            </a:solidFill>
            <a:ln>
              <a:solidFill>
                <a:schemeClr val="tx1"/>
              </a:solidFill>
            </a:ln>
          </c:spPr>
          <c:invertIfNegative val="0"/>
          <c:cat>
            <c:strRef>
              <c:f>Sheet2!$L$3:$M$3</c:f>
              <c:strCache>
                <c:ptCount val="2"/>
                <c:pt idx="0">
                  <c:v>No</c:v>
                </c:pt>
                <c:pt idx="1">
                  <c:v>Yes</c:v>
                </c:pt>
              </c:strCache>
            </c:strRef>
          </c:cat>
          <c:val>
            <c:numRef>
              <c:f>Sheet2!$L$4:$M$4</c:f>
              <c:numCache>
                <c:formatCode>General</c:formatCode>
                <c:ptCount val="2"/>
                <c:pt idx="0">
                  <c:v>50</c:v>
                </c:pt>
                <c:pt idx="1">
                  <c:v>91</c:v>
                </c:pt>
              </c:numCache>
            </c:numRef>
          </c:val>
          <c:extLst>
            <c:ext xmlns:c16="http://schemas.microsoft.com/office/drawing/2014/chart" uri="{C3380CC4-5D6E-409C-BE32-E72D297353CC}">
              <c16:uniqueId val="{00000000-2CC8-4E21-A158-0BF8276B57D7}"/>
            </c:ext>
          </c:extLst>
        </c:ser>
        <c:ser>
          <c:idx val="1"/>
          <c:order val="1"/>
          <c:tx>
            <c:strRef>
              <c:f>Sheet2!$K$5</c:f>
              <c:strCache>
                <c:ptCount val="1"/>
                <c:pt idx="0">
                  <c:v>Sometimes</c:v>
                </c:pt>
              </c:strCache>
            </c:strRef>
          </c:tx>
          <c:spPr>
            <a:solidFill>
              <a:schemeClr val="bg1"/>
            </a:solidFill>
            <a:ln>
              <a:solidFill>
                <a:sysClr val="windowText" lastClr="000000"/>
              </a:solidFill>
            </a:ln>
          </c:spPr>
          <c:invertIfNegative val="0"/>
          <c:cat>
            <c:strRef>
              <c:f>Sheet2!$L$3:$M$3</c:f>
              <c:strCache>
                <c:ptCount val="2"/>
                <c:pt idx="0">
                  <c:v>No</c:v>
                </c:pt>
                <c:pt idx="1">
                  <c:v>Yes</c:v>
                </c:pt>
              </c:strCache>
            </c:strRef>
          </c:cat>
          <c:val>
            <c:numRef>
              <c:f>Sheet2!$L$5:$M$5</c:f>
              <c:numCache>
                <c:formatCode>General</c:formatCode>
                <c:ptCount val="2"/>
                <c:pt idx="0">
                  <c:v>44</c:v>
                </c:pt>
                <c:pt idx="1">
                  <c:v>8</c:v>
                </c:pt>
              </c:numCache>
            </c:numRef>
          </c:val>
          <c:extLst>
            <c:ext xmlns:c16="http://schemas.microsoft.com/office/drawing/2014/chart" uri="{C3380CC4-5D6E-409C-BE32-E72D297353CC}">
              <c16:uniqueId val="{00000001-2CC8-4E21-A158-0BF8276B57D7}"/>
            </c:ext>
          </c:extLst>
        </c:ser>
        <c:ser>
          <c:idx val="2"/>
          <c:order val="2"/>
          <c:tx>
            <c:strRef>
              <c:f>Sheet2!$K$6</c:f>
              <c:strCache>
                <c:ptCount val="1"/>
                <c:pt idx="0">
                  <c:v>Never</c:v>
                </c:pt>
              </c:strCache>
            </c:strRef>
          </c:tx>
          <c:spPr>
            <a:solidFill>
              <a:sysClr val="windowText" lastClr="000000"/>
            </a:solidFill>
          </c:spPr>
          <c:invertIfNegative val="0"/>
          <c:cat>
            <c:strRef>
              <c:f>Sheet2!$L$3:$M$3</c:f>
              <c:strCache>
                <c:ptCount val="2"/>
                <c:pt idx="0">
                  <c:v>No</c:v>
                </c:pt>
                <c:pt idx="1">
                  <c:v>Yes</c:v>
                </c:pt>
              </c:strCache>
            </c:strRef>
          </c:cat>
          <c:val>
            <c:numRef>
              <c:f>Sheet2!$L$6:$M$6</c:f>
              <c:numCache>
                <c:formatCode>General</c:formatCode>
                <c:ptCount val="2"/>
                <c:pt idx="0">
                  <c:v>6</c:v>
                </c:pt>
                <c:pt idx="1">
                  <c:v>1</c:v>
                </c:pt>
              </c:numCache>
            </c:numRef>
          </c:val>
          <c:extLst>
            <c:ext xmlns:c16="http://schemas.microsoft.com/office/drawing/2014/chart" uri="{C3380CC4-5D6E-409C-BE32-E72D297353CC}">
              <c16:uniqueId val="{00000002-2CC8-4E21-A158-0BF8276B57D7}"/>
            </c:ext>
          </c:extLst>
        </c:ser>
        <c:dLbls>
          <c:showLegendKey val="0"/>
          <c:showVal val="0"/>
          <c:showCatName val="0"/>
          <c:showSerName val="0"/>
          <c:showPercent val="0"/>
          <c:showBubbleSize val="0"/>
        </c:dLbls>
        <c:gapWidth val="150"/>
        <c:overlap val="100"/>
        <c:axId val="37819520"/>
        <c:axId val="37821056"/>
      </c:barChart>
      <c:catAx>
        <c:axId val="37819520"/>
        <c:scaling>
          <c:orientation val="minMax"/>
        </c:scaling>
        <c:delete val="0"/>
        <c:axPos val="b"/>
        <c:numFmt formatCode="General" sourceLinked="0"/>
        <c:majorTickMark val="out"/>
        <c:minorTickMark val="none"/>
        <c:tickLblPos val="nextTo"/>
        <c:txPr>
          <a:bodyPr/>
          <a:lstStyle/>
          <a:p>
            <a:pPr>
              <a:defRPr sz="1600"/>
            </a:pPr>
            <a:endParaRPr lang="en-US"/>
          </a:p>
        </c:txPr>
        <c:crossAx val="37821056"/>
        <c:crosses val="autoZero"/>
        <c:auto val="1"/>
        <c:lblAlgn val="ctr"/>
        <c:lblOffset val="100"/>
        <c:noMultiLvlLbl val="0"/>
      </c:catAx>
      <c:valAx>
        <c:axId val="37821056"/>
        <c:scaling>
          <c:orientation val="minMax"/>
          <c:max val="100"/>
        </c:scaling>
        <c:delete val="0"/>
        <c:axPos val="l"/>
        <c:majorGridlines/>
        <c:numFmt formatCode="General" sourceLinked="1"/>
        <c:majorTickMark val="out"/>
        <c:minorTickMark val="none"/>
        <c:tickLblPos val="nextTo"/>
        <c:txPr>
          <a:bodyPr/>
          <a:lstStyle/>
          <a:p>
            <a:pPr>
              <a:defRPr sz="1600"/>
            </a:pPr>
            <a:endParaRPr lang="en-US"/>
          </a:p>
        </c:txPr>
        <c:crossAx val="37819520"/>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invertIfNegative val="0"/>
          <c:cat>
            <c:strRef>
              <c:f>'means x afterschool acts'!$C$1:$N$1</c:f>
              <c:strCache>
                <c:ptCount val="12"/>
                <c:pt idx="0">
                  <c:v>Bullying</c:v>
                </c:pt>
                <c:pt idx="1">
                  <c:v>Bullied</c:v>
                </c:pt>
                <c:pt idx="2">
                  <c:v>School Violence</c:v>
                </c:pt>
                <c:pt idx="3">
                  <c:v>Family Violence</c:v>
                </c:pt>
                <c:pt idx="4">
                  <c:v>Mental Distress</c:v>
                </c:pt>
                <c:pt idx="5">
                  <c:v>Grades</c:v>
                </c:pt>
                <c:pt idx="6">
                  <c:v>Commitment to Learning</c:v>
                </c:pt>
                <c:pt idx="7">
                  <c:v>Empowerment</c:v>
                </c:pt>
                <c:pt idx="8">
                  <c:v>Positive Identity</c:v>
                </c:pt>
                <c:pt idx="9">
                  <c:v>Supported</c:v>
                </c:pt>
                <c:pt idx="10">
                  <c:v>Social Competence</c:v>
                </c:pt>
                <c:pt idx="11">
                  <c:v>Teacher/School Support</c:v>
                </c:pt>
              </c:strCache>
            </c:strRef>
          </c:cat>
          <c:val>
            <c:numRef>
              <c:f>'means x afterschool acts'!$C$12:$N$12</c:f>
              <c:numCache>
                <c:formatCode>0.00</c:formatCode>
                <c:ptCount val="12"/>
                <c:pt idx="0">
                  <c:v>2.9502366405677626E-2</c:v>
                </c:pt>
                <c:pt idx="1">
                  <c:v>0.11958874398216551</c:v>
                </c:pt>
                <c:pt idx="2">
                  <c:v>8.4286011269365593E-2</c:v>
                </c:pt>
                <c:pt idx="3">
                  <c:v>-0.10004534981110852</c:v>
                </c:pt>
                <c:pt idx="4">
                  <c:v>-0.15955351066279741</c:v>
                </c:pt>
                <c:pt idx="5">
                  <c:v>0.36700949321735099</c:v>
                </c:pt>
                <c:pt idx="6">
                  <c:v>0.20639833074214858</c:v>
                </c:pt>
                <c:pt idx="7">
                  <c:v>0.31829817292376356</c:v>
                </c:pt>
                <c:pt idx="8">
                  <c:v>0.33950518384018352</c:v>
                </c:pt>
                <c:pt idx="9">
                  <c:v>0.30584944984506551</c:v>
                </c:pt>
                <c:pt idx="10">
                  <c:v>0.3039878292891362</c:v>
                </c:pt>
                <c:pt idx="11">
                  <c:v>0.16381320869171762</c:v>
                </c:pt>
              </c:numCache>
            </c:numRef>
          </c:val>
          <c:extLst>
            <c:ext xmlns:c16="http://schemas.microsoft.com/office/drawing/2014/chart" uri="{C3380CC4-5D6E-409C-BE32-E72D297353CC}">
              <c16:uniqueId val="{00000000-F025-47F4-80D4-CD38406A90F2}"/>
            </c:ext>
          </c:extLst>
        </c:ser>
        <c:dLbls>
          <c:showLegendKey val="0"/>
          <c:showVal val="0"/>
          <c:showCatName val="0"/>
          <c:showSerName val="0"/>
          <c:showPercent val="0"/>
          <c:showBubbleSize val="0"/>
        </c:dLbls>
        <c:gapWidth val="150"/>
        <c:axId val="161653120"/>
        <c:axId val="161656192"/>
      </c:barChart>
      <c:catAx>
        <c:axId val="161653120"/>
        <c:scaling>
          <c:orientation val="minMax"/>
        </c:scaling>
        <c:delete val="0"/>
        <c:axPos val="l"/>
        <c:numFmt formatCode="General" sourceLinked="0"/>
        <c:majorTickMark val="none"/>
        <c:minorTickMark val="none"/>
        <c:tickLblPos val="low"/>
        <c:crossAx val="161656192"/>
        <c:crosses val="autoZero"/>
        <c:auto val="1"/>
        <c:lblAlgn val="ctr"/>
        <c:lblOffset val="100"/>
        <c:noMultiLvlLbl val="0"/>
      </c:catAx>
      <c:valAx>
        <c:axId val="161656192"/>
        <c:scaling>
          <c:orientation val="minMax"/>
          <c:max val="0.5"/>
          <c:min val="-0.5"/>
        </c:scaling>
        <c:delete val="0"/>
        <c:axPos val="b"/>
        <c:majorGridlines/>
        <c:numFmt formatCode="###0.0" sourceLinked="0"/>
        <c:majorTickMark val="out"/>
        <c:minorTickMark val="none"/>
        <c:tickLblPos val="nextTo"/>
        <c:crossAx val="161653120"/>
        <c:crosses val="autoZero"/>
        <c:crossBetween val="between"/>
        <c:majorUnit val="0.5"/>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invertIfNegative val="0"/>
          <c:cat>
            <c:strRef>
              <c:f>'means x afterschool acts'!$C$1:$N$1</c:f>
              <c:strCache>
                <c:ptCount val="12"/>
                <c:pt idx="0">
                  <c:v>Bullying</c:v>
                </c:pt>
                <c:pt idx="1">
                  <c:v>Bullied</c:v>
                </c:pt>
                <c:pt idx="2">
                  <c:v>School Violence</c:v>
                </c:pt>
                <c:pt idx="3">
                  <c:v>Family Violence</c:v>
                </c:pt>
                <c:pt idx="4">
                  <c:v>Mental Distress</c:v>
                </c:pt>
                <c:pt idx="5">
                  <c:v>Grades</c:v>
                </c:pt>
                <c:pt idx="6">
                  <c:v>Commitment to Learning</c:v>
                </c:pt>
                <c:pt idx="7">
                  <c:v>Empowerment</c:v>
                </c:pt>
                <c:pt idx="8">
                  <c:v>Positive Identity</c:v>
                </c:pt>
                <c:pt idx="9">
                  <c:v>Supported</c:v>
                </c:pt>
                <c:pt idx="10">
                  <c:v>Social Competence</c:v>
                </c:pt>
                <c:pt idx="11">
                  <c:v>Teacher/School Support</c:v>
                </c:pt>
              </c:strCache>
            </c:strRef>
          </c:cat>
          <c:val>
            <c:numRef>
              <c:f>'means x afterschool acts'!$C$12:$N$12</c:f>
              <c:numCache>
                <c:formatCode>0.00</c:formatCode>
                <c:ptCount val="12"/>
                <c:pt idx="0">
                  <c:v>2.9502366405677626E-2</c:v>
                </c:pt>
                <c:pt idx="1">
                  <c:v>0.11958874398216551</c:v>
                </c:pt>
                <c:pt idx="2">
                  <c:v>8.4286011269365593E-2</c:v>
                </c:pt>
                <c:pt idx="3">
                  <c:v>-0.10004534981110852</c:v>
                </c:pt>
                <c:pt idx="4">
                  <c:v>-0.15955351066279741</c:v>
                </c:pt>
                <c:pt idx="5">
                  <c:v>0.36700949321735099</c:v>
                </c:pt>
                <c:pt idx="6">
                  <c:v>0.20639833074214858</c:v>
                </c:pt>
                <c:pt idx="7">
                  <c:v>0.31829817292376356</c:v>
                </c:pt>
                <c:pt idx="8">
                  <c:v>0.33950518384018352</c:v>
                </c:pt>
                <c:pt idx="9">
                  <c:v>0.30584944984506551</c:v>
                </c:pt>
                <c:pt idx="10">
                  <c:v>0.3039878292891362</c:v>
                </c:pt>
                <c:pt idx="11">
                  <c:v>0.16381320869171762</c:v>
                </c:pt>
              </c:numCache>
            </c:numRef>
          </c:val>
          <c:extLst>
            <c:ext xmlns:c16="http://schemas.microsoft.com/office/drawing/2014/chart" uri="{C3380CC4-5D6E-409C-BE32-E72D297353CC}">
              <c16:uniqueId val="{00000000-1C6F-4867-90D4-9B5E39886804}"/>
            </c:ext>
          </c:extLst>
        </c:ser>
        <c:dLbls>
          <c:showLegendKey val="0"/>
          <c:showVal val="0"/>
          <c:showCatName val="0"/>
          <c:showSerName val="0"/>
          <c:showPercent val="0"/>
          <c:showBubbleSize val="0"/>
        </c:dLbls>
        <c:gapWidth val="150"/>
        <c:axId val="161653120"/>
        <c:axId val="161656192"/>
      </c:barChart>
      <c:catAx>
        <c:axId val="161653120"/>
        <c:scaling>
          <c:orientation val="minMax"/>
        </c:scaling>
        <c:delete val="0"/>
        <c:axPos val="l"/>
        <c:numFmt formatCode="General" sourceLinked="0"/>
        <c:majorTickMark val="none"/>
        <c:minorTickMark val="none"/>
        <c:tickLblPos val="low"/>
        <c:crossAx val="161656192"/>
        <c:crosses val="autoZero"/>
        <c:auto val="1"/>
        <c:lblAlgn val="ctr"/>
        <c:lblOffset val="100"/>
        <c:noMultiLvlLbl val="0"/>
      </c:catAx>
      <c:valAx>
        <c:axId val="161656192"/>
        <c:scaling>
          <c:orientation val="minMax"/>
          <c:max val="1"/>
          <c:min val="-1"/>
        </c:scaling>
        <c:delete val="0"/>
        <c:axPos val="b"/>
        <c:majorGridlines/>
        <c:numFmt formatCode="###0.0" sourceLinked="0"/>
        <c:majorTickMark val="out"/>
        <c:minorTickMark val="none"/>
        <c:tickLblPos val="nextTo"/>
        <c:crossAx val="161653120"/>
        <c:crosses val="autoZero"/>
        <c:crossBetween val="between"/>
        <c:majorUnit val="0.5"/>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ng"/></Relationships>
</file>

<file path=ppt/drawings/drawing1.xml><?xml version="1.0" encoding="utf-8"?>
<c:userShapes xmlns:c="http://schemas.openxmlformats.org/drawingml/2006/chart">
  <cdr:relSizeAnchor xmlns:cdr="http://schemas.openxmlformats.org/drawingml/2006/chartDrawing">
    <cdr:from>
      <cdr:x>0.91667</cdr:x>
      <cdr:y>0.3704</cdr:y>
    </cdr:from>
    <cdr:to>
      <cdr:x>0.99792</cdr:x>
      <cdr:y>0.42171</cdr:y>
    </cdr:to>
    <cdr:sp macro="" textlink="">
      <cdr:nvSpPr>
        <cdr:cNvPr id="2" name="TextBox 1"/>
        <cdr:cNvSpPr txBox="1"/>
      </cdr:nvSpPr>
      <cdr:spPr>
        <a:xfrm xmlns:a="http://schemas.openxmlformats.org/drawingml/2006/main">
          <a:off x="7543800" y="1873989"/>
          <a:ext cx="668682" cy="25961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dirty="0"/>
            <a:t>Grade</a:t>
          </a:r>
        </a:p>
      </cdr:txBody>
    </cdr:sp>
  </cdr:relSizeAnchor>
</c:userShapes>
</file>

<file path=ppt/drawings/drawing2.xml><?xml version="1.0" encoding="utf-8"?>
<c:userShapes xmlns:c="http://schemas.openxmlformats.org/drawingml/2006/chart">
  <cdr:relSizeAnchor xmlns:cdr="http://schemas.openxmlformats.org/drawingml/2006/chartDrawing">
    <cdr:from>
      <cdr:x>0.875</cdr:x>
      <cdr:y>0.38723</cdr:y>
    </cdr:from>
    <cdr:to>
      <cdr:x>1</cdr:x>
      <cdr:y>0.45087</cdr:y>
    </cdr:to>
    <cdr:sp macro="" textlink="">
      <cdr:nvSpPr>
        <cdr:cNvPr id="2" name="TextBox 1"/>
        <cdr:cNvSpPr txBox="1"/>
      </cdr:nvSpPr>
      <cdr:spPr>
        <a:xfrm xmlns:a="http://schemas.openxmlformats.org/drawingml/2006/main">
          <a:off x="7239000" y="1752600"/>
          <a:ext cx="1028700" cy="28800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r"/>
          <a:r>
            <a:rPr lang="en-US" sz="1600" dirty="0"/>
            <a:t>Grade</a:t>
          </a:r>
        </a:p>
      </cdr:txBody>
    </cdr:sp>
  </cdr:relSizeAnchor>
</c:userShapes>
</file>

<file path=ppt/drawings/drawing3.xml><?xml version="1.0" encoding="utf-8"?>
<c:userShapes xmlns:c="http://schemas.openxmlformats.org/drawingml/2006/chart">
  <cdr:relSizeAnchor xmlns:cdr="http://schemas.openxmlformats.org/drawingml/2006/chartDrawing">
    <cdr:from>
      <cdr:x>0.875</cdr:x>
      <cdr:y>0.38723</cdr:y>
    </cdr:from>
    <cdr:to>
      <cdr:x>1</cdr:x>
      <cdr:y>0.45087</cdr:y>
    </cdr:to>
    <cdr:sp macro="" textlink="">
      <cdr:nvSpPr>
        <cdr:cNvPr id="2" name="TextBox 1"/>
        <cdr:cNvSpPr txBox="1"/>
      </cdr:nvSpPr>
      <cdr:spPr>
        <a:xfrm xmlns:a="http://schemas.openxmlformats.org/drawingml/2006/main">
          <a:off x="7239000" y="1752600"/>
          <a:ext cx="1028700" cy="28800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r"/>
          <a:r>
            <a:rPr lang="en-US" sz="1600" dirty="0"/>
            <a:t>Grade</a:t>
          </a:r>
        </a:p>
      </cdr:txBody>
    </cdr:sp>
  </cdr:relSizeAnchor>
  <cdr:relSizeAnchor xmlns:cdr="http://schemas.openxmlformats.org/drawingml/2006/chartDrawing">
    <cdr:from>
      <cdr:x>0.81481</cdr:x>
      <cdr:y>0.9252</cdr:y>
    </cdr:from>
    <cdr:to>
      <cdr:x>1</cdr:x>
      <cdr:y>1</cdr:y>
    </cdr:to>
    <cdr:sp macro="" textlink="">
      <cdr:nvSpPr>
        <cdr:cNvPr id="3" name="TextBox 2"/>
        <cdr:cNvSpPr txBox="1"/>
      </cdr:nvSpPr>
      <cdr:spPr>
        <a:xfrm xmlns:a="http://schemas.openxmlformats.org/drawingml/2006/main">
          <a:off x="6705600" y="4191000"/>
          <a:ext cx="1524000" cy="338554"/>
        </a:xfrm>
        <a:prstGeom xmlns:a="http://schemas.openxmlformats.org/drawingml/2006/main" prst="rect">
          <a:avLst/>
        </a:prstGeom>
      </cdr:spPr>
      <cdr:txBody>
        <a:bodyPr xmlns:a="http://schemas.openxmlformats.org/drawingml/2006/main" wrap="square" rtlCol="0">
          <a:spAutoFit/>
        </a:bodyPr>
        <a:lstStyle xmlns:a="http://schemas.openxmlformats.org/drawingml/2006/main"/>
        <a:p xmlns:a="http://schemas.openxmlformats.org/drawingml/2006/main">
          <a:r>
            <a:rPr lang="en-US" sz="1600" dirty="0"/>
            <a:t>MCR,  2/25/08</a:t>
          </a:r>
        </a:p>
      </cdr:txBody>
    </cdr:sp>
  </cdr:relSizeAnchor>
</c:userShapes>
</file>

<file path=ppt/drawings/drawing4.xml><?xml version="1.0" encoding="utf-8"?>
<c:userShapes xmlns:c="http://schemas.openxmlformats.org/drawingml/2006/chart">
  <cdr:relSizeAnchor xmlns:cdr="http://schemas.openxmlformats.org/drawingml/2006/chartDrawing">
    <cdr:from>
      <cdr:x>0.88889</cdr:x>
      <cdr:y>0.38723</cdr:y>
    </cdr:from>
    <cdr:to>
      <cdr:x>1</cdr:x>
      <cdr:y>0.58927</cdr:y>
    </cdr:to>
    <cdr:sp macro="" textlink="">
      <cdr:nvSpPr>
        <cdr:cNvPr id="2" name="TextBox 1"/>
        <cdr:cNvSpPr txBox="1"/>
      </cdr:nvSpPr>
      <cdr:spPr>
        <a:xfrm xmlns:a="http://schemas.openxmlformats.org/drawingml/2006/main">
          <a:off x="7315200" y="1752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CCBBC3-B80B-44B9-9D26-523EAD6A3A8C}" type="datetimeFigureOut">
              <a:rPr lang="en-US" smtClean="0"/>
              <a:t>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937C63-D4FC-4014-AAE2-0BF80DB63BFA}" type="slidenum">
              <a:rPr lang="en-US" smtClean="0"/>
              <a:t>‹#›</a:t>
            </a:fld>
            <a:endParaRPr lang="en-US"/>
          </a:p>
        </p:txBody>
      </p:sp>
    </p:spTree>
    <p:extLst>
      <p:ext uri="{BB962C8B-B14F-4D97-AF65-F5344CB8AC3E}">
        <p14:creationId xmlns:p14="http://schemas.microsoft.com/office/powerpoint/2010/main" val="3979926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Bar chart: counts, proportions,</a:t>
            </a:r>
            <a:r>
              <a:rPr lang="en-US" baseline="0" dirty="0" smtClean="0"/>
              <a:t> discrete variables – descriptive variables. </a:t>
            </a:r>
          </a:p>
          <a:p>
            <a:r>
              <a:rPr lang="en-US" dirty="0" smtClean="0"/>
              <a:t>Bars should be wider than gaps. Consider gridlines carefully – not to distract,</a:t>
            </a:r>
            <a:r>
              <a:rPr lang="en-US" baseline="0" dirty="0" smtClean="0"/>
              <a:t> but to guide comparison.</a:t>
            </a:r>
            <a:endParaRPr lang="en-US" dirty="0"/>
          </a:p>
        </p:txBody>
      </p:sp>
      <p:sp>
        <p:nvSpPr>
          <p:cNvPr id="4" name="Slide Number Placeholder 3"/>
          <p:cNvSpPr>
            <a:spLocks noGrp="1"/>
          </p:cNvSpPr>
          <p:nvPr>
            <p:ph type="sldNum" sz="quarter" idx="10"/>
          </p:nvPr>
        </p:nvSpPr>
        <p:spPr/>
        <p:txBody>
          <a:bodyPr/>
          <a:lstStyle/>
          <a:p>
            <a:fld id="{3A937C63-D4FC-4014-AAE2-0BF80DB63BFA}"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Helps with longer labels, many labels.</a:t>
            </a:r>
          </a:p>
          <a:p>
            <a:r>
              <a:rPr lang="en-US" dirty="0" smtClean="0"/>
              <a:t>Use</a:t>
            </a:r>
            <a:r>
              <a:rPr lang="en-US" baseline="0" dirty="0" smtClean="0"/>
              <a:t> logical order when possible; otherwise, order based on frequency.</a:t>
            </a:r>
            <a:endParaRPr lang="en-US" dirty="0"/>
          </a:p>
        </p:txBody>
      </p:sp>
      <p:sp>
        <p:nvSpPr>
          <p:cNvPr id="4" name="Slide Number Placeholder 3"/>
          <p:cNvSpPr>
            <a:spLocks noGrp="1"/>
          </p:cNvSpPr>
          <p:nvPr>
            <p:ph type="sldNum" sz="quarter" idx="10"/>
          </p:nvPr>
        </p:nvSpPr>
        <p:spPr/>
        <p:txBody>
          <a:bodyPr/>
          <a:lstStyle/>
          <a:p>
            <a:fld id="{3A937C63-D4FC-4014-AAE2-0BF80DB63BFA}"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Distributions</a:t>
            </a:r>
            <a:r>
              <a:rPr lang="en-US" baseline="0" dirty="0" smtClean="0"/>
              <a:t> of a quantitative variable conditioned on a qualitative variable</a:t>
            </a:r>
          </a:p>
          <a:p>
            <a:r>
              <a:rPr lang="en-US" baseline="0" dirty="0" smtClean="0"/>
              <a:t>Median, </a:t>
            </a:r>
            <a:r>
              <a:rPr lang="en-US" baseline="0" dirty="0" err="1" smtClean="0"/>
              <a:t>interquartile</a:t>
            </a:r>
            <a:r>
              <a:rPr lang="en-US" baseline="0" dirty="0" smtClean="0"/>
              <a:t> range, min and max</a:t>
            </a:r>
          </a:p>
          <a:p>
            <a:endParaRPr lang="en-US" dirty="0"/>
          </a:p>
        </p:txBody>
      </p:sp>
      <p:sp>
        <p:nvSpPr>
          <p:cNvPr id="4" name="Slide Number Placeholder 3"/>
          <p:cNvSpPr>
            <a:spLocks noGrp="1"/>
          </p:cNvSpPr>
          <p:nvPr>
            <p:ph type="sldNum" sz="quarter" idx="10"/>
          </p:nvPr>
        </p:nvSpPr>
        <p:spPr/>
        <p:txBody>
          <a:bodyPr/>
          <a:lstStyle/>
          <a:p>
            <a:fld id="{3A937C63-D4FC-4014-AAE2-0BF80DB63BFA}" type="slidenum">
              <a:rPr lang="en-US" smtClean="0"/>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Grouped</a:t>
            </a:r>
            <a:r>
              <a:rPr lang="en-US" baseline="0" dirty="0" smtClean="0"/>
              <a:t> bar charts. Only when there are two or three categories. </a:t>
            </a:r>
            <a:endParaRPr lang="en-US" dirty="0"/>
          </a:p>
        </p:txBody>
      </p:sp>
      <p:sp>
        <p:nvSpPr>
          <p:cNvPr id="4" name="Slide Number Placeholder 3"/>
          <p:cNvSpPr>
            <a:spLocks noGrp="1"/>
          </p:cNvSpPr>
          <p:nvPr>
            <p:ph type="sldNum" sz="quarter" idx="10"/>
          </p:nvPr>
        </p:nvSpPr>
        <p:spPr/>
        <p:txBody>
          <a:bodyPr/>
          <a:lstStyle/>
          <a:p>
            <a:fld id="{3A937C63-D4FC-4014-AAE2-0BF80DB63BFA}" type="slidenum">
              <a:rPr lang="en-US" smtClean="0"/>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more useful to stack here, too many bars stacked</a:t>
            </a:r>
            <a:r>
              <a:rPr lang="en-US" baseline="0" dirty="0" smtClean="0"/>
              <a:t> are difficult to distinguish</a:t>
            </a:r>
            <a:endParaRPr lang="en-US" dirty="0"/>
          </a:p>
        </p:txBody>
      </p:sp>
      <p:sp>
        <p:nvSpPr>
          <p:cNvPr id="4" name="Slide Number Placeholder 3"/>
          <p:cNvSpPr>
            <a:spLocks noGrp="1"/>
          </p:cNvSpPr>
          <p:nvPr>
            <p:ph type="sldNum" sz="quarter" idx="10"/>
          </p:nvPr>
        </p:nvSpPr>
        <p:spPr/>
        <p:txBody>
          <a:bodyPr/>
          <a:lstStyle/>
          <a:p>
            <a:fld id="{3A937C63-D4FC-4014-AAE2-0BF80DB63BFA}" type="slidenum">
              <a:rPr lang="en-US" smtClean="0"/>
              <a:t>34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CF305C-59ED-4F35-BBFF-ED63445760C3}" type="slidenum">
              <a:rPr lang="en-US" altLang="en-US"/>
              <a:pPr>
                <a:spcBef>
                  <a:spcPct val="0"/>
                </a:spcBef>
              </a:pPr>
              <a:t>36</a:t>
            </a:fld>
            <a:endParaRPr lang="en-US" altLang="en-US"/>
          </a:p>
        </p:txBody>
      </p:sp>
      <p:sp>
        <p:nvSpPr>
          <p:cNvPr id="3891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chart shows the same information as the preceding table, preserving the order of items from the GSS questionnaire. It is much easier to observe direction and magnitude of the response pattern from the chart than from the table. With the table, readers must perform mental arithmetic to figure out “Which is higher? How much higher?” In the chart, the relative heights of bars make it easy to see that pattern.</a:t>
            </a:r>
          </a:p>
          <a:p>
            <a:r>
              <a:rPr lang="en-US" altLang="en-US" smtClean="0"/>
              <a:t>For slides to be used in a speech or to display a complex pattern, a chart is usually preferable. If precise numeric values are needed, a table is the better choice.</a:t>
            </a:r>
          </a:p>
          <a:p>
            <a:endParaRPr lang="en-US" altLang="en-US" smtClean="0"/>
          </a:p>
          <a:p>
            <a:r>
              <a:rPr lang="en-US" altLang="en-US" smtClean="0"/>
              <a:t>A second point to observe from this chart is that it is hard to discern a systematic pattern because the heights of the bars vary erratically from left to right. This order encourages writers either to report the height of each of the six bars individually, to describe a series of pairwise comparisons of agreement levels for different items, or to choose an arbitrary item or two to report. None of these approaches facilitates an understanding of the overall pattern.</a:t>
            </a:r>
          </a:p>
          <a:p>
            <a:endParaRPr lang="en-US" altLang="en-US" smtClean="0"/>
          </a:p>
        </p:txBody>
      </p:sp>
    </p:spTree>
    <p:extLst>
      <p:ext uri="{BB962C8B-B14F-4D97-AF65-F5344CB8AC3E}">
        <p14:creationId xmlns:p14="http://schemas.microsoft.com/office/powerpoint/2010/main" val="1261348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B0C2FD-035E-4B4B-A23B-B9CB05093B94}" type="slidenum">
              <a:rPr lang="en-US" altLang="en-US"/>
              <a:pPr>
                <a:spcBef>
                  <a:spcPct val="0"/>
                </a:spcBef>
              </a:pPr>
              <a:t>37</a:t>
            </a:fld>
            <a:endParaRPr lang="en-US" altLang="en-US"/>
          </a:p>
        </p:txBody>
      </p:sp>
      <p:sp>
        <p:nvSpPr>
          <p:cNvPr id="4096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chart reorganizes the items in alphabetical order, which is no better than the preceding chart for facilitating a clear description of the pattern. Again, the ordering encourages writers to report agreement rates for individual circumstances of abortion rather than teasing out a pattern among all six circumstances.</a:t>
            </a:r>
          </a:p>
          <a:p>
            <a:r>
              <a:rPr lang="en-US" altLang="en-US" smtClean="0"/>
              <a:t>A second problem is that different researchers might abbreviate the question names differently, resulting in inconsistent alphabetical ordering of the same items. For example, what I called “wants no more” could have been labeled “married, wants no more,” which would place it 4</a:t>
            </a:r>
            <a:r>
              <a:rPr lang="en-US" altLang="en-US" baseline="30000" smtClean="0"/>
              <a:t>th  </a:t>
            </a:r>
            <a:r>
              <a:rPr lang="en-US" altLang="en-US" smtClean="0"/>
              <a:t> rather than 6</a:t>
            </a:r>
            <a:r>
              <a:rPr lang="en-US" altLang="en-US" baseline="30000" smtClean="0"/>
              <a:t>th</a:t>
            </a:r>
            <a:r>
              <a:rPr lang="en-US" altLang="en-US" smtClean="0"/>
              <a:t> in the alphabetical sequence.</a:t>
            </a:r>
          </a:p>
        </p:txBody>
      </p:sp>
    </p:spTree>
    <p:extLst>
      <p:ext uri="{BB962C8B-B14F-4D97-AF65-F5344CB8AC3E}">
        <p14:creationId xmlns:p14="http://schemas.microsoft.com/office/powerpoint/2010/main" val="2058910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19A7B3-2C9D-4224-B900-2C2A07293194}" type="slidenum">
              <a:rPr lang="en-US" altLang="en-US"/>
              <a:pPr>
                <a:spcBef>
                  <a:spcPct val="0"/>
                </a:spcBef>
              </a:pPr>
              <a:t>38</a:t>
            </a:fld>
            <a:endParaRPr lang="en-US" altLang="en-US"/>
          </a:p>
        </p:txBody>
      </p:sp>
      <p:sp>
        <p:nvSpPr>
          <p:cNvPr id="4301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chart reorganizes the same information in descending empirical order of level of agreement. Immediately we have a much easier time identifying a pattern because the six items clearly cluster into two distinct groups. This encourages a systematic and condensed description: “Respondents were nearly twice as likely to agree with legal abortion under the three circumstances on the left than under the three circumstances on the right.” This description is a big improvement over six separate sentences, each reporting rates of agreement for a given abortion circumstance.</a:t>
            </a:r>
          </a:p>
        </p:txBody>
      </p:sp>
    </p:spTree>
    <p:extLst>
      <p:ext uri="{BB962C8B-B14F-4D97-AF65-F5344CB8AC3E}">
        <p14:creationId xmlns:p14="http://schemas.microsoft.com/office/powerpoint/2010/main" val="333567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801479-FCA8-40E5-B63A-79EF38BB5346}" type="slidenum">
              <a:rPr lang="en-US" altLang="en-US"/>
              <a:pPr>
                <a:spcBef>
                  <a:spcPct val="0"/>
                </a:spcBef>
              </a:pPr>
              <a:t>39</a:t>
            </a:fld>
            <a:endParaRPr lang="en-US" altLang="en-US"/>
          </a:p>
        </p:txBody>
      </p:sp>
      <p:sp>
        <p:nvSpPr>
          <p:cNvPr id="4505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However, the emergence of this pattern begs the question “what do each of those clusters have in common that makes agreement levels so similar within each cluster?” In other words, is there a conceptual similarity among the three items in the cluster on the left? The three items in the cluster on the right?</a:t>
            </a:r>
          </a:p>
          <a:p>
            <a:r>
              <a:rPr lang="en-US" altLang="en-US" smtClean="0"/>
              <a:t>A bit of thought yields possible labels for each cluster: mother’s health, pregnant due to rape, and defect in the baby can all be considered health reasons for seeking an abortion. Wants no more, any reason, and not married might be considered social reasons. Adding those labels to the chart conveys the theoretical distinction between the two clusters.</a:t>
            </a:r>
          </a:p>
        </p:txBody>
      </p:sp>
    </p:spTree>
    <p:extLst>
      <p:ext uri="{BB962C8B-B14F-4D97-AF65-F5344CB8AC3E}">
        <p14:creationId xmlns:p14="http://schemas.microsoft.com/office/powerpoint/2010/main" val="1935117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F16D69A-F7A2-4511-B8D5-5DA1E55B78B8}" type="datetime1">
              <a:rPr lang="en-US" smtClean="0"/>
              <a:t>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9A3D93-45AE-4ABC-BD02-423E5A37684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E3CC1B-1640-4AAE-83FD-4A41F844E309}" type="datetime1">
              <a:rPr lang="en-US" smtClean="0"/>
              <a:t>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A61F48-6C2C-4DF9-81DF-52B8C4CB792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A8A943-A2A7-45A6-895A-CC684BA08097}" type="datetime1">
              <a:rPr lang="en-US" smtClean="0"/>
              <a:t>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929480-CAC0-4C08-A19E-35D5AD7A183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981200"/>
            <a:ext cx="4495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4495800" cy="4572000"/>
          </a:xfrm>
        </p:spPr>
        <p:txBody>
          <a:bodyPr/>
          <a:lstStyle/>
          <a:p>
            <a:pPr lvl="0"/>
            <a:endParaRPr lang="en-US" noProof="0"/>
          </a:p>
        </p:txBody>
      </p:sp>
    </p:spTree>
    <p:extLst>
      <p:ext uri="{BB962C8B-B14F-4D97-AF65-F5344CB8AC3E}">
        <p14:creationId xmlns:p14="http://schemas.microsoft.com/office/powerpoint/2010/main" val="135038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C02DF1-FEC6-42A8-B4B3-685960D40A22}" type="datetime1">
              <a:rPr lang="en-US" smtClean="0"/>
              <a:t>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457BD2-75D0-473C-91C1-FF2732CA87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0105D30-5289-405B-B0D6-A6BAB601EB04}" type="datetime1">
              <a:rPr lang="en-US" smtClean="0"/>
              <a:t>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8AF5E4-FDBA-4431-85DA-85C879ADB0F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9315A6-3A81-4DF3-B602-36E3419D1964}" type="datetime1">
              <a:rPr lang="en-US" smtClean="0"/>
              <a:t>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8458DD-7B6D-4D11-B411-76F858CC0A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7354D09-16AB-4DA1-A58F-451C55664D57}" type="datetime1">
              <a:rPr lang="en-US" smtClean="0"/>
              <a:t>2/6/2018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49FB15B-33DF-4648-AE3F-E2552C8C0DC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2F07915-C187-4D94-92D6-E4295C4863AA}" type="datetime1">
              <a:rPr lang="en-US" smtClean="0"/>
              <a:t>2/6/2018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797734-A13C-4FF6-ADD6-4B00B1E59DD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8C2BE6-37E0-40D1-85D3-58E1029D4603}" type="datetime1">
              <a:rPr lang="en-US" smtClean="0"/>
              <a:t>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6B48E2-0886-43E9-8A4E-5E3BE78BE81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1C19AD-7BCF-4246-B5E8-25E964950A45}" type="datetime1">
              <a:rPr lang="en-US" smtClean="0"/>
              <a:t>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F8F59F-55D2-468A-A567-0F28016998E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D1119E-87D5-4E44-BA87-B15D8AAFCA6B}" type="datetime1">
              <a:rPr lang="en-US" smtClean="0"/>
              <a:t>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8F8E43-5A8E-4C7D-8669-EB57C8911D1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7C77BA9-6DFE-4D04-A13F-8E2499A2EE55}" type="datetime1">
              <a:rPr lang="en-US" smtClean="0"/>
              <a:t>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C39BB1D-53C3-4279-8880-6C04040EC4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ducation.umn.edu/"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2.png"/><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3.png"/><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4.png"/><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algn="r"/>
            <a:r>
              <a:rPr lang="en-US" dirty="0" smtClean="0"/>
              <a:t>Graphical Displays of Data</a:t>
            </a:r>
          </a:p>
        </p:txBody>
      </p:sp>
      <p:sp>
        <p:nvSpPr>
          <p:cNvPr id="3" name="Subtitle 2"/>
          <p:cNvSpPr>
            <a:spLocks noGrp="1"/>
          </p:cNvSpPr>
          <p:nvPr>
            <p:ph type="subTitle" idx="1"/>
          </p:nvPr>
        </p:nvSpPr>
        <p:spPr/>
        <p:txBody>
          <a:bodyPr rtlCol="0">
            <a:normAutofit/>
          </a:bodyPr>
          <a:lstStyle/>
          <a:p>
            <a:pPr algn="r" fontAlgn="auto">
              <a:spcAft>
                <a:spcPts val="0"/>
              </a:spcAft>
              <a:buFont typeface="Arial" pitchFamily="34" charset="0"/>
              <a:buNone/>
              <a:defRPr/>
            </a:pPr>
            <a:r>
              <a:rPr lang="en-US" dirty="0" smtClean="0"/>
              <a:t>EPSY 5245</a:t>
            </a:r>
          </a:p>
          <a:p>
            <a:pPr algn="r" fontAlgn="auto">
              <a:spcAft>
                <a:spcPts val="0"/>
              </a:spcAft>
              <a:buFont typeface="Arial" pitchFamily="34" charset="0"/>
              <a:buNone/>
              <a:defRPr/>
            </a:pPr>
            <a:r>
              <a:rPr lang="en-US" dirty="0" smtClean="0"/>
              <a:t>Michael </a:t>
            </a:r>
            <a:r>
              <a:rPr lang="en-US" smtClean="0"/>
              <a:t>C. Rodriguez</a:t>
            </a:r>
            <a:endParaRPr lang="en-US" dirty="0" smtClean="0"/>
          </a:p>
        </p:txBody>
      </p:sp>
      <p:pic>
        <p:nvPicPr>
          <p:cNvPr id="5" name="Picture 4" descr="goldyM2out-RGB"/>
          <p:cNvPicPr>
            <a:picLocks noChangeAspect="1" noChangeArrowheads="1"/>
          </p:cNvPicPr>
          <p:nvPr/>
        </p:nvPicPr>
        <p:blipFill>
          <a:blip r:embed="rId2" cstate="print"/>
          <a:srcRect/>
          <a:stretch>
            <a:fillRect/>
          </a:stretch>
        </p:blipFill>
        <p:spPr bwMode="auto">
          <a:xfrm>
            <a:off x="152400" y="4956175"/>
            <a:ext cx="2743200" cy="1901825"/>
          </a:xfrm>
          <a:prstGeom prst="rect">
            <a:avLst/>
          </a:prstGeom>
          <a:noFill/>
          <a:ln w="9525">
            <a:noFill/>
            <a:miter lim="800000"/>
            <a:headEnd/>
            <a:tailEnd/>
          </a:ln>
        </p:spPr>
      </p:pic>
      <p:pic>
        <p:nvPicPr>
          <p:cNvPr id="6" name="Picture 160" descr="College of Education and Human Development">
            <a:hlinkClick r:id="rId3"/>
          </p:cNvPr>
          <p:cNvPicPr>
            <a:picLocks noChangeAspect="1" noChangeArrowheads="1"/>
          </p:cNvPicPr>
          <p:nvPr/>
        </p:nvPicPr>
        <p:blipFill>
          <a:blip r:embed="rId4" cstate="print"/>
          <a:srcRect/>
          <a:stretch>
            <a:fillRect/>
          </a:stretch>
        </p:blipFill>
        <p:spPr bwMode="auto">
          <a:xfrm>
            <a:off x="0" y="0"/>
            <a:ext cx="7010400" cy="381000"/>
          </a:xfrm>
          <a:prstGeom prst="rect">
            <a:avLst/>
          </a:prstGeom>
          <a:noFill/>
          <a:ln w="9525">
            <a:noFill/>
            <a:miter lim="800000"/>
            <a:headEnd/>
            <a:tailEnd/>
          </a:ln>
        </p:spPr>
      </p:pic>
      <p:pic>
        <p:nvPicPr>
          <p:cNvPr id="7" name="Picture 161" descr="coloruofm"/>
          <p:cNvPicPr>
            <a:picLocks noChangeAspect="1" noChangeArrowheads="1"/>
          </p:cNvPicPr>
          <p:nvPr/>
        </p:nvPicPr>
        <p:blipFill>
          <a:blip r:embed="rId5" cstate="print"/>
          <a:srcRect/>
          <a:stretch>
            <a:fillRect/>
          </a:stretch>
        </p:blipFill>
        <p:spPr bwMode="auto">
          <a:xfrm>
            <a:off x="7010400" y="0"/>
            <a:ext cx="2133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Graphs</a:t>
            </a:r>
          </a:p>
        </p:txBody>
      </p:sp>
      <p:sp>
        <p:nvSpPr>
          <p:cNvPr id="5123" name="Content Placeholder 2"/>
          <p:cNvSpPr>
            <a:spLocks noGrp="1"/>
          </p:cNvSpPr>
          <p:nvPr>
            <p:ph idx="1"/>
          </p:nvPr>
        </p:nvSpPr>
        <p:spPr>
          <a:xfrm>
            <a:off x="228600" y="1600200"/>
            <a:ext cx="8686800" cy="4953000"/>
          </a:xfrm>
        </p:spPr>
        <p:txBody>
          <a:bodyPr/>
          <a:lstStyle/>
          <a:p>
            <a:r>
              <a:rPr lang="en-US" dirty="0" smtClean="0"/>
              <a:t>The scale should be sensible – showing the full range of possible values</a:t>
            </a:r>
          </a:p>
          <a:p>
            <a:r>
              <a:rPr lang="en-US" dirty="0" smtClean="0"/>
              <a:t>Avoid 3-D, creating distortion and false contrasts; unless you have a genuine 3</a:t>
            </a:r>
            <a:r>
              <a:rPr lang="en-US" baseline="30000" dirty="0" smtClean="0"/>
              <a:t>rd</a:t>
            </a:r>
            <a:r>
              <a:rPr lang="en-US" dirty="0" smtClean="0"/>
              <a:t> dimension</a:t>
            </a:r>
          </a:p>
          <a:p>
            <a:r>
              <a:rPr lang="en-US" dirty="0" smtClean="0"/>
              <a:t>At a minimum, displayed scale values should be consistent across a set of graphs</a:t>
            </a:r>
          </a:p>
          <a:p>
            <a:r>
              <a:rPr lang="en-US" dirty="0" smtClean="0"/>
              <a:t>Date and source the graphs</a:t>
            </a:r>
          </a:p>
          <a:p>
            <a:pPr lvl="1"/>
            <a:r>
              <a:rPr lang="en-US" dirty="0" smtClean="0"/>
              <a:t>At the bottom, place the data the graph was produced and ID the producer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graphicFrame>
        <p:nvGraphicFramePr>
          <p:cNvPr id="7" name="Content Placeholder 6"/>
          <p:cNvGraphicFramePr>
            <a:graphicFrameLocks noGrp="1"/>
          </p:cNvGraphicFramePr>
          <p:nvPr>
            <p:ph idx="1"/>
          </p:nvPr>
        </p:nvGraphicFramePr>
        <p:xfrm>
          <a:off x="457200" y="1066800"/>
          <a:ext cx="8229600" cy="50593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dirty="0" smtClean="0"/>
          </a:p>
        </p:txBody>
      </p:sp>
      <p:graphicFrame>
        <p:nvGraphicFramePr>
          <p:cNvPr id="6" name="Content Placeholder 5"/>
          <p:cNvGraphicFramePr>
            <a:graphicFrameLocks noGrp="1"/>
          </p:cNvGraphicFramePr>
          <p:nvPr>
            <p:ph idx="1"/>
          </p:nvPr>
        </p:nvGraphicFramePr>
        <p:xfrm>
          <a:off x="457200" y="1066800"/>
          <a:ext cx="8229600" cy="50593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graphicFrame>
        <p:nvGraphicFramePr>
          <p:cNvPr id="5" name="Content Placeholder 4"/>
          <p:cNvGraphicFramePr>
            <a:graphicFrameLocks noGrp="1"/>
          </p:cNvGraphicFramePr>
          <p:nvPr>
            <p:ph idx="1"/>
          </p:nvPr>
        </p:nvGraphicFramePr>
        <p:xfrm>
          <a:off x="457200" y="1143000"/>
          <a:ext cx="8229600" cy="49831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sp>
        <p:nvSpPr>
          <p:cNvPr id="9219" name="Rectangle 5"/>
          <p:cNvSpPr>
            <a:spLocks noChangeArrowheads="1"/>
          </p:cNvSpPr>
          <p:nvPr/>
        </p:nvSpPr>
        <p:spPr bwMode="auto">
          <a:xfrm>
            <a:off x="457200" y="5943600"/>
            <a:ext cx="3048000" cy="830997"/>
          </a:xfrm>
          <a:prstGeom prst="rect">
            <a:avLst/>
          </a:prstGeom>
          <a:noFill/>
          <a:ln w="9525">
            <a:noFill/>
            <a:miter lim="800000"/>
            <a:headEnd/>
            <a:tailEnd/>
          </a:ln>
        </p:spPr>
        <p:txBody>
          <a:bodyPr>
            <a:spAutoFit/>
          </a:bodyPr>
          <a:lstStyle/>
          <a:p>
            <a:r>
              <a:rPr lang="en-US" sz="1600" dirty="0">
                <a:latin typeface="Calibri" pitchFamily="34" charset="0"/>
              </a:rPr>
              <a:t>Note: Numbers above the </a:t>
            </a:r>
            <a:r>
              <a:rPr lang="en-US" sz="1600" dirty="0" smtClean="0">
                <a:latin typeface="Calibri" pitchFamily="34" charset="0"/>
              </a:rPr>
              <a:t>bars </a:t>
            </a:r>
            <a:r>
              <a:rPr lang="en-US" sz="1600" dirty="0">
                <a:latin typeface="Calibri" pitchFamily="34" charset="0"/>
              </a:rPr>
              <a:t>report the percentage of students who improved by 10% or </a:t>
            </a:r>
            <a:r>
              <a:rPr lang="en-US" sz="1600" dirty="0" smtClean="0">
                <a:latin typeface="Calibri" pitchFamily="34" charset="0"/>
              </a:rPr>
              <a:t>more</a:t>
            </a:r>
            <a:r>
              <a:rPr lang="en-US" sz="1600" dirty="0">
                <a:latin typeface="Calibri" pitchFamily="34" charset="0"/>
              </a:rPr>
              <a:t>.</a:t>
            </a:r>
          </a:p>
        </p:txBody>
      </p:sp>
      <p:graphicFrame>
        <p:nvGraphicFramePr>
          <p:cNvPr id="8" name="Content Placeholder 7"/>
          <p:cNvGraphicFramePr>
            <a:graphicFrameLocks noGrp="1"/>
          </p:cNvGraphicFramePr>
          <p:nvPr>
            <p:ph idx="1"/>
          </p:nvPr>
        </p:nvGraphicFramePr>
        <p:xfrm>
          <a:off x="457200" y="990600"/>
          <a:ext cx="8229600" cy="51355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Tables</a:t>
            </a:r>
          </a:p>
        </p:txBody>
      </p:sp>
      <p:sp>
        <p:nvSpPr>
          <p:cNvPr id="10243" name="Content Placeholder 2"/>
          <p:cNvSpPr>
            <a:spLocks noGrp="1"/>
          </p:cNvSpPr>
          <p:nvPr>
            <p:ph idx="1"/>
          </p:nvPr>
        </p:nvSpPr>
        <p:spPr>
          <a:xfrm>
            <a:off x="457200" y="1600200"/>
            <a:ext cx="8229600" cy="4953000"/>
          </a:xfrm>
        </p:spPr>
        <p:txBody>
          <a:bodyPr/>
          <a:lstStyle/>
          <a:p>
            <a:r>
              <a:rPr lang="en-US" smtClean="0"/>
              <a:t>Date (what time period is covered)</a:t>
            </a:r>
          </a:p>
          <a:p>
            <a:r>
              <a:rPr lang="en-US" smtClean="0"/>
              <a:t>Complete title (descriptive and brief)</a:t>
            </a:r>
          </a:p>
          <a:p>
            <a:r>
              <a:rPr lang="en-US" smtClean="0"/>
              <a:t>Labels should be descriptive and consistent across the set of tables</a:t>
            </a:r>
          </a:p>
          <a:p>
            <a:r>
              <a:rPr lang="en-US" smtClean="0"/>
              <a:t>Decided between counts and percentages</a:t>
            </a:r>
          </a:p>
          <a:p>
            <a:pPr lvl="1"/>
            <a:r>
              <a:rPr lang="en-US" smtClean="0"/>
              <a:t>Are the proportions, actual numbers, or both important?</a:t>
            </a:r>
          </a:p>
          <a:p>
            <a:r>
              <a:rPr lang="en-US" smtClean="0"/>
              <a:t>Always report totals and sample sizes</a:t>
            </a:r>
          </a:p>
          <a:p>
            <a:pPr lvl="1"/>
            <a:r>
              <a:rPr lang="en-US" smtClean="0"/>
              <a:t>Allow readers ability to recalculate percentages.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Table Notes</a:t>
            </a:r>
          </a:p>
        </p:txBody>
      </p:sp>
      <p:sp>
        <p:nvSpPr>
          <p:cNvPr id="11267" name="Content Placeholder 2"/>
          <p:cNvSpPr>
            <a:spLocks noGrp="1"/>
          </p:cNvSpPr>
          <p:nvPr>
            <p:ph idx="1"/>
          </p:nvPr>
        </p:nvSpPr>
        <p:spPr/>
        <p:txBody>
          <a:bodyPr/>
          <a:lstStyle/>
          <a:p>
            <a:r>
              <a:rPr lang="en-US" smtClean="0"/>
              <a:t>Notes to tables should provide details that may or may not be in the text, but are important to interpret the table results</a:t>
            </a:r>
          </a:p>
          <a:p>
            <a:pPr lvl="1"/>
            <a:r>
              <a:rPr lang="en-US" smtClean="0"/>
              <a:t>Sources of the data</a:t>
            </a:r>
          </a:p>
          <a:p>
            <a:pPr lvl="1"/>
            <a:r>
              <a:rPr lang="en-US" smtClean="0"/>
              <a:t>Special statistical tests</a:t>
            </a:r>
          </a:p>
          <a:p>
            <a:pPr lvl="1"/>
            <a:r>
              <a:rPr lang="en-US" smtClean="0"/>
              <a:t>Modified data (based on subgroups, or excluding some cases)</a:t>
            </a:r>
          </a:p>
          <a:p>
            <a:pPr lvl="1"/>
            <a:r>
              <a:rPr lang="en-US" smtClean="0"/>
              <a:t>Missing data (including number)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graphicFrame>
        <p:nvGraphicFramePr>
          <p:cNvPr id="7" name="Content Placeholder 6"/>
          <p:cNvGraphicFramePr>
            <a:graphicFrameLocks noGrp="1"/>
          </p:cNvGraphicFramePr>
          <p:nvPr>
            <p:ph idx="1"/>
          </p:nvPr>
        </p:nvGraphicFramePr>
        <p:xfrm>
          <a:off x="838200" y="1981200"/>
          <a:ext cx="7467600" cy="3262522"/>
        </p:xfrm>
        <a:graphic>
          <a:graphicData uri="http://schemas.openxmlformats.org/drawingml/2006/table">
            <a:tbl>
              <a:tblPr/>
              <a:tblGrid>
                <a:gridCol w="990600">
                  <a:extLst>
                    <a:ext uri="{9D8B030D-6E8A-4147-A177-3AD203B41FA5}">
                      <a16:colId xmlns:a16="http://schemas.microsoft.com/office/drawing/2014/main" val="20000"/>
                    </a:ext>
                  </a:extLst>
                </a:gridCol>
                <a:gridCol w="14986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44600">
                  <a:extLst>
                    <a:ext uri="{9D8B030D-6E8A-4147-A177-3AD203B41FA5}">
                      <a16:colId xmlns:a16="http://schemas.microsoft.com/office/drawing/2014/main" val="20004"/>
                    </a:ext>
                  </a:extLst>
                </a:gridCol>
                <a:gridCol w="1244600">
                  <a:extLst>
                    <a:ext uri="{9D8B030D-6E8A-4147-A177-3AD203B41FA5}">
                      <a16:colId xmlns:a16="http://schemas.microsoft.com/office/drawing/2014/main" val="20005"/>
                    </a:ext>
                  </a:extLst>
                </a:gridCol>
              </a:tblGrid>
              <a:tr h="450161">
                <a:tc gridSpan="5">
                  <a:txBody>
                    <a:bodyPr/>
                    <a:lstStyle/>
                    <a:p>
                      <a:pPr algn="l" fontAlgn="b"/>
                      <a:r>
                        <a:rPr lang="en-US" sz="1800" b="0" i="0" u="none" strike="noStrike">
                          <a:solidFill>
                            <a:srgbClr val="000000"/>
                          </a:solidFill>
                          <a:latin typeface="Calibri"/>
                        </a:rPr>
                        <a:t>How often do you speak English at home?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14791">
                <a:tc>
                  <a:txBody>
                    <a:bodyPr/>
                    <a:lstStyle/>
                    <a:p>
                      <a:pPr algn="l"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Frequency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Percent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Valid Percent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Cumulative Percent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0048">
                <a:tc>
                  <a:txBody>
                    <a:bodyPr/>
                    <a:lstStyle/>
                    <a:p>
                      <a:pPr algn="l" fontAlgn="b"/>
                      <a:r>
                        <a:rPr lang="en-US" sz="1800" b="0" i="0" u="none" strike="noStrike">
                          <a:solidFill>
                            <a:srgbClr val="000000"/>
                          </a:solidFill>
                          <a:latin typeface="Calibri"/>
                        </a:rPr>
                        <a:t>Valid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always or almost always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6049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algn="l"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sometimes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783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0161">
                <a:tc>
                  <a:txBody>
                    <a:bodyPr/>
                    <a:lstStyle/>
                    <a:p>
                      <a:pPr algn="l"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never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0161">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6912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219201" y="1676401"/>
          <a:ext cx="6781798" cy="4419599"/>
        </p:xfrm>
        <a:graphic>
          <a:graphicData uri="http://schemas.openxmlformats.org/drawingml/2006/table">
            <a:tbl>
              <a:tblPr/>
              <a:tblGrid>
                <a:gridCol w="3047999">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828799">
                  <a:extLst>
                    <a:ext uri="{9D8B030D-6E8A-4147-A177-3AD203B41FA5}">
                      <a16:colId xmlns:a16="http://schemas.microsoft.com/office/drawing/2014/main" val="20002"/>
                    </a:ext>
                  </a:extLst>
                </a:gridCol>
              </a:tblGrid>
              <a:tr h="1010321">
                <a:tc gridSpan="3">
                  <a:txBody>
                    <a:bodyPr/>
                    <a:lstStyle/>
                    <a:p>
                      <a:pPr marL="0" marR="0">
                        <a:spcBef>
                          <a:spcPts val="0"/>
                        </a:spcBef>
                        <a:spcAft>
                          <a:spcPts val="0"/>
                        </a:spcAft>
                      </a:pPr>
                      <a:r>
                        <a:rPr lang="en-US" sz="2000" dirty="0">
                          <a:latin typeface="Times New Roman"/>
                          <a:ea typeface="Calibri"/>
                          <a:cs typeface="Arial"/>
                        </a:rPr>
                        <a:t>Table </a:t>
                      </a:r>
                      <a:r>
                        <a:rPr lang="en-US" sz="2000" dirty="0" smtClean="0">
                          <a:latin typeface="Times New Roman"/>
                          <a:ea typeface="Calibri"/>
                          <a:cs typeface="Arial"/>
                        </a:rPr>
                        <a:t>1</a:t>
                      </a:r>
                      <a:endParaRPr lang="en-US" sz="2000" dirty="0">
                        <a:latin typeface="Times New Roman"/>
                        <a:ea typeface="Calibri"/>
                        <a:cs typeface="Arial"/>
                      </a:endParaRPr>
                    </a:p>
                    <a:p>
                      <a:pPr marL="0" marR="0">
                        <a:spcBef>
                          <a:spcPts val="0"/>
                        </a:spcBef>
                        <a:spcAft>
                          <a:spcPts val="0"/>
                        </a:spcAft>
                      </a:pPr>
                      <a:r>
                        <a:rPr lang="en-US" sz="2000" dirty="0">
                          <a:latin typeface="Times New Roman"/>
                          <a:ea typeface="Calibri"/>
                          <a:cs typeface="Arial"/>
                        </a:rPr>
                        <a:t>How often do you speak English at home</a:t>
                      </a:r>
                      <a:r>
                        <a:rPr lang="en-US" sz="2000" dirty="0" smtClean="0">
                          <a:latin typeface="Times New Roman"/>
                          <a:ea typeface="Calibri"/>
                          <a:cs typeface="Arial"/>
                        </a:rPr>
                        <a:t>?</a:t>
                      </a:r>
                    </a:p>
                    <a:p>
                      <a:pPr marL="0" marR="0">
                        <a:spcBef>
                          <a:spcPts val="0"/>
                        </a:spcBef>
                        <a:spcAft>
                          <a:spcPts val="0"/>
                        </a:spcAft>
                      </a:pPr>
                      <a:endParaRPr lang="en-US" sz="2000" dirty="0">
                        <a:latin typeface="Times New Roman"/>
                        <a:ea typeface="Calibri"/>
                        <a:cs typeface="Arial"/>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8491">
                <a:tc>
                  <a:txBody>
                    <a:bodyPr/>
                    <a:lstStyle/>
                    <a:p>
                      <a:pPr marL="0" marR="0">
                        <a:spcBef>
                          <a:spcPts val="0"/>
                        </a:spcBef>
                        <a:spcAft>
                          <a:spcPts val="0"/>
                        </a:spcAft>
                      </a:pPr>
                      <a:r>
                        <a:rPr lang="en-US" sz="2000" dirty="0">
                          <a:latin typeface="Times New Roman"/>
                          <a:ea typeface="Calibri"/>
                          <a:cs typeface="Arial"/>
                        </a:rPr>
                        <a:t> </a:t>
                      </a:r>
                      <a:r>
                        <a:rPr lang="en-US" sz="2000" dirty="0" smtClean="0">
                          <a:latin typeface="Times New Roman"/>
                          <a:ea typeface="Calibri"/>
                          <a:cs typeface="Arial"/>
                        </a:rPr>
                        <a:t>Response</a:t>
                      </a:r>
                      <a:endParaRPr lang="en-US" sz="2000" dirty="0">
                        <a:latin typeface="Times New Roman"/>
                        <a:ea typeface="Calibri"/>
                        <a:cs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Calibri"/>
                          <a:cs typeface="Arial"/>
                        </a:rPr>
                        <a:t>Count</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Calibri"/>
                          <a:cs typeface="Arial"/>
                        </a:rPr>
                        <a:t>Percent</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69921">
                <a:tc>
                  <a:txBody>
                    <a:bodyPr/>
                    <a:lstStyle/>
                    <a:p>
                      <a:pPr marL="0" marR="0">
                        <a:spcBef>
                          <a:spcPts val="0"/>
                        </a:spcBef>
                        <a:spcAft>
                          <a:spcPts val="0"/>
                        </a:spcAft>
                      </a:pPr>
                      <a:r>
                        <a:rPr lang="en-US" sz="2000" dirty="0">
                          <a:latin typeface="Times New Roman"/>
                          <a:ea typeface="Calibri"/>
                          <a:cs typeface="Arial"/>
                        </a:rPr>
                        <a:t>Always or almost always</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dirty="0">
                          <a:latin typeface="Times New Roman"/>
                          <a:ea typeface="Calibri"/>
                          <a:cs typeface="Arial"/>
                        </a:rPr>
                        <a:t>6049</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a:latin typeface="Times New Roman"/>
                          <a:ea typeface="Calibri"/>
                          <a:cs typeface="Arial"/>
                        </a:rPr>
                        <a:t>88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719114">
                <a:tc>
                  <a:txBody>
                    <a:bodyPr/>
                    <a:lstStyle/>
                    <a:p>
                      <a:pPr marL="0" marR="0">
                        <a:spcBef>
                          <a:spcPts val="0"/>
                        </a:spcBef>
                        <a:spcAft>
                          <a:spcPts val="0"/>
                        </a:spcAft>
                      </a:pPr>
                      <a:r>
                        <a:rPr lang="en-US" sz="2000" dirty="0">
                          <a:latin typeface="Times New Roman"/>
                          <a:ea typeface="Calibri"/>
                          <a:cs typeface="Arial"/>
                        </a:rPr>
                        <a:t>Sometimes</a:t>
                      </a:r>
                    </a:p>
                  </a:txBody>
                  <a:tcPr marL="9525" marR="9525" marT="9525" marB="0" anchor="b">
                    <a:lnL>
                      <a:noFill/>
                    </a:lnL>
                    <a:lnR>
                      <a:noFill/>
                    </a:lnR>
                    <a:lnT>
                      <a:noFill/>
                    </a:lnT>
                    <a:lnB>
                      <a:noFill/>
                    </a:lnB>
                  </a:tcPr>
                </a:tc>
                <a:tc>
                  <a:txBody>
                    <a:bodyPr/>
                    <a:lstStyle/>
                    <a:p>
                      <a:pPr marL="0" marR="0" algn="ctr">
                        <a:spcBef>
                          <a:spcPts val="0"/>
                        </a:spcBef>
                        <a:spcAft>
                          <a:spcPts val="0"/>
                        </a:spcAft>
                      </a:pPr>
                      <a:r>
                        <a:rPr lang="en-US" sz="2000" dirty="0">
                          <a:latin typeface="Times New Roman"/>
                          <a:ea typeface="Calibri"/>
                          <a:cs typeface="Arial"/>
                        </a:rPr>
                        <a:t>783</a:t>
                      </a:r>
                    </a:p>
                  </a:txBody>
                  <a:tcPr marL="9525" marR="9525" marT="9525" marB="0" anchor="b">
                    <a:lnL>
                      <a:noFill/>
                    </a:lnL>
                    <a:lnR>
                      <a:noFill/>
                    </a:lnR>
                    <a:lnT>
                      <a:noFill/>
                    </a:lnT>
                    <a:lnB>
                      <a:noFill/>
                    </a:lnB>
                  </a:tcPr>
                </a:tc>
                <a:tc>
                  <a:txBody>
                    <a:bodyPr/>
                    <a:lstStyle/>
                    <a:p>
                      <a:pPr marL="0" marR="0" algn="ctr">
                        <a:spcBef>
                          <a:spcPts val="0"/>
                        </a:spcBef>
                        <a:spcAft>
                          <a:spcPts val="0"/>
                        </a:spcAft>
                      </a:pPr>
                      <a:r>
                        <a:rPr lang="en-US" sz="2000">
                          <a:latin typeface="Times New Roman"/>
                          <a:ea typeface="Calibri"/>
                          <a:cs typeface="Arial"/>
                        </a:rPr>
                        <a:t>11</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719114">
                <a:tc>
                  <a:txBody>
                    <a:bodyPr/>
                    <a:lstStyle/>
                    <a:p>
                      <a:pPr marL="0" marR="0">
                        <a:spcBef>
                          <a:spcPts val="0"/>
                        </a:spcBef>
                        <a:spcAft>
                          <a:spcPts val="0"/>
                        </a:spcAft>
                      </a:pPr>
                      <a:r>
                        <a:rPr lang="en-US" sz="2000" dirty="0">
                          <a:latin typeface="Times New Roman"/>
                          <a:ea typeface="Calibri"/>
                          <a:cs typeface="Arial"/>
                        </a:rPr>
                        <a:t>Never</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Calibri"/>
                          <a:cs typeface="Arial"/>
                        </a:rPr>
                        <a:t>80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Calibri"/>
                          <a:cs typeface="Arial"/>
                        </a:rPr>
                        <a:t>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2638">
                <a:tc>
                  <a:txBody>
                    <a:bodyPr/>
                    <a:lstStyle/>
                    <a:p>
                      <a:pPr marL="0" marR="0">
                        <a:spcBef>
                          <a:spcPts val="0"/>
                        </a:spcBef>
                        <a:spcAft>
                          <a:spcPts val="0"/>
                        </a:spcAft>
                      </a:pPr>
                      <a:r>
                        <a:rPr lang="en-US" sz="2000" dirty="0">
                          <a:latin typeface="Times New Roman"/>
                          <a:ea typeface="Calibri"/>
                          <a:cs typeface="Arial"/>
                        </a:rPr>
                        <a:t>Total</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Calibri"/>
                          <a:cs typeface="Arial"/>
                        </a:rPr>
                        <a:t>6912</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Calibri"/>
                          <a:cs typeface="Arial"/>
                        </a:rPr>
                        <a:t>100</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Title 3"/>
          <p:cNvSpPr>
            <a:spLocks noGrp="1"/>
          </p:cNvSpPr>
          <p:nvPr>
            <p:ph type="title"/>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sp>
        <p:nvSpPr>
          <p:cNvPr id="14339" name="Rectangle 4"/>
          <p:cNvSpPr>
            <a:spLocks noChangeArrowheads="1"/>
          </p:cNvSpPr>
          <p:nvPr/>
        </p:nvSpPr>
        <p:spPr bwMode="auto">
          <a:xfrm>
            <a:off x="838200" y="1905000"/>
            <a:ext cx="5181600" cy="707886"/>
          </a:xfrm>
          <a:prstGeom prst="rect">
            <a:avLst/>
          </a:prstGeom>
          <a:noFill/>
          <a:ln w="9525">
            <a:noFill/>
            <a:miter lim="800000"/>
            <a:headEnd/>
            <a:tailEnd/>
          </a:ln>
        </p:spPr>
        <p:txBody>
          <a:bodyPr wrap="square">
            <a:spAutoFit/>
          </a:bodyPr>
          <a:lstStyle/>
          <a:p>
            <a:r>
              <a:rPr lang="en-US" sz="2000" dirty="0">
                <a:solidFill>
                  <a:srgbClr val="000000"/>
                </a:solidFill>
                <a:latin typeface="Times New Roman" pitchFamily="18" charset="0"/>
                <a:cs typeface="Times New Roman" pitchFamily="18" charset="0"/>
              </a:rPr>
              <a:t>Table </a:t>
            </a:r>
            <a:r>
              <a:rPr lang="en-US" sz="2000" dirty="0" smtClean="0">
                <a:solidFill>
                  <a:srgbClr val="000000"/>
                </a:solidFill>
                <a:latin typeface="Times New Roman" pitchFamily="18" charset="0"/>
                <a:cs typeface="Times New Roman" pitchFamily="18" charset="0"/>
              </a:rPr>
              <a:t>1</a:t>
            </a:r>
            <a:endParaRPr lang="en-US" sz="2000" dirty="0">
              <a:solidFill>
                <a:srgbClr val="000000"/>
              </a:solidFill>
              <a:latin typeface="Times New Roman" pitchFamily="18" charset="0"/>
              <a:cs typeface="Times New Roman" pitchFamily="18" charset="0"/>
            </a:endParaRPr>
          </a:p>
          <a:p>
            <a:r>
              <a:rPr lang="en-US" sz="2000" dirty="0">
                <a:solidFill>
                  <a:srgbClr val="000000"/>
                </a:solidFill>
                <a:latin typeface="Times New Roman" pitchFamily="18" charset="0"/>
                <a:cs typeface="Times New Roman" pitchFamily="18" charset="0"/>
              </a:rPr>
              <a:t>How often do you speak English at home?</a:t>
            </a:r>
          </a:p>
        </p:txBody>
      </p:sp>
      <p:graphicFrame>
        <p:nvGraphicFramePr>
          <p:cNvPr id="6" name="Table 5"/>
          <p:cNvGraphicFramePr>
            <a:graphicFrameLocks noGrp="1"/>
          </p:cNvGraphicFramePr>
          <p:nvPr/>
        </p:nvGraphicFramePr>
        <p:xfrm>
          <a:off x="838200" y="2743200"/>
          <a:ext cx="7391400" cy="3276602"/>
        </p:xfrm>
        <a:graphic>
          <a:graphicData uri="http://schemas.openxmlformats.org/drawingml/2006/table">
            <a:tbl>
              <a:tblPr/>
              <a:tblGrid>
                <a:gridCol w="2930033">
                  <a:extLst>
                    <a:ext uri="{9D8B030D-6E8A-4147-A177-3AD203B41FA5}">
                      <a16:colId xmlns:a16="http://schemas.microsoft.com/office/drawing/2014/main" val="20000"/>
                    </a:ext>
                  </a:extLst>
                </a:gridCol>
                <a:gridCol w="1073139">
                  <a:extLst>
                    <a:ext uri="{9D8B030D-6E8A-4147-A177-3AD203B41FA5}">
                      <a16:colId xmlns:a16="http://schemas.microsoft.com/office/drawing/2014/main" val="20001"/>
                    </a:ext>
                  </a:extLst>
                </a:gridCol>
                <a:gridCol w="1229891">
                  <a:extLst>
                    <a:ext uri="{9D8B030D-6E8A-4147-A177-3AD203B41FA5}">
                      <a16:colId xmlns:a16="http://schemas.microsoft.com/office/drawing/2014/main" val="20002"/>
                    </a:ext>
                  </a:extLst>
                </a:gridCol>
                <a:gridCol w="1229891">
                  <a:extLst>
                    <a:ext uri="{9D8B030D-6E8A-4147-A177-3AD203B41FA5}">
                      <a16:colId xmlns:a16="http://schemas.microsoft.com/office/drawing/2014/main" val="20003"/>
                    </a:ext>
                  </a:extLst>
                </a:gridCol>
                <a:gridCol w="928446">
                  <a:extLst>
                    <a:ext uri="{9D8B030D-6E8A-4147-A177-3AD203B41FA5}">
                      <a16:colId xmlns:a16="http://schemas.microsoft.com/office/drawing/2014/main" val="20004"/>
                    </a:ext>
                  </a:extLst>
                </a:gridCol>
              </a:tblGrid>
              <a:tr h="470326">
                <a:tc rowSpan="3">
                  <a:txBody>
                    <a:bodyPr/>
                    <a:lstStyle/>
                    <a:p>
                      <a:endParaRPr lang="en-US" sz="2000" dirty="0">
                        <a:latin typeface="Calibri"/>
                        <a:ea typeface="Times New Roman"/>
                        <a:cs typeface="Times New Roman"/>
                      </a:endParaRPr>
                    </a:p>
                  </a:txBody>
                  <a:tcPr marL="47721" marR="47721" marT="1026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spcBef>
                          <a:spcPts val="0"/>
                        </a:spcBef>
                        <a:spcAft>
                          <a:spcPts val="0"/>
                        </a:spcAft>
                      </a:pPr>
                      <a:r>
                        <a:rPr lang="en-US" sz="2000" dirty="0">
                          <a:latin typeface="Times New Roman"/>
                          <a:ea typeface="Calibri"/>
                          <a:cs typeface="Arial"/>
                        </a:rPr>
                        <a:t>Were you born in the USA? </a:t>
                      </a:r>
                    </a:p>
                  </a:txBody>
                  <a:tcPr marL="47721" marR="47721" marT="1026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0326">
                <a:tc vMerge="1">
                  <a:txBody>
                    <a:bodyPr/>
                    <a:lstStyle/>
                    <a:p>
                      <a:endParaRPr lang="en-US"/>
                    </a:p>
                  </a:txBody>
                  <a:tcPr/>
                </a:tc>
                <a:tc gridSpan="2">
                  <a:txBody>
                    <a:bodyPr/>
                    <a:lstStyle/>
                    <a:p>
                      <a:pPr marL="0" marR="0" algn="ctr">
                        <a:spcBef>
                          <a:spcPts val="0"/>
                        </a:spcBef>
                        <a:spcAft>
                          <a:spcPts val="0"/>
                        </a:spcAft>
                      </a:pPr>
                      <a:r>
                        <a:rPr lang="en-US" sz="2000" dirty="0">
                          <a:latin typeface="Times New Roman"/>
                          <a:ea typeface="Calibri"/>
                          <a:cs typeface="Arial"/>
                        </a:rPr>
                        <a:t>No </a:t>
                      </a:r>
                    </a:p>
                  </a:txBody>
                  <a:tcPr marL="47721" marR="47721" marT="1026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2000">
                          <a:latin typeface="Times New Roman"/>
                          <a:ea typeface="Calibri"/>
                          <a:cs typeface="Arial"/>
                        </a:rPr>
                        <a:t>Yes </a:t>
                      </a:r>
                    </a:p>
                  </a:txBody>
                  <a:tcPr marL="47721" marR="47721" marT="1026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470326">
                <a:tc vMerge="1">
                  <a:txBody>
                    <a:bodyPr/>
                    <a:lstStyle/>
                    <a:p>
                      <a:endParaRPr lang="en-US"/>
                    </a:p>
                  </a:txBody>
                  <a:tcPr/>
                </a:tc>
                <a:tc>
                  <a:txBody>
                    <a:bodyPr/>
                    <a:lstStyle/>
                    <a:p>
                      <a:pPr marL="0" marR="0" algn="ctr">
                        <a:spcBef>
                          <a:spcPts val="0"/>
                        </a:spcBef>
                        <a:spcAft>
                          <a:spcPts val="0"/>
                        </a:spcAft>
                      </a:pPr>
                      <a:r>
                        <a:rPr lang="en-US" sz="2000" dirty="0">
                          <a:latin typeface="Times New Roman"/>
                          <a:ea typeface="Calibri"/>
                          <a:cs typeface="Arial"/>
                        </a:rPr>
                        <a:t>Count </a:t>
                      </a:r>
                    </a:p>
                  </a:txBody>
                  <a:tcPr marL="47721" marR="47721" marT="1026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Calibri"/>
                          <a:cs typeface="Arial"/>
                        </a:rPr>
                        <a:t>% </a:t>
                      </a:r>
                    </a:p>
                  </a:txBody>
                  <a:tcPr marL="47721" marR="47721" marT="1026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Calibri"/>
                          <a:cs typeface="Arial"/>
                        </a:rPr>
                        <a:t>Count </a:t>
                      </a:r>
                    </a:p>
                  </a:txBody>
                  <a:tcPr marL="47721" marR="47721" marT="1026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Calibri"/>
                          <a:cs typeface="Arial"/>
                        </a:rPr>
                        <a:t>% </a:t>
                      </a:r>
                    </a:p>
                  </a:txBody>
                  <a:tcPr marL="47721" marR="47721" marT="1026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6406">
                <a:tc>
                  <a:txBody>
                    <a:bodyPr/>
                    <a:lstStyle/>
                    <a:p>
                      <a:pPr marL="0" marR="0">
                        <a:spcBef>
                          <a:spcPts val="0"/>
                        </a:spcBef>
                        <a:spcAft>
                          <a:spcPts val="0"/>
                        </a:spcAft>
                      </a:pPr>
                      <a:r>
                        <a:rPr lang="en-US" sz="2000">
                          <a:latin typeface="Times New Roman"/>
                          <a:ea typeface="Calibri"/>
                          <a:cs typeface="Arial"/>
                        </a:rPr>
                        <a:t>Always or almost always </a:t>
                      </a:r>
                    </a:p>
                  </a:txBody>
                  <a:tcPr marL="47721" marR="47721" marT="10263"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dirty="0">
                          <a:latin typeface="Times New Roman"/>
                          <a:ea typeface="Calibri"/>
                          <a:cs typeface="Arial"/>
                        </a:rPr>
                        <a:t>312 </a:t>
                      </a:r>
                    </a:p>
                  </a:txBody>
                  <a:tcPr marL="47721" marR="47721" marT="1026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a:latin typeface="Times New Roman"/>
                          <a:ea typeface="Calibri"/>
                          <a:cs typeface="Arial"/>
                        </a:rPr>
                        <a:t>50 </a:t>
                      </a:r>
                    </a:p>
                  </a:txBody>
                  <a:tcPr marL="47721" marR="47721" marT="1026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dirty="0">
                          <a:latin typeface="Times New Roman"/>
                          <a:ea typeface="Calibri"/>
                          <a:cs typeface="Arial"/>
                        </a:rPr>
                        <a:t>5737 </a:t>
                      </a:r>
                    </a:p>
                  </a:txBody>
                  <a:tcPr marL="47721" marR="47721" marT="1026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a:latin typeface="Times New Roman"/>
                          <a:ea typeface="Calibri"/>
                          <a:cs typeface="Arial"/>
                        </a:rPr>
                        <a:t>91 </a:t>
                      </a:r>
                    </a:p>
                  </a:txBody>
                  <a:tcPr marL="47721" marR="47721" marT="10263"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466406">
                <a:tc>
                  <a:txBody>
                    <a:bodyPr/>
                    <a:lstStyle/>
                    <a:p>
                      <a:pPr marL="0" marR="0">
                        <a:spcBef>
                          <a:spcPts val="0"/>
                        </a:spcBef>
                        <a:spcAft>
                          <a:spcPts val="0"/>
                        </a:spcAft>
                      </a:pPr>
                      <a:r>
                        <a:rPr lang="en-US" sz="2000">
                          <a:latin typeface="Times New Roman"/>
                          <a:ea typeface="Calibri"/>
                          <a:cs typeface="Arial"/>
                        </a:rPr>
                        <a:t>Sometimes </a:t>
                      </a:r>
                    </a:p>
                  </a:txBody>
                  <a:tcPr marL="47721" marR="47721" marT="10263" marB="0">
                    <a:lnL>
                      <a:noFill/>
                    </a:lnL>
                    <a:lnR>
                      <a:noFill/>
                    </a:lnR>
                    <a:lnT>
                      <a:noFill/>
                    </a:lnT>
                    <a:lnB>
                      <a:noFill/>
                    </a:lnB>
                  </a:tcPr>
                </a:tc>
                <a:tc>
                  <a:txBody>
                    <a:bodyPr/>
                    <a:lstStyle/>
                    <a:p>
                      <a:pPr marL="0" marR="0" algn="ctr">
                        <a:spcBef>
                          <a:spcPts val="0"/>
                        </a:spcBef>
                        <a:spcAft>
                          <a:spcPts val="0"/>
                        </a:spcAft>
                      </a:pPr>
                      <a:r>
                        <a:rPr lang="en-US" sz="2000" dirty="0">
                          <a:latin typeface="Times New Roman"/>
                          <a:ea typeface="Calibri"/>
                          <a:cs typeface="Arial"/>
                        </a:rPr>
                        <a:t>271 </a:t>
                      </a:r>
                    </a:p>
                  </a:txBody>
                  <a:tcPr marL="47721" marR="47721" marT="10263" marB="0" anchor="ctr">
                    <a:lnL>
                      <a:noFill/>
                    </a:lnL>
                    <a:lnR>
                      <a:noFill/>
                    </a:lnR>
                    <a:lnT>
                      <a:noFill/>
                    </a:lnT>
                    <a:lnB>
                      <a:noFill/>
                    </a:lnB>
                  </a:tcPr>
                </a:tc>
                <a:tc>
                  <a:txBody>
                    <a:bodyPr/>
                    <a:lstStyle/>
                    <a:p>
                      <a:pPr marL="0" marR="0" algn="ctr">
                        <a:spcBef>
                          <a:spcPts val="0"/>
                        </a:spcBef>
                        <a:spcAft>
                          <a:spcPts val="0"/>
                        </a:spcAft>
                      </a:pPr>
                      <a:r>
                        <a:rPr lang="en-US" sz="2000">
                          <a:latin typeface="Times New Roman"/>
                          <a:ea typeface="Calibri"/>
                          <a:cs typeface="Arial"/>
                        </a:rPr>
                        <a:t>44 </a:t>
                      </a:r>
                    </a:p>
                  </a:txBody>
                  <a:tcPr marL="47721" marR="47721" marT="10263" marB="0" anchor="ctr">
                    <a:lnL>
                      <a:noFill/>
                    </a:lnL>
                    <a:lnR>
                      <a:noFill/>
                    </a:lnR>
                    <a:lnT>
                      <a:noFill/>
                    </a:lnT>
                    <a:lnB>
                      <a:noFill/>
                    </a:lnB>
                  </a:tcPr>
                </a:tc>
                <a:tc>
                  <a:txBody>
                    <a:bodyPr/>
                    <a:lstStyle/>
                    <a:p>
                      <a:pPr marL="0" marR="0" algn="ctr">
                        <a:spcBef>
                          <a:spcPts val="0"/>
                        </a:spcBef>
                        <a:spcAft>
                          <a:spcPts val="0"/>
                        </a:spcAft>
                      </a:pPr>
                      <a:r>
                        <a:rPr lang="en-US" sz="2000" dirty="0">
                          <a:latin typeface="Times New Roman"/>
                          <a:ea typeface="Calibri"/>
                          <a:cs typeface="Arial"/>
                        </a:rPr>
                        <a:t>512 </a:t>
                      </a:r>
                    </a:p>
                  </a:txBody>
                  <a:tcPr marL="47721" marR="47721" marT="10263" marB="0" anchor="ctr">
                    <a:lnL>
                      <a:noFill/>
                    </a:lnL>
                    <a:lnR>
                      <a:noFill/>
                    </a:lnR>
                    <a:lnT>
                      <a:noFill/>
                    </a:lnT>
                    <a:lnB>
                      <a:noFill/>
                    </a:lnB>
                  </a:tcPr>
                </a:tc>
                <a:tc>
                  <a:txBody>
                    <a:bodyPr/>
                    <a:lstStyle/>
                    <a:p>
                      <a:pPr marL="0" marR="0" algn="ctr">
                        <a:spcBef>
                          <a:spcPts val="0"/>
                        </a:spcBef>
                        <a:spcAft>
                          <a:spcPts val="0"/>
                        </a:spcAft>
                      </a:pPr>
                      <a:r>
                        <a:rPr lang="en-US" sz="2000">
                          <a:latin typeface="Times New Roman"/>
                          <a:ea typeface="Calibri"/>
                          <a:cs typeface="Arial"/>
                        </a:rPr>
                        <a:t>8 </a:t>
                      </a:r>
                    </a:p>
                  </a:txBody>
                  <a:tcPr marL="47721" marR="47721" marT="10263" marB="0" anchor="ctr">
                    <a:lnL>
                      <a:noFill/>
                    </a:lnL>
                    <a:lnR>
                      <a:noFill/>
                    </a:lnR>
                    <a:lnT>
                      <a:noFill/>
                    </a:lnT>
                    <a:lnB>
                      <a:noFill/>
                    </a:lnB>
                  </a:tcPr>
                </a:tc>
                <a:extLst>
                  <a:ext uri="{0D108BD9-81ED-4DB2-BD59-A6C34878D82A}">
                    <a16:rowId xmlns:a16="http://schemas.microsoft.com/office/drawing/2014/main" val="10004"/>
                  </a:ext>
                </a:extLst>
              </a:tr>
              <a:tr h="466406">
                <a:tc>
                  <a:txBody>
                    <a:bodyPr/>
                    <a:lstStyle/>
                    <a:p>
                      <a:pPr marL="0" marR="0">
                        <a:spcBef>
                          <a:spcPts val="0"/>
                        </a:spcBef>
                        <a:spcAft>
                          <a:spcPts val="0"/>
                        </a:spcAft>
                      </a:pPr>
                      <a:r>
                        <a:rPr lang="en-US" sz="2000">
                          <a:latin typeface="Times New Roman"/>
                          <a:ea typeface="Calibri"/>
                          <a:cs typeface="Arial"/>
                        </a:rPr>
                        <a:t>Never </a:t>
                      </a:r>
                    </a:p>
                  </a:txBody>
                  <a:tcPr marL="47721" marR="47721" marT="10263"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Calibri"/>
                          <a:cs typeface="Arial"/>
                        </a:rPr>
                        <a:t>40 </a:t>
                      </a:r>
                    </a:p>
                  </a:txBody>
                  <a:tcPr marL="47721" marR="47721" marT="1026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Calibri"/>
                          <a:cs typeface="Arial"/>
                        </a:rPr>
                        <a:t>6 </a:t>
                      </a:r>
                    </a:p>
                  </a:txBody>
                  <a:tcPr marL="47721" marR="47721" marT="1026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Calibri"/>
                          <a:cs typeface="Arial"/>
                        </a:rPr>
                        <a:t>40 </a:t>
                      </a:r>
                    </a:p>
                  </a:txBody>
                  <a:tcPr marL="47721" marR="47721" marT="1026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Calibri"/>
                          <a:cs typeface="Arial"/>
                        </a:rPr>
                        <a:t>1 </a:t>
                      </a:r>
                    </a:p>
                  </a:txBody>
                  <a:tcPr marL="47721" marR="47721" marT="10263"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6406">
                <a:tc>
                  <a:txBody>
                    <a:bodyPr/>
                    <a:lstStyle/>
                    <a:p>
                      <a:pPr marL="0" marR="0">
                        <a:spcBef>
                          <a:spcPts val="0"/>
                        </a:spcBef>
                        <a:spcAft>
                          <a:spcPts val="0"/>
                        </a:spcAft>
                      </a:pPr>
                      <a:r>
                        <a:rPr lang="en-US" sz="2000">
                          <a:latin typeface="Times New Roman"/>
                          <a:ea typeface="Calibri"/>
                          <a:cs typeface="Arial"/>
                        </a:rPr>
                        <a:t>Total </a:t>
                      </a:r>
                    </a:p>
                  </a:txBody>
                  <a:tcPr marL="47721" marR="47721" marT="1026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Calibri"/>
                          <a:cs typeface="Arial"/>
                        </a:rPr>
                        <a:t>623 </a:t>
                      </a:r>
                    </a:p>
                  </a:txBody>
                  <a:tcPr marL="47721" marR="47721" marT="102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Calibri"/>
                          <a:cs typeface="Arial"/>
                        </a:rPr>
                        <a:t>100 </a:t>
                      </a:r>
                    </a:p>
                  </a:txBody>
                  <a:tcPr marL="47721" marR="47721" marT="102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Calibri"/>
                          <a:cs typeface="Arial"/>
                        </a:rPr>
                        <a:t>6289 </a:t>
                      </a:r>
                    </a:p>
                  </a:txBody>
                  <a:tcPr marL="47721" marR="47721" marT="102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Calibri"/>
                          <a:cs typeface="Arial"/>
                        </a:rPr>
                        <a:t>100 </a:t>
                      </a:r>
                    </a:p>
                  </a:txBody>
                  <a:tcPr marL="47721" marR="47721" marT="102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Graphical Display of Data</a:t>
            </a:r>
          </a:p>
        </p:txBody>
      </p:sp>
      <p:sp>
        <p:nvSpPr>
          <p:cNvPr id="3075" name="Content Placeholder 2"/>
          <p:cNvSpPr>
            <a:spLocks noGrp="1"/>
          </p:cNvSpPr>
          <p:nvPr>
            <p:ph idx="1"/>
          </p:nvPr>
        </p:nvSpPr>
        <p:spPr/>
        <p:txBody>
          <a:bodyPr/>
          <a:lstStyle/>
          <a:p>
            <a:r>
              <a:rPr lang="en-US" dirty="0" smtClean="0"/>
              <a:t>Format depends on purpose</a:t>
            </a:r>
          </a:p>
          <a:p>
            <a:r>
              <a:rPr lang="en-US" dirty="0" smtClean="0"/>
              <a:t>Make important data stand out</a:t>
            </a:r>
          </a:p>
          <a:p>
            <a:r>
              <a:rPr lang="en-US" dirty="0" smtClean="0"/>
              <a:t>Draw attention to the important features of the data</a:t>
            </a:r>
          </a:p>
          <a:p>
            <a:r>
              <a:rPr lang="en-US" dirty="0" smtClean="0"/>
              <a:t>Focus on the data of concern</a:t>
            </a:r>
          </a:p>
          <a:p>
            <a:r>
              <a:rPr lang="en-US" dirty="0" smtClean="0"/>
              <a:t>Proofread and ask:</a:t>
            </a:r>
          </a:p>
          <a:p>
            <a:pPr lvl="1"/>
            <a:r>
              <a:rPr lang="en-US" dirty="0" smtClean="0"/>
              <a:t>Does this say what I need it to say?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smtClean="0"/>
          </a:p>
        </p:txBody>
      </p:sp>
      <p:sp>
        <p:nvSpPr>
          <p:cNvPr id="15363" name="TextBox 6"/>
          <p:cNvSpPr txBox="1">
            <a:spLocks noChangeArrowheads="1"/>
          </p:cNvSpPr>
          <p:nvPr/>
        </p:nvSpPr>
        <p:spPr bwMode="auto">
          <a:xfrm>
            <a:off x="1371600" y="6096000"/>
            <a:ext cx="5032375" cy="369888"/>
          </a:xfrm>
          <a:prstGeom prst="rect">
            <a:avLst/>
          </a:prstGeom>
          <a:noFill/>
          <a:ln w="9525">
            <a:noFill/>
            <a:miter lim="800000"/>
            <a:headEnd/>
            <a:tailEnd/>
          </a:ln>
        </p:spPr>
        <p:txBody>
          <a:bodyPr wrap="none">
            <a:spAutoFit/>
          </a:bodyPr>
          <a:lstStyle/>
          <a:p>
            <a:r>
              <a:rPr lang="en-US">
                <a:latin typeface="Calibri" pitchFamily="34" charset="0"/>
              </a:rPr>
              <a:t>Figure 1.  How often do you speak English at home?</a:t>
            </a:r>
          </a:p>
        </p:txBody>
      </p:sp>
      <p:graphicFrame>
        <p:nvGraphicFramePr>
          <p:cNvPr id="12" name="Chart 11"/>
          <p:cNvGraphicFramePr/>
          <p:nvPr/>
        </p:nvGraphicFramePr>
        <p:xfrm>
          <a:off x="533400" y="1066800"/>
          <a:ext cx="7772400" cy="4724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685800"/>
          <a:ext cx="8763000" cy="5791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762000"/>
          <a:ext cx="8991600" cy="5867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1752600"/>
          <a:ext cx="8153399" cy="4648204"/>
        </p:xfrm>
        <a:graphic>
          <a:graphicData uri="http://schemas.openxmlformats.org/drawingml/2006/table">
            <a:tbl>
              <a:tblPr/>
              <a:tblGrid>
                <a:gridCol w="926385">
                  <a:extLst>
                    <a:ext uri="{9D8B030D-6E8A-4147-A177-3AD203B41FA5}">
                      <a16:colId xmlns:a16="http://schemas.microsoft.com/office/drawing/2014/main" val="20000"/>
                    </a:ext>
                  </a:extLst>
                </a:gridCol>
                <a:gridCol w="2694665">
                  <a:extLst>
                    <a:ext uri="{9D8B030D-6E8A-4147-A177-3AD203B41FA5}">
                      <a16:colId xmlns:a16="http://schemas.microsoft.com/office/drawing/2014/main" val="20001"/>
                    </a:ext>
                  </a:extLst>
                </a:gridCol>
                <a:gridCol w="738292">
                  <a:extLst>
                    <a:ext uri="{9D8B030D-6E8A-4147-A177-3AD203B41FA5}">
                      <a16:colId xmlns:a16="http://schemas.microsoft.com/office/drawing/2014/main" val="20002"/>
                    </a:ext>
                  </a:extLst>
                </a:gridCol>
                <a:gridCol w="1086315">
                  <a:extLst>
                    <a:ext uri="{9D8B030D-6E8A-4147-A177-3AD203B41FA5}">
                      <a16:colId xmlns:a16="http://schemas.microsoft.com/office/drawing/2014/main" val="20003"/>
                    </a:ext>
                  </a:extLst>
                </a:gridCol>
                <a:gridCol w="1360912">
                  <a:extLst>
                    <a:ext uri="{9D8B030D-6E8A-4147-A177-3AD203B41FA5}">
                      <a16:colId xmlns:a16="http://schemas.microsoft.com/office/drawing/2014/main" val="20004"/>
                    </a:ext>
                  </a:extLst>
                </a:gridCol>
                <a:gridCol w="1346830">
                  <a:extLst>
                    <a:ext uri="{9D8B030D-6E8A-4147-A177-3AD203B41FA5}">
                      <a16:colId xmlns:a16="http://schemas.microsoft.com/office/drawing/2014/main" val="20005"/>
                    </a:ext>
                  </a:extLst>
                </a:gridCol>
              </a:tblGrid>
              <a:tr h="548976">
                <a:tc gridSpan="2">
                  <a:txBody>
                    <a:bodyPr/>
                    <a:lstStyle/>
                    <a:p>
                      <a:pPr marL="0" marR="0">
                        <a:spcBef>
                          <a:spcPts val="0"/>
                        </a:spcBef>
                        <a:spcAft>
                          <a:spcPts val="0"/>
                        </a:spcAft>
                      </a:pPr>
                      <a:endParaRPr lang="en-US" sz="1800">
                        <a:solidFill>
                          <a:srgbClr val="000000"/>
                        </a:solidFill>
                        <a:latin typeface="Arial"/>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spcBef>
                          <a:spcPts val="0"/>
                        </a:spcBef>
                        <a:spcAft>
                          <a:spcPts val="0"/>
                        </a:spcAft>
                      </a:pPr>
                      <a:r>
                        <a:rPr lang="en-US" sz="1800">
                          <a:solidFill>
                            <a:srgbClr val="000000"/>
                          </a:solidFill>
                          <a:latin typeface="Arial"/>
                          <a:ea typeface="Calibri"/>
                          <a:cs typeface="Arial"/>
                        </a:rPr>
                        <a:t>n</a:t>
                      </a:r>
                      <a:endParaRPr lang="en-US" sz="1800">
                        <a:latin typeface="Times New Roman"/>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Percent</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Valid Percent</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Cumulative Percent</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47468">
                <a:tc>
                  <a:txBody>
                    <a:bodyPr/>
                    <a:lstStyle/>
                    <a:p>
                      <a:pPr marL="0" marR="0">
                        <a:spcBef>
                          <a:spcPts val="0"/>
                        </a:spcBef>
                        <a:spcAft>
                          <a:spcPts val="0"/>
                        </a:spcAft>
                      </a:pPr>
                      <a:r>
                        <a:rPr lang="en-US" sz="1800" dirty="0">
                          <a:solidFill>
                            <a:srgbClr val="000000"/>
                          </a:solidFill>
                          <a:latin typeface="Arial"/>
                          <a:ea typeface="Calibri"/>
                          <a:cs typeface="Arial"/>
                        </a:rPr>
                        <a:t>Valid</a:t>
                      </a:r>
                      <a:endParaRPr lang="en-US" sz="1800" dirty="0">
                        <a:latin typeface="Times New Roman"/>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1600" dirty="0">
                          <a:solidFill>
                            <a:srgbClr val="000000"/>
                          </a:solidFill>
                          <a:latin typeface="Arial"/>
                          <a:ea typeface="Calibri"/>
                          <a:cs typeface="Arial"/>
                        </a:rPr>
                        <a:t>Finish primary school</a:t>
                      </a:r>
                      <a:endParaRPr lang="en-US" sz="1600" dirty="0">
                        <a:latin typeface="Times New Roman"/>
                        <a:ea typeface="Calibri"/>
                        <a:cs typeface="Arial"/>
                      </a:endParaRPr>
                    </a:p>
                  </a:txBody>
                  <a:tcPr marL="59055" marR="59055"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219</a:t>
                      </a:r>
                      <a:endParaRPr lang="en-US" sz="1800">
                        <a:latin typeface="Times New Roman"/>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3.2</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3.5</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3.5</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511061">
                <a:tc>
                  <a:txBody>
                    <a:bodyPr/>
                    <a:lstStyle/>
                    <a:p>
                      <a:pPr marL="0" marR="0">
                        <a:spcBef>
                          <a:spcPts val="0"/>
                        </a:spcBef>
                        <a:spcAft>
                          <a:spcPts val="0"/>
                        </a:spcAft>
                      </a:pPr>
                      <a:endParaRPr lang="en-US" sz="1800">
                        <a:solidFill>
                          <a:srgbClr val="000000"/>
                        </a:solidFill>
                        <a:latin typeface="Arial"/>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spcBef>
                          <a:spcPts val="0"/>
                        </a:spcBef>
                        <a:spcAft>
                          <a:spcPts val="0"/>
                        </a:spcAft>
                      </a:pPr>
                      <a:r>
                        <a:rPr lang="en-US" sz="1600" dirty="0">
                          <a:solidFill>
                            <a:srgbClr val="000000"/>
                          </a:solidFill>
                          <a:latin typeface="Arial"/>
                          <a:ea typeface="Calibri"/>
                          <a:cs typeface="Arial"/>
                        </a:rPr>
                        <a:t>Finish some secondary school</a:t>
                      </a:r>
                      <a:endParaRPr lang="en-US" sz="1600" dirty="0">
                        <a:latin typeface="Times New Roman"/>
                        <a:ea typeface="Calibri"/>
                        <a:cs typeface="Arial"/>
                      </a:endParaRPr>
                    </a:p>
                  </a:txBody>
                  <a:tcPr marL="59055" marR="59055" marT="0"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678</a:t>
                      </a:r>
                      <a:endParaRPr lang="en-US" sz="1800">
                        <a:latin typeface="Times New Roman"/>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9.8</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10.7</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14.2</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2"/>
                  </a:ext>
                </a:extLst>
              </a:tr>
              <a:tr h="347468">
                <a:tc>
                  <a:txBody>
                    <a:bodyPr/>
                    <a:lstStyle/>
                    <a:p>
                      <a:pPr marL="0" marR="0">
                        <a:spcBef>
                          <a:spcPts val="0"/>
                        </a:spcBef>
                        <a:spcAft>
                          <a:spcPts val="0"/>
                        </a:spcAft>
                      </a:pPr>
                      <a:endParaRPr lang="en-US" sz="1800">
                        <a:solidFill>
                          <a:srgbClr val="000000"/>
                        </a:solidFill>
                        <a:latin typeface="Arial"/>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spcBef>
                          <a:spcPts val="0"/>
                        </a:spcBef>
                        <a:spcAft>
                          <a:spcPts val="0"/>
                        </a:spcAft>
                      </a:pPr>
                      <a:r>
                        <a:rPr lang="en-US" sz="1600" dirty="0">
                          <a:solidFill>
                            <a:srgbClr val="000000"/>
                          </a:solidFill>
                          <a:latin typeface="Arial"/>
                          <a:ea typeface="Calibri"/>
                          <a:cs typeface="Arial"/>
                        </a:rPr>
                        <a:t>Finish secondary school</a:t>
                      </a:r>
                      <a:endParaRPr lang="en-US" sz="1600" dirty="0">
                        <a:latin typeface="Times New Roman"/>
                        <a:ea typeface="Calibri"/>
                        <a:cs typeface="Arial"/>
                      </a:endParaRPr>
                    </a:p>
                  </a:txBody>
                  <a:tcPr marL="59055" marR="59055" marT="0"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1602</a:t>
                      </a:r>
                      <a:endParaRPr lang="en-US" sz="1800">
                        <a:latin typeface="Times New Roman"/>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23.2</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25.3</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39.4</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511061">
                <a:tc>
                  <a:txBody>
                    <a:bodyPr/>
                    <a:lstStyle/>
                    <a:p>
                      <a:pPr marL="0" marR="0">
                        <a:spcBef>
                          <a:spcPts val="0"/>
                        </a:spcBef>
                        <a:spcAft>
                          <a:spcPts val="0"/>
                        </a:spcAft>
                      </a:pPr>
                      <a:endParaRPr lang="en-US" sz="1800">
                        <a:solidFill>
                          <a:srgbClr val="000000"/>
                        </a:solidFill>
                        <a:latin typeface="Arial"/>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spcBef>
                          <a:spcPts val="0"/>
                        </a:spcBef>
                        <a:spcAft>
                          <a:spcPts val="0"/>
                        </a:spcAft>
                      </a:pPr>
                      <a:r>
                        <a:rPr lang="en-US" sz="1600" dirty="0">
                          <a:solidFill>
                            <a:srgbClr val="000000"/>
                          </a:solidFill>
                          <a:latin typeface="Arial"/>
                          <a:ea typeface="Calibri"/>
                          <a:cs typeface="Arial"/>
                        </a:rPr>
                        <a:t>Some vocational education</a:t>
                      </a:r>
                      <a:endParaRPr lang="en-US" sz="1600" dirty="0">
                        <a:latin typeface="Times New Roman"/>
                        <a:ea typeface="Calibri"/>
                        <a:cs typeface="Arial"/>
                      </a:endParaRPr>
                    </a:p>
                  </a:txBody>
                  <a:tcPr marL="59055" marR="59055" marT="0"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579</a:t>
                      </a:r>
                      <a:endParaRPr lang="en-US" sz="1800">
                        <a:latin typeface="Times New Roman"/>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8.4</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9.1</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48.6</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347468">
                <a:tc>
                  <a:txBody>
                    <a:bodyPr/>
                    <a:lstStyle/>
                    <a:p>
                      <a:pPr marL="0" marR="0">
                        <a:spcBef>
                          <a:spcPts val="0"/>
                        </a:spcBef>
                        <a:spcAft>
                          <a:spcPts val="0"/>
                        </a:spcAft>
                      </a:pPr>
                      <a:endParaRPr lang="en-US" sz="1800">
                        <a:solidFill>
                          <a:srgbClr val="000000"/>
                        </a:solidFill>
                        <a:latin typeface="Arial"/>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spcBef>
                          <a:spcPts val="0"/>
                        </a:spcBef>
                        <a:spcAft>
                          <a:spcPts val="0"/>
                        </a:spcAft>
                      </a:pPr>
                      <a:r>
                        <a:rPr lang="en-US" sz="1600" dirty="0">
                          <a:solidFill>
                            <a:srgbClr val="000000"/>
                          </a:solidFill>
                          <a:latin typeface="Arial"/>
                          <a:ea typeface="Calibri"/>
                          <a:cs typeface="Arial"/>
                        </a:rPr>
                        <a:t>Some university</a:t>
                      </a:r>
                      <a:endParaRPr lang="en-US" sz="1600" dirty="0">
                        <a:latin typeface="Times New Roman"/>
                        <a:ea typeface="Calibri"/>
                        <a:cs typeface="Arial"/>
                      </a:endParaRPr>
                    </a:p>
                  </a:txBody>
                  <a:tcPr marL="59055" marR="59055" marT="0"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1688</a:t>
                      </a:r>
                      <a:endParaRPr lang="en-US" sz="1800">
                        <a:latin typeface="Times New Roman"/>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24.4</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26.6</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75.2</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347468">
                <a:tc>
                  <a:txBody>
                    <a:bodyPr/>
                    <a:lstStyle/>
                    <a:p>
                      <a:pPr marL="0" marR="0">
                        <a:spcBef>
                          <a:spcPts val="0"/>
                        </a:spcBef>
                        <a:spcAft>
                          <a:spcPts val="0"/>
                        </a:spcAft>
                      </a:pPr>
                      <a:endParaRPr lang="en-US" sz="1800">
                        <a:solidFill>
                          <a:srgbClr val="000000"/>
                        </a:solidFill>
                        <a:latin typeface="Arial"/>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spcBef>
                          <a:spcPts val="0"/>
                        </a:spcBef>
                        <a:spcAft>
                          <a:spcPts val="0"/>
                        </a:spcAft>
                      </a:pPr>
                      <a:r>
                        <a:rPr lang="en-US" sz="1600" dirty="0">
                          <a:solidFill>
                            <a:srgbClr val="000000"/>
                          </a:solidFill>
                          <a:latin typeface="Arial"/>
                          <a:ea typeface="Calibri"/>
                          <a:cs typeface="Arial"/>
                        </a:rPr>
                        <a:t>Finish university</a:t>
                      </a:r>
                      <a:endParaRPr lang="en-US" sz="1600" dirty="0">
                        <a:latin typeface="Times New Roman"/>
                        <a:ea typeface="Calibri"/>
                        <a:cs typeface="Arial"/>
                      </a:endParaRPr>
                    </a:p>
                  </a:txBody>
                  <a:tcPr marL="59055" marR="59055" marT="0" marB="0" anchor="ctr">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1570</a:t>
                      </a:r>
                      <a:endParaRPr lang="en-US" sz="1800">
                        <a:latin typeface="Times New Roman"/>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22.7</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24.8</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100.0</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47468">
                <a:tc>
                  <a:txBody>
                    <a:bodyPr/>
                    <a:lstStyle/>
                    <a:p>
                      <a:pPr marL="0" marR="0">
                        <a:spcBef>
                          <a:spcPts val="0"/>
                        </a:spcBef>
                        <a:spcAft>
                          <a:spcPts val="0"/>
                        </a:spcAft>
                      </a:pPr>
                      <a:endParaRPr lang="en-US" sz="1800">
                        <a:solidFill>
                          <a:srgbClr val="000000"/>
                        </a:solidFill>
                        <a:latin typeface="Arial"/>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a:solidFill>
                            <a:srgbClr val="000000"/>
                          </a:solidFill>
                          <a:latin typeface="Arial"/>
                          <a:ea typeface="Calibri"/>
                          <a:cs typeface="Arial"/>
                        </a:rPr>
                        <a:t>Total</a:t>
                      </a:r>
                      <a:endParaRPr lang="en-US" sz="1800">
                        <a:latin typeface="Times New Roman"/>
                        <a:ea typeface="Calibri"/>
                        <a:cs typeface="Arial"/>
                      </a:endParaRPr>
                    </a:p>
                  </a:txBody>
                  <a:tcPr marL="59055" marR="59055" marT="0"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6336</a:t>
                      </a:r>
                      <a:endParaRPr lang="en-US" sz="1800">
                        <a:latin typeface="Times New Roman"/>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91.7</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100.0</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a:solidFill>
                          <a:srgbClr val="000000"/>
                        </a:solidFill>
                        <a:latin typeface="Arial"/>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47468">
                <a:tc>
                  <a:txBody>
                    <a:bodyPr/>
                    <a:lstStyle/>
                    <a:p>
                      <a:pPr marL="0" marR="0">
                        <a:spcBef>
                          <a:spcPts val="0"/>
                        </a:spcBef>
                        <a:spcAft>
                          <a:spcPts val="0"/>
                        </a:spcAft>
                      </a:pPr>
                      <a:r>
                        <a:rPr lang="en-US" sz="1800">
                          <a:solidFill>
                            <a:srgbClr val="000000"/>
                          </a:solidFill>
                          <a:latin typeface="Arial"/>
                          <a:ea typeface="Calibri"/>
                          <a:cs typeface="Arial"/>
                        </a:rPr>
                        <a:t>Missing</a:t>
                      </a:r>
                      <a:endParaRPr lang="en-US" sz="1800">
                        <a:latin typeface="Times New Roman"/>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1800">
                          <a:solidFill>
                            <a:srgbClr val="000000"/>
                          </a:solidFill>
                          <a:latin typeface="Arial"/>
                          <a:ea typeface="Calibri"/>
                          <a:cs typeface="Arial"/>
                        </a:rPr>
                        <a:t>I don't know</a:t>
                      </a:r>
                      <a:endParaRPr lang="en-US" sz="1800">
                        <a:latin typeface="Times New Roman"/>
                        <a:ea typeface="Calibri"/>
                        <a:cs typeface="Arial"/>
                      </a:endParaRPr>
                    </a:p>
                  </a:txBody>
                  <a:tcPr marL="59055" marR="59055" marT="0"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419</a:t>
                      </a:r>
                      <a:endParaRPr lang="en-US" sz="1800">
                        <a:latin typeface="Times New Roman"/>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6.1</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endParaRPr lang="en-US" sz="1800">
                        <a:solidFill>
                          <a:srgbClr val="000000"/>
                        </a:solidFill>
                        <a:latin typeface="Arial"/>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endParaRPr lang="en-US" sz="1800">
                        <a:solidFill>
                          <a:srgbClr val="000000"/>
                        </a:solidFill>
                        <a:latin typeface="Arial"/>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8"/>
                  </a:ext>
                </a:extLst>
              </a:tr>
              <a:tr h="347468">
                <a:tc>
                  <a:txBody>
                    <a:bodyPr/>
                    <a:lstStyle/>
                    <a:p>
                      <a:pPr marL="0" marR="0">
                        <a:spcBef>
                          <a:spcPts val="0"/>
                        </a:spcBef>
                        <a:spcAft>
                          <a:spcPts val="0"/>
                        </a:spcAft>
                      </a:pPr>
                      <a:endParaRPr lang="en-US" sz="1800">
                        <a:solidFill>
                          <a:srgbClr val="000000"/>
                        </a:solidFill>
                        <a:latin typeface="Arial"/>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spcBef>
                          <a:spcPts val="0"/>
                        </a:spcBef>
                        <a:spcAft>
                          <a:spcPts val="0"/>
                        </a:spcAft>
                      </a:pPr>
                      <a:r>
                        <a:rPr lang="en-US" sz="1800">
                          <a:solidFill>
                            <a:srgbClr val="000000"/>
                          </a:solidFill>
                          <a:latin typeface="Arial"/>
                          <a:ea typeface="Calibri"/>
                          <a:cs typeface="Arial"/>
                        </a:rPr>
                        <a:t>System</a:t>
                      </a:r>
                      <a:endParaRPr lang="en-US" sz="1800">
                        <a:latin typeface="Times New Roman"/>
                        <a:ea typeface="Calibri"/>
                        <a:cs typeface="Arial"/>
                      </a:endParaRPr>
                    </a:p>
                  </a:txBody>
                  <a:tcPr marL="59055" marR="59055" marT="0"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157</a:t>
                      </a:r>
                      <a:endParaRPr lang="en-US" sz="1800">
                        <a:latin typeface="Times New Roman"/>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2.3</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endParaRPr lang="en-US" sz="1800">
                        <a:solidFill>
                          <a:srgbClr val="000000"/>
                        </a:solidFill>
                        <a:latin typeface="Arial"/>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endParaRPr lang="en-US" sz="1800">
                        <a:solidFill>
                          <a:srgbClr val="000000"/>
                        </a:solidFill>
                        <a:latin typeface="Arial"/>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9"/>
                  </a:ext>
                </a:extLst>
              </a:tr>
              <a:tr h="347468">
                <a:tc>
                  <a:txBody>
                    <a:bodyPr/>
                    <a:lstStyle/>
                    <a:p>
                      <a:pPr marL="0" marR="0">
                        <a:spcBef>
                          <a:spcPts val="0"/>
                        </a:spcBef>
                        <a:spcAft>
                          <a:spcPts val="0"/>
                        </a:spcAft>
                      </a:pPr>
                      <a:endParaRPr lang="en-US" sz="1800">
                        <a:solidFill>
                          <a:srgbClr val="000000"/>
                        </a:solidFill>
                        <a:latin typeface="Arial"/>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spcBef>
                          <a:spcPts val="0"/>
                        </a:spcBef>
                        <a:spcAft>
                          <a:spcPts val="0"/>
                        </a:spcAft>
                      </a:pPr>
                      <a:r>
                        <a:rPr lang="en-US" sz="1800">
                          <a:solidFill>
                            <a:srgbClr val="000000"/>
                          </a:solidFill>
                          <a:latin typeface="Arial"/>
                          <a:ea typeface="Calibri"/>
                          <a:cs typeface="Arial"/>
                        </a:rPr>
                        <a:t>Total</a:t>
                      </a:r>
                      <a:endParaRPr lang="en-US" sz="1800">
                        <a:latin typeface="Times New Roman"/>
                        <a:ea typeface="Calibri"/>
                        <a:cs typeface="Arial"/>
                      </a:endParaRPr>
                    </a:p>
                  </a:txBody>
                  <a:tcPr marL="59055" marR="59055" marT="0"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576</a:t>
                      </a:r>
                      <a:endParaRPr lang="en-US" sz="1800">
                        <a:latin typeface="Times New Roman"/>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8.3</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endParaRPr lang="en-US" sz="1800">
                        <a:solidFill>
                          <a:srgbClr val="000000"/>
                        </a:solidFill>
                        <a:latin typeface="Arial"/>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endParaRPr lang="en-US" sz="1800">
                        <a:solidFill>
                          <a:srgbClr val="000000"/>
                        </a:solidFill>
                        <a:latin typeface="Arial"/>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0"/>
                  </a:ext>
                </a:extLst>
              </a:tr>
              <a:tr h="297362">
                <a:tc gridSpan="2">
                  <a:txBody>
                    <a:bodyPr/>
                    <a:lstStyle/>
                    <a:p>
                      <a:pPr marL="0" marR="0">
                        <a:spcBef>
                          <a:spcPts val="0"/>
                        </a:spcBef>
                        <a:spcAft>
                          <a:spcPts val="0"/>
                        </a:spcAft>
                      </a:pPr>
                      <a:r>
                        <a:rPr lang="en-US" sz="1800">
                          <a:solidFill>
                            <a:srgbClr val="000000"/>
                          </a:solidFill>
                          <a:latin typeface="Arial"/>
                          <a:ea typeface="Calibri"/>
                          <a:cs typeface="Arial"/>
                        </a:rPr>
                        <a:t>Total</a:t>
                      </a:r>
                      <a:endParaRPr lang="en-US" sz="1800">
                        <a:latin typeface="Times New Roman"/>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spcBef>
                          <a:spcPts val="0"/>
                        </a:spcBef>
                        <a:spcAft>
                          <a:spcPts val="0"/>
                        </a:spcAft>
                      </a:pPr>
                      <a:r>
                        <a:rPr lang="en-US" sz="1800" dirty="0">
                          <a:solidFill>
                            <a:srgbClr val="000000"/>
                          </a:solidFill>
                          <a:latin typeface="Arial"/>
                          <a:ea typeface="Calibri"/>
                          <a:cs typeface="Arial"/>
                        </a:rPr>
                        <a:t>6912</a:t>
                      </a:r>
                      <a:endParaRPr lang="en-US" sz="1800" dirty="0">
                        <a:latin typeface="Times New Roman"/>
                        <a:ea typeface="Calibri"/>
                        <a:cs typeface="Arial"/>
                      </a:endParaRPr>
                    </a:p>
                  </a:txBody>
                  <a:tcPr marL="59055" marR="5905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rgbClr val="000000"/>
                          </a:solidFill>
                          <a:latin typeface="Arial"/>
                          <a:ea typeface="Calibri"/>
                          <a:cs typeface="Arial"/>
                        </a:rPr>
                        <a:t>100.0</a:t>
                      </a:r>
                      <a:endParaRPr lang="en-US" sz="1800">
                        <a:latin typeface="Times New Roman"/>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a:solidFill>
                          <a:srgbClr val="000000"/>
                        </a:solidFill>
                        <a:latin typeface="Arial"/>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dirty="0">
                        <a:solidFill>
                          <a:srgbClr val="000000"/>
                        </a:solidFill>
                        <a:latin typeface="Arial"/>
                        <a:ea typeface="Calibri"/>
                        <a:cs typeface="Arial"/>
                      </a:endParaRPr>
                    </a:p>
                  </a:txBody>
                  <a:tcPr marL="59055" marR="5905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3"/>
          <p:cNvPicPr>
            <a:picLocks noGrp="1"/>
          </p:cNvPicPr>
          <p:nvPr>
            <p:ph idx="1"/>
          </p:nvPr>
        </p:nvPicPr>
        <p:blipFill>
          <a:blip r:embed="rId2" cstate="print"/>
          <a:srcRect/>
          <a:stretch>
            <a:fillRect/>
          </a:stretch>
        </p:blipFill>
        <p:spPr>
          <a:xfrm>
            <a:off x="304800" y="0"/>
            <a:ext cx="8382000" cy="68580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Content Placeholder 3"/>
          <p:cNvPicPr>
            <a:picLocks noGrp="1"/>
          </p:cNvPicPr>
          <p:nvPr>
            <p:ph idx="1"/>
          </p:nvPr>
        </p:nvPicPr>
        <p:blipFill>
          <a:blip r:embed="rId2" cstate="print"/>
          <a:srcRect/>
          <a:stretch>
            <a:fillRect/>
          </a:stretch>
        </p:blipFill>
        <p:spPr>
          <a:xfrm>
            <a:off x="609600" y="609600"/>
            <a:ext cx="8001000" cy="6019800"/>
          </a:xfrm>
        </p:spPr>
      </p:pic>
      <p:sp>
        <p:nvSpPr>
          <p:cNvPr id="20482" name="Title 1"/>
          <p:cNvSpPr>
            <a:spLocks noGrp="1"/>
          </p:cNvSpPr>
          <p:nvPr>
            <p:ph type="title"/>
          </p:nvPr>
        </p:nvSpPr>
        <p:spPr/>
        <p:txBody>
          <a:bodyPr/>
          <a:lstStyle/>
          <a:p>
            <a:r>
              <a:rPr lang="en-US" dirty="0" smtClean="0"/>
              <a:t>Percent on FRL in SPPS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Content Placeholder 3"/>
          <p:cNvPicPr>
            <a:picLocks noGrp="1"/>
          </p:cNvPicPr>
          <p:nvPr>
            <p:ph idx="1"/>
          </p:nvPr>
        </p:nvPicPr>
        <p:blipFill>
          <a:blip r:embed="rId2" cstate="print"/>
          <a:srcRect/>
          <a:stretch>
            <a:fillRect/>
          </a:stretch>
        </p:blipFill>
        <p:spPr>
          <a:xfrm>
            <a:off x="685800" y="762000"/>
            <a:ext cx="7924800" cy="6096000"/>
          </a:xfrm>
        </p:spPr>
      </p:pic>
      <p:sp>
        <p:nvSpPr>
          <p:cNvPr id="21506" name="Title 1"/>
          <p:cNvSpPr>
            <a:spLocks noGrp="1"/>
          </p:cNvSpPr>
          <p:nvPr>
            <p:ph type="title"/>
          </p:nvPr>
        </p:nvSpPr>
        <p:spPr/>
        <p:txBody>
          <a:bodyPr/>
          <a:lstStyle/>
          <a:p>
            <a:r>
              <a:rPr lang="en-US" dirty="0" smtClean="0"/>
              <a:t>Percent in ELL in SPPS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Content Placeholder 3"/>
          <p:cNvPicPr>
            <a:picLocks noGrp="1"/>
          </p:cNvPicPr>
          <p:nvPr>
            <p:ph idx="1"/>
          </p:nvPr>
        </p:nvPicPr>
        <p:blipFill>
          <a:blip r:embed="rId2" cstate="print"/>
          <a:srcRect/>
          <a:stretch>
            <a:fillRect/>
          </a:stretch>
        </p:blipFill>
        <p:spPr>
          <a:xfrm>
            <a:off x="685800" y="762000"/>
            <a:ext cx="8001000" cy="6096000"/>
          </a:xfrm>
        </p:spPr>
      </p:pic>
      <p:sp>
        <p:nvSpPr>
          <p:cNvPr id="22530" name="Title 1"/>
          <p:cNvSpPr>
            <a:spLocks noGrp="1"/>
          </p:cNvSpPr>
          <p:nvPr>
            <p:ph type="title"/>
          </p:nvPr>
        </p:nvSpPr>
        <p:spPr/>
        <p:txBody>
          <a:bodyPr/>
          <a:lstStyle/>
          <a:p>
            <a:r>
              <a:rPr lang="en-US" dirty="0" smtClean="0"/>
              <a:t>Percent Below Average in Reading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 FRL v. % Below Average</a:t>
            </a:r>
          </a:p>
        </p:txBody>
      </p:sp>
      <p:pic>
        <p:nvPicPr>
          <p:cNvPr id="23555" name="Picture 4"/>
          <p:cNvPicPr>
            <a:picLocks noChangeAspect="1" noChangeArrowheads="1"/>
          </p:cNvPicPr>
          <p:nvPr/>
        </p:nvPicPr>
        <p:blipFill>
          <a:blip r:embed="rId2" cstate="print"/>
          <a:srcRect/>
          <a:stretch>
            <a:fillRect/>
          </a:stretch>
        </p:blipFill>
        <p:spPr bwMode="auto">
          <a:xfrm>
            <a:off x="489655" y="1143000"/>
            <a:ext cx="7725833" cy="5715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Corrected Scales</a:t>
            </a:r>
          </a:p>
        </p:txBody>
      </p:sp>
      <p:pic>
        <p:nvPicPr>
          <p:cNvPr id="24579" name="Content Placeholder 3"/>
          <p:cNvPicPr>
            <a:picLocks noGrp="1"/>
          </p:cNvPicPr>
          <p:nvPr>
            <p:ph idx="1"/>
          </p:nvPr>
        </p:nvPicPr>
        <p:blipFill>
          <a:blip r:embed="rId2" cstate="print"/>
          <a:srcRect/>
          <a:stretch>
            <a:fillRect/>
          </a:stretch>
        </p:blipFill>
        <p:spPr>
          <a:xfrm>
            <a:off x="838200" y="1219200"/>
            <a:ext cx="7315200" cy="5638800"/>
          </a:xfrm>
        </p:spPr>
      </p:pic>
      <p:sp>
        <p:nvSpPr>
          <p:cNvPr id="24580" name="TextBox 4"/>
          <p:cNvSpPr txBox="1">
            <a:spLocks noChangeArrowheads="1"/>
          </p:cNvSpPr>
          <p:nvPr/>
        </p:nvSpPr>
        <p:spPr bwMode="auto">
          <a:xfrm>
            <a:off x="2971800" y="6019800"/>
            <a:ext cx="3654425" cy="369888"/>
          </a:xfrm>
          <a:prstGeom prst="rect">
            <a:avLst/>
          </a:prstGeom>
          <a:noFill/>
          <a:ln w="9525">
            <a:noFill/>
            <a:miter lim="800000"/>
            <a:headEnd/>
            <a:tailEnd/>
          </a:ln>
        </p:spPr>
        <p:txBody>
          <a:bodyPr wrap="none">
            <a:spAutoFit/>
          </a:bodyPr>
          <a:lstStyle/>
          <a:p>
            <a:r>
              <a:rPr lang="en-US">
                <a:latin typeface="Calibri" pitchFamily="34" charset="0"/>
              </a:rPr>
              <a:t>Proportion on Free &amp; Reduced Lunch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296517" y="12988"/>
            <a:ext cx="8542683" cy="68450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Highest Mother Ed &amp; Math Score</a:t>
            </a:r>
          </a:p>
        </p:txBody>
      </p:sp>
      <p:pic>
        <p:nvPicPr>
          <p:cNvPr id="25603" name="Picture 4"/>
          <p:cNvPicPr>
            <a:picLocks noChangeAspect="1" noChangeArrowheads="1"/>
          </p:cNvPicPr>
          <p:nvPr/>
        </p:nvPicPr>
        <p:blipFill>
          <a:blip r:embed="rId2" cstate="print"/>
          <a:srcRect/>
          <a:stretch>
            <a:fillRect/>
          </a:stretch>
        </p:blipFill>
        <p:spPr bwMode="auto">
          <a:xfrm>
            <a:off x="762000" y="1181100"/>
            <a:ext cx="7569200" cy="56769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Highest Mothers Ed &amp; Math Score</a:t>
            </a:r>
          </a:p>
        </p:txBody>
      </p:sp>
      <p:pic>
        <p:nvPicPr>
          <p:cNvPr id="26627" name="Content Placeholder 3"/>
          <p:cNvPicPr>
            <a:picLocks noGrp="1"/>
          </p:cNvPicPr>
          <p:nvPr>
            <p:ph idx="1"/>
          </p:nvPr>
        </p:nvPicPr>
        <p:blipFill>
          <a:blip r:embed="rId2" cstate="print"/>
          <a:srcRect/>
          <a:stretch>
            <a:fillRect/>
          </a:stretch>
        </p:blipFill>
        <p:spPr>
          <a:xfrm>
            <a:off x="609600" y="1295400"/>
            <a:ext cx="7391400" cy="55626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838200"/>
            <a:ext cx="8229600" cy="579438"/>
          </a:xfrm>
        </p:spPr>
        <p:txBody>
          <a:bodyPr/>
          <a:lstStyle/>
          <a:p>
            <a:r>
              <a:rPr lang="en-US" dirty="0" smtClean="0"/>
              <a:t>Crosstab</a:t>
            </a:r>
          </a:p>
        </p:txBody>
      </p:sp>
      <p:graphicFrame>
        <p:nvGraphicFramePr>
          <p:cNvPr id="6" name="Table 5"/>
          <p:cNvGraphicFramePr>
            <a:graphicFrameLocks noGrp="1"/>
          </p:cNvGraphicFramePr>
          <p:nvPr/>
        </p:nvGraphicFramePr>
        <p:xfrm>
          <a:off x="838200" y="1524000"/>
          <a:ext cx="7467601" cy="4784753"/>
        </p:xfrm>
        <a:graphic>
          <a:graphicData uri="http://schemas.openxmlformats.org/drawingml/2006/table">
            <a:tbl>
              <a:tblPr/>
              <a:tblGrid>
                <a:gridCol w="1897818">
                  <a:extLst>
                    <a:ext uri="{9D8B030D-6E8A-4147-A177-3AD203B41FA5}">
                      <a16:colId xmlns:a16="http://schemas.microsoft.com/office/drawing/2014/main" val="20000"/>
                    </a:ext>
                  </a:extLst>
                </a:gridCol>
                <a:gridCol w="1897818">
                  <a:extLst>
                    <a:ext uri="{9D8B030D-6E8A-4147-A177-3AD203B41FA5}">
                      <a16:colId xmlns:a16="http://schemas.microsoft.com/office/drawing/2014/main" val="20001"/>
                    </a:ext>
                  </a:extLst>
                </a:gridCol>
                <a:gridCol w="1233565">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427322">
                <a:tc rowSpan="2" gridSpan="2">
                  <a:txBody>
                    <a:bodyPr/>
                    <a:lstStyle/>
                    <a:p>
                      <a:pPr marL="0" marR="0">
                        <a:spcBef>
                          <a:spcPts val="0"/>
                        </a:spcBef>
                        <a:spcAft>
                          <a:spcPts val="0"/>
                        </a:spcAft>
                      </a:pPr>
                      <a:r>
                        <a:rPr lang="en-US" sz="1600" dirty="0">
                          <a:solidFill>
                            <a:srgbClr val="000000"/>
                          </a:solidFill>
                          <a:latin typeface="Arial"/>
                          <a:ea typeface="Calibri"/>
                          <a:cs typeface="Arial"/>
                        </a:rPr>
                        <a:t> </a:t>
                      </a:r>
                      <a:endParaRPr lang="en-US" sz="1600" dirty="0">
                        <a:latin typeface="Times New Roman"/>
                        <a:ea typeface="Calibri"/>
                        <a:cs typeface="Arial"/>
                      </a:endParaRPr>
                    </a:p>
                  </a:txBody>
                  <a:tcPr marL="57650" marR="57650" marT="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hMerge="1">
                  <a:txBody>
                    <a:bodyPr/>
                    <a:lstStyle/>
                    <a:p>
                      <a:endParaRPr lang="en-US"/>
                    </a:p>
                  </a:txBody>
                  <a:tcPr/>
                </a:tc>
                <a:tc gridSpan="2">
                  <a:txBody>
                    <a:bodyPr/>
                    <a:lstStyle/>
                    <a:p>
                      <a:pPr marL="0" marR="0" algn="ctr">
                        <a:spcBef>
                          <a:spcPts val="0"/>
                        </a:spcBef>
                        <a:spcAft>
                          <a:spcPts val="0"/>
                        </a:spcAft>
                      </a:pPr>
                      <a:r>
                        <a:rPr lang="en-US" sz="1600" dirty="0">
                          <a:solidFill>
                            <a:srgbClr val="000000"/>
                          </a:solidFill>
                          <a:latin typeface="Arial"/>
                          <a:ea typeface="Calibri"/>
                          <a:cs typeface="Arial"/>
                        </a:rPr>
                        <a:t>Usually Speak English at Home</a:t>
                      </a:r>
                      <a:endParaRPr lang="en-US" sz="1600" dirty="0">
                        <a:latin typeface="Times New Roman"/>
                        <a:ea typeface="Calibri"/>
                        <a:cs typeface="Arial"/>
                      </a:endParaRPr>
                    </a:p>
                  </a:txBody>
                  <a:tcPr marL="57650" marR="57650" marT="0" marB="0" anchor="b">
                    <a:lnL w="190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spcBef>
                          <a:spcPts val="0"/>
                        </a:spcBef>
                        <a:spcAft>
                          <a:spcPts val="0"/>
                        </a:spcAft>
                      </a:pPr>
                      <a:r>
                        <a:rPr lang="en-US" sz="1600">
                          <a:solidFill>
                            <a:srgbClr val="000000"/>
                          </a:solidFill>
                          <a:latin typeface="Arial"/>
                          <a:ea typeface="Calibri"/>
                          <a:cs typeface="Arial"/>
                        </a:rPr>
                        <a:t>Total</a:t>
                      </a:r>
                      <a:endParaRPr lang="en-US" sz="1600">
                        <a:latin typeface="Times New Roman"/>
                        <a:ea typeface="Calibri"/>
                        <a:cs typeface="Arial"/>
                      </a:endParaRPr>
                    </a:p>
                  </a:txBody>
                  <a:tcPr marL="57650" marR="576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0"/>
                  </a:ext>
                </a:extLst>
              </a:tr>
              <a:tr h="374665">
                <a:tc gridSpan="2" vMerge="1">
                  <a:txBody>
                    <a:bodyPr/>
                    <a:lstStyle/>
                    <a:p>
                      <a:endParaRPr lang="en-US"/>
                    </a:p>
                  </a:txBody>
                  <a:tcPr/>
                </a:tc>
                <a:tc hMerge="1" vMerge="1">
                  <a:txBody>
                    <a:bodyPr/>
                    <a:lstStyle/>
                    <a:p>
                      <a:endParaRPr lang="en-US"/>
                    </a:p>
                  </a:txBody>
                  <a:tcPr/>
                </a:tc>
                <a:tc>
                  <a:txBody>
                    <a:bodyPr/>
                    <a:lstStyle/>
                    <a:p>
                      <a:r>
                        <a:rPr lang="en-US" sz="1600">
                          <a:solidFill>
                            <a:srgbClr val="000000"/>
                          </a:solidFill>
                          <a:latin typeface="Arial"/>
                          <a:ea typeface="Times New Roman"/>
                          <a:cs typeface="Times New Roman"/>
                        </a:rPr>
                        <a:t>No</a:t>
                      </a:r>
                      <a:endParaRPr lang="en-US" sz="1600">
                        <a:latin typeface="Calibri"/>
                        <a:ea typeface="Times New Roman"/>
                        <a:cs typeface="Times New Roman"/>
                      </a:endParaRPr>
                    </a:p>
                  </a:txBody>
                  <a:tcPr marL="57650" marR="576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a:solidFill>
                            <a:srgbClr val="000000"/>
                          </a:solidFill>
                          <a:latin typeface="Arial"/>
                          <a:ea typeface="Calibri"/>
                          <a:cs typeface="Arial"/>
                        </a:rPr>
                        <a:t>Yes</a:t>
                      </a:r>
                      <a:endParaRPr lang="en-US" sz="1600" dirty="0">
                        <a:latin typeface="Times New Roman"/>
                        <a:ea typeface="Calibri"/>
                        <a:cs typeface="Arial"/>
                      </a:endParaRPr>
                    </a:p>
                  </a:txBody>
                  <a:tcPr marL="57650" marR="576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a:solidFill>
                            <a:srgbClr val="000000"/>
                          </a:solidFill>
                          <a:latin typeface="Arial"/>
                          <a:ea typeface="Calibri"/>
                          <a:cs typeface="Arial"/>
                        </a:rPr>
                        <a:t>No</a:t>
                      </a:r>
                      <a:endParaRPr lang="en-US" sz="1600">
                        <a:latin typeface="Times New Roman"/>
                        <a:ea typeface="Calibri"/>
                        <a:cs typeface="Arial"/>
                      </a:endParaRPr>
                    </a:p>
                  </a:txBody>
                  <a:tcPr marL="57650" marR="576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82931">
                <a:tc rowSpan="12">
                  <a:txBody>
                    <a:bodyPr/>
                    <a:lstStyle/>
                    <a:p>
                      <a:pPr marL="0" marR="0">
                        <a:spcBef>
                          <a:spcPts val="0"/>
                        </a:spcBef>
                        <a:spcAft>
                          <a:spcPts val="0"/>
                        </a:spcAft>
                      </a:pPr>
                      <a:r>
                        <a:rPr lang="en-US" sz="1600" dirty="0">
                          <a:solidFill>
                            <a:srgbClr val="000000"/>
                          </a:solidFill>
                          <a:latin typeface="Arial"/>
                          <a:ea typeface="Calibri"/>
                          <a:cs typeface="Arial"/>
                        </a:rPr>
                        <a:t>What is the highest education level of your mother?</a:t>
                      </a:r>
                      <a:endParaRPr lang="en-US" sz="1600" dirty="0">
                        <a:latin typeface="Times New Roman"/>
                        <a:ea typeface="Calibri"/>
                        <a:cs typeface="Arial"/>
                      </a:endParaRPr>
                    </a:p>
                  </a:txBody>
                  <a:tcPr marL="57650" marR="57650"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FFFF"/>
                    </a:solidFill>
                  </a:tcPr>
                </a:tc>
                <a:tc rowSpan="2">
                  <a:txBody>
                    <a:bodyPr/>
                    <a:lstStyle/>
                    <a:p>
                      <a:pPr marL="0" marR="0">
                        <a:spcBef>
                          <a:spcPts val="0"/>
                        </a:spcBef>
                        <a:spcAft>
                          <a:spcPts val="0"/>
                        </a:spcAft>
                      </a:pPr>
                      <a:r>
                        <a:rPr lang="en-US" sz="1600">
                          <a:solidFill>
                            <a:srgbClr val="000000"/>
                          </a:solidFill>
                          <a:latin typeface="Arial"/>
                          <a:ea typeface="Calibri"/>
                          <a:cs typeface="Arial"/>
                        </a:rPr>
                        <a:t>Finish primary school</a:t>
                      </a:r>
                      <a:endParaRPr lang="en-US" sz="1600">
                        <a:latin typeface="Times New Roman"/>
                        <a:ea typeface="Calibri"/>
                        <a:cs typeface="Arial"/>
                      </a:endParaRPr>
                    </a:p>
                  </a:txBody>
                  <a:tcPr marL="57650" marR="57650" marT="0" marB="0">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US" sz="1600" dirty="0">
                          <a:solidFill>
                            <a:srgbClr val="000000"/>
                          </a:solidFill>
                          <a:latin typeface="Arial"/>
                          <a:ea typeface="Calibri"/>
                          <a:cs typeface="Arial"/>
                        </a:rPr>
                        <a:t>116</a:t>
                      </a:r>
                      <a:endParaRPr lang="en-US" sz="1600" dirty="0">
                        <a:latin typeface="Times New Roman"/>
                        <a:ea typeface="Calibri"/>
                        <a:cs typeface="Arial"/>
                      </a:endParaRPr>
                    </a:p>
                  </a:txBody>
                  <a:tcPr marL="57650" marR="57650" marT="0" marB="0" anchor="ctr">
                    <a:lnL w="190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103</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219</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282931">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600" dirty="0">
                          <a:solidFill>
                            <a:srgbClr val="000000"/>
                          </a:solidFill>
                          <a:latin typeface="Arial"/>
                          <a:ea typeface="Calibri"/>
                          <a:cs typeface="Arial"/>
                        </a:rPr>
                        <a:t>53.0%</a:t>
                      </a:r>
                      <a:endParaRPr lang="en-US" sz="1600" dirty="0">
                        <a:latin typeface="Times New Roman"/>
                        <a:ea typeface="Calibri"/>
                        <a:cs typeface="Arial"/>
                      </a:endParaRPr>
                    </a:p>
                  </a:txBody>
                  <a:tcPr marL="57650" marR="576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47.0%</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100.0%</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282931">
                <a:tc vMerge="1">
                  <a:txBody>
                    <a:bodyPr/>
                    <a:lstStyle/>
                    <a:p>
                      <a:endParaRPr lang="en-US"/>
                    </a:p>
                  </a:txBody>
                  <a:tcPr/>
                </a:tc>
                <a:tc rowSpan="2">
                  <a:txBody>
                    <a:bodyPr/>
                    <a:lstStyle/>
                    <a:p>
                      <a:r>
                        <a:rPr lang="en-US" sz="1600">
                          <a:solidFill>
                            <a:srgbClr val="000000"/>
                          </a:solidFill>
                          <a:latin typeface="Arial"/>
                          <a:ea typeface="Times New Roman"/>
                          <a:cs typeface="Times New Roman"/>
                        </a:rPr>
                        <a:t>Finish some secondary school</a:t>
                      </a:r>
                      <a:endParaRPr lang="en-US" sz="1600">
                        <a:latin typeface="Calibri"/>
                        <a:ea typeface="Times New Roman"/>
                        <a:cs typeface="Times New Roman"/>
                      </a:endParaRPr>
                    </a:p>
                  </a:txBody>
                  <a:tcPr marL="57650" marR="57650" marT="0" marB="0">
                    <a:lnL>
                      <a:noFill/>
                    </a:lnL>
                    <a:lnR>
                      <a:noFill/>
                    </a:lnR>
                    <a:lnT>
                      <a:noFill/>
                    </a:lnT>
                    <a:lnB>
                      <a:noFill/>
                    </a:lnB>
                    <a:solidFill>
                      <a:srgbClr val="FFFFFF"/>
                    </a:solidFill>
                  </a:tcPr>
                </a:tc>
                <a:tc>
                  <a:txBody>
                    <a:bodyPr/>
                    <a:lstStyle/>
                    <a:p>
                      <a:pPr marL="0" marR="0" algn="r">
                        <a:spcBef>
                          <a:spcPts val="0"/>
                        </a:spcBef>
                        <a:spcAft>
                          <a:spcPts val="0"/>
                        </a:spcAft>
                      </a:pPr>
                      <a:r>
                        <a:rPr lang="en-US" sz="1600" dirty="0">
                          <a:solidFill>
                            <a:srgbClr val="000000"/>
                          </a:solidFill>
                          <a:latin typeface="Arial"/>
                          <a:ea typeface="Calibri"/>
                          <a:cs typeface="Arial"/>
                        </a:rPr>
                        <a:t>120</a:t>
                      </a:r>
                      <a:endParaRPr lang="en-US" sz="1600" dirty="0">
                        <a:latin typeface="Times New Roman"/>
                        <a:ea typeface="Calibri"/>
                        <a:cs typeface="Arial"/>
                      </a:endParaRPr>
                    </a:p>
                  </a:txBody>
                  <a:tcPr marL="57650" marR="57650" marT="0" marB="0" anchor="ctr">
                    <a:lnL w="190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558</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678</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282931">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600" dirty="0">
                          <a:solidFill>
                            <a:srgbClr val="000000"/>
                          </a:solidFill>
                          <a:latin typeface="Arial"/>
                          <a:ea typeface="Calibri"/>
                          <a:cs typeface="Arial"/>
                        </a:rPr>
                        <a:t>17.7%</a:t>
                      </a:r>
                      <a:endParaRPr lang="en-US" sz="1600" dirty="0">
                        <a:latin typeface="Times New Roman"/>
                        <a:ea typeface="Calibri"/>
                        <a:cs typeface="Arial"/>
                      </a:endParaRPr>
                    </a:p>
                  </a:txBody>
                  <a:tcPr marL="57650" marR="576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82.3%</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100.0%</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282931">
                <a:tc vMerge="1">
                  <a:txBody>
                    <a:bodyPr/>
                    <a:lstStyle/>
                    <a:p>
                      <a:endParaRPr lang="en-US"/>
                    </a:p>
                  </a:txBody>
                  <a:tcPr/>
                </a:tc>
                <a:tc rowSpan="2">
                  <a:txBody>
                    <a:bodyPr/>
                    <a:lstStyle/>
                    <a:p>
                      <a:r>
                        <a:rPr lang="en-US" sz="1600">
                          <a:solidFill>
                            <a:srgbClr val="000000"/>
                          </a:solidFill>
                          <a:latin typeface="Arial"/>
                          <a:ea typeface="Times New Roman"/>
                          <a:cs typeface="Times New Roman"/>
                        </a:rPr>
                        <a:t>Finish secondary school</a:t>
                      </a:r>
                      <a:endParaRPr lang="en-US" sz="1600">
                        <a:latin typeface="Calibri"/>
                        <a:ea typeface="Times New Roman"/>
                        <a:cs typeface="Times New Roman"/>
                      </a:endParaRPr>
                    </a:p>
                  </a:txBody>
                  <a:tcPr marL="57650" marR="57650" marT="0" marB="0">
                    <a:lnL>
                      <a:noFill/>
                    </a:lnL>
                    <a:lnR>
                      <a:noFill/>
                    </a:lnR>
                    <a:lnT>
                      <a:noFill/>
                    </a:lnT>
                    <a:lnB>
                      <a:noFill/>
                    </a:lnB>
                    <a:solidFill>
                      <a:srgbClr val="FFFFFF"/>
                    </a:solidFill>
                  </a:tcPr>
                </a:tc>
                <a:tc>
                  <a:txBody>
                    <a:bodyPr/>
                    <a:lstStyle/>
                    <a:p>
                      <a:pPr marL="0" marR="0" algn="r">
                        <a:spcBef>
                          <a:spcPts val="0"/>
                        </a:spcBef>
                        <a:spcAft>
                          <a:spcPts val="0"/>
                        </a:spcAft>
                      </a:pPr>
                      <a:r>
                        <a:rPr lang="en-US" sz="1600" dirty="0">
                          <a:solidFill>
                            <a:srgbClr val="000000"/>
                          </a:solidFill>
                          <a:latin typeface="Arial"/>
                          <a:ea typeface="Calibri"/>
                          <a:cs typeface="Arial"/>
                        </a:rPr>
                        <a:t>151</a:t>
                      </a:r>
                      <a:endParaRPr lang="en-US" sz="1600" dirty="0">
                        <a:latin typeface="Times New Roman"/>
                        <a:ea typeface="Calibri"/>
                        <a:cs typeface="Arial"/>
                      </a:endParaRPr>
                    </a:p>
                  </a:txBody>
                  <a:tcPr marL="57650" marR="57650" marT="0" marB="0" anchor="ctr">
                    <a:lnL w="190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1451</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US" sz="1600" dirty="0">
                          <a:solidFill>
                            <a:srgbClr val="000000"/>
                          </a:solidFill>
                          <a:latin typeface="Arial"/>
                          <a:ea typeface="Calibri"/>
                          <a:cs typeface="Arial"/>
                        </a:rPr>
                        <a:t>1602</a:t>
                      </a:r>
                      <a:endParaRPr lang="en-US" sz="1600" dirty="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6"/>
                  </a:ext>
                </a:extLst>
              </a:tr>
              <a:tr h="282931">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600" dirty="0">
                          <a:solidFill>
                            <a:srgbClr val="000000"/>
                          </a:solidFill>
                          <a:latin typeface="Arial"/>
                          <a:ea typeface="Calibri"/>
                          <a:cs typeface="Arial"/>
                        </a:rPr>
                        <a:t>9.4%</a:t>
                      </a:r>
                      <a:endParaRPr lang="en-US" sz="1600" dirty="0">
                        <a:latin typeface="Times New Roman"/>
                        <a:ea typeface="Calibri"/>
                        <a:cs typeface="Arial"/>
                      </a:endParaRPr>
                    </a:p>
                  </a:txBody>
                  <a:tcPr marL="57650" marR="576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90.6%</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US" sz="1600" dirty="0">
                          <a:solidFill>
                            <a:srgbClr val="000000"/>
                          </a:solidFill>
                          <a:latin typeface="Arial"/>
                          <a:ea typeface="Calibri"/>
                          <a:cs typeface="Arial"/>
                        </a:rPr>
                        <a:t>100.0%</a:t>
                      </a:r>
                      <a:endParaRPr lang="en-US" sz="1600" dirty="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7"/>
                  </a:ext>
                </a:extLst>
              </a:tr>
              <a:tr h="282931">
                <a:tc vMerge="1">
                  <a:txBody>
                    <a:bodyPr/>
                    <a:lstStyle/>
                    <a:p>
                      <a:endParaRPr lang="en-US"/>
                    </a:p>
                  </a:txBody>
                  <a:tcPr/>
                </a:tc>
                <a:tc rowSpan="2">
                  <a:txBody>
                    <a:bodyPr/>
                    <a:lstStyle/>
                    <a:p>
                      <a:r>
                        <a:rPr lang="en-US" sz="1600" dirty="0">
                          <a:solidFill>
                            <a:srgbClr val="000000"/>
                          </a:solidFill>
                          <a:latin typeface="Arial"/>
                          <a:ea typeface="Times New Roman"/>
                          <a:cs typeface="Times New Roman"/>
                        </a:rPr>
                        <a:t>Some vocational education</a:t>
                      </a:r>
                      <a:endParaRPr lang="en-US" sz="1600" dirty="0">
                        <a:latin typeface="Calibri"/>
                        <a:ea typeface="Times New Roman"/>
                        <a:cs typeface="Times New Roman"/>
                      </a:endParaRPr>
                    </a:p>
                  </a:txBody>
                  <a:tcPr marL="57650" marR="57650" marT="0" marB="0">
                    <a:lnL>
                      <a:noFill/>
                    </a:lnL>
                    <a:lnR>
                      <a:noFill/>
                    </a:lnR>
                    <a:lnT>
                      <a:noFill/>
                    </a:lnT>
                    <a:lnB>
                      <a:noFill/>
                    </a:lnB>
                    <a:solidFill>
                      <a:srgbClr val="FFFFFF"/>
                    </a:solidFill>
                  </a:tcPr>
                </a:tc>
                <a:tc>
                  <a:txBody>
                    <a:bodyPr/>
                    <a:lstStyle/>
                    <a:p>
                      <a:pPr marL="0" marR="0" algn="r">
                        <a:spcBef>
                          <a:spcPts val="0"/>
                        </a:spcBef>
                        <a:spcAft>
                          <a:spcPts val="0"/>
                        </a:spcAft>
                      </a:pPr>
                      <a:r>
                        <a:rPr lang="en-US" sz="1600" dirty="0">
                          <a:solidFill>
                            <a:srgbClr val="000000"/>
                          </a:solidFill>
                          <a:latin typeface="Arial"/>
                          <a:ea typeface="Calibri"/>
                          <a:cs typeface="Arial"/>
                        </a:rPr>
                        <a:t>74</a:t>
                      </a:r>
                      <a:endParaRPr lang="en-US" sz="1600" dirty="0">
                        <a:latin typeface="Times New Roman"/>
                        <a:ea typeface="Calibri"/>
                        <a:cs typeface="Arial"/>
                      </a:endParaRPr>
                    </a:p>
                  </a:txBody>
                  <a:tcPr marL="57650" marR="57650" marT="0" marB="0" anchor="ctr">
                    <a:lnL w="190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505</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US" sz="1600" dirty="0">
                          <a:solidFill>
                            <a:srgbClr val="000000"/>
                          </a:solidFill>
                          <a:latin typeface="Arial"/>
                          <a:ea typeface="Calibri"/>
                          <a:cs typeface="Arial"/>
                        </a:rPr>
                        <a:t>579</a:t>
                      </a:r>
                      <a:endParaRPr lang="en-US" sz="1600" dirty="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8"/>
                  </a:ext>
                </a:extLst>
              </a:tr>
              <a:tr h="282931">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600" dirty="0">
                          <a:solidFill>
                            <a:srgbClr val="000000"/>
                          </a:solidFill>
                          <a:latin typeface="Arial"/>
                          <a:ea typeface="Calibri"/>
                          <a:cs typeface="Arial"/>
                        </a:rPr>
                        <a:t>12.8%</a:t>
                      </a:r>
                      <a:endParaRPr lang="en-US" sz="1600" dirty="0">
                        <a:latin typeface="Times New Roman"/>
                        <a:ea typeface="Calibri"/>
                        <a:cs typeface="Arial"/>
                      </a:endParaRPr>
                    </a:p>
                  </a:txBody>
                  <a:tcPr marL="57650" marR="576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87.2%</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100.0%</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9"/>
                  </a:ext>
                </a:extLst>
              </a:tr>
              <a:tr h="282931">
                <a:tc vMerge="1">
                  <a:txBody>
                    <a:bodyPr/>
                    <a:lstStyle/>
                    <a:p>
                      <a:endParaRPr lang="en-US"/>
                    </a:p>
                  </a:txBody>
                  <a:tcPr/>
                </a:tc>
                <a:tc rowSpan="2">
                  <a:txBody>
                    <a:bodyPr/>
                    <a:lstStyle/>
                    <a:p>
                      <a:r>
                        <a:rPr lang="en-US" sz="1600" dirty="0">
                          <a:solidFill>
                            <a:srgbClr val="000000"/>
                          </a:solidFill>
                          <a:latin typeface="Arial"/>
                          <a:ea typeface="Times New Roman"/>
                          <a:cs typeface="Times New Roman"/>
                        </a:rPr>
                        <a:t>Some </a:t>
                      </a:r>
                      <a:endParaRPr lang="en-US" sz="1600" dirty="0" smtClean="0">
                        <a:solidFill>
                          <a:srgbClr val="000000"/>
                        </a:solidFill>
                        <a:latin typeface="Arial"/>
                        <a:ea typeface="Times New Roman"/>
                        <a:cs typeface="Times New Roman"/>
                      </a:endParaRPr>
                    </a:p>
                    <a:p>
                      <a:r>
                        <a:rPr lang="en-US" sz="1600" dirty="0" smtClean="0">
                          <a:solidFill>
                            <a:srgbClr val="000000"/>
                          </a:solidFill>
                          <a:latin typeface="Arial"/>
                          <a:ea typeface="Times New Roman"/>
                          <a:cs typeface="Times New Roman"/>
                        </a:rPr>
                        <a:t>University</a:t>
                      </a:r>
                      <a:endParaRPr lang="en-US" sz="1600" dirty="0">
                        <a:latin typeface="Calibri"/>
                        <a:ea typeface="Times New Roman"/>
                        <a:cs typeface="Times New Roman"/>
                      </a:endParaRPr>
                    </a:p>
                  </a:txBody>
                  <a:tcPr marL="57650" marR="57650" marT="0" marB="0">
                    <a:lnL>
                      <a:noFill/>
                    </a:lnL>
                    <a:lnR>
                      <a:noFill/>
                    </a:lnR>
                    <a:lnT>
                      <a:noFill/>
                    </a:lnT>
                    <a:lnB>
                      <a:noFill/>
                    </a:lnB>
                    <a:solidFill>
                      <a:srgbClr val="FFFFFF"/>
                    </a:solidFill>
                  </a:tcPr>
                </a:tc>
                <a:tc>
                  <a:txBody>
                    <a:bodyPr/>
                    <a:lstStyle/>
                    <a:p>
                      <a:pPr marL="0" marR="0" algn="r">
                        <a:spcBef>
                          <a:spcPts val="0"/>
                        </a:spcBef>
                        <a:spcAft>
                          <a:spcPts val="0"/>
                        </a:spcAft>
                      </a:pPr>
                      <a:r>
                        <a:rPr lang="en-US" sz="1600" dirty="0">
                          <a:solidFill>
                            <a:srgbClr val="000000"/>
                          </a:solidFill>
                          <a:latin typeface="Arial"/>
                          <a:ea typeface="Calibri"/>
                          <a:cs typeface="Arial"/>
                        </a:rPr>
                        <a:t>136</a:t>
                      </a:r>
                      <a:endParaRPr lang="en-US" sz="1600" dirty="0">
                        <a:latin typeface="Times New Roman"/>
                        <a:ea typeface="Calibri"/>
                        <a:cs typeface="Arial"/>
                      </a:endParaRPr>
                    </a:p>
                  </a:txBody>
                  <a:tcPr marL="57650" marR="57650" marT="0" marB="0" anchor="ctr">
                    <a:lnL w="190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1552</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1688</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0"/>
                  </a:ext>
                </a:extLst>
              </a:tr>
              <a:tr h="282931">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600" dirty="0">
                          <a:solidFill>
                            <a:srgbClr val="000000"/>
                          </a:solidFill>
                          <a:latin typeface="Arial"/>
                          <a:ea typeface="Calibri"/>
                          <a:cs typeface="Arial"/>
                        </a:rPr>
                        <a:t>8.1%</a:t>
                      </a:r>
                      <a:endParaRPr lang="en-US" sz="1600" dirty="0">
                        <a:latin typeface="Times New Roman"/>
                        <a:ea typeface="Calibri"/>
                        <a:cs typeface="Arial"/>
                      </a:endParaRPr>
                    </a:p>
                  </a:txBody>
                  <a:tcPr marL="57650" marR="576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91.9%</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100.0%</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1"/>
                  </a:ext>
                </a:extLst>
              </a:tr>
              <a:tr h="282931">
                <a:tc vMerge="1">
                  <a:txBody>
                    <a:bodyPr/>
                    <a:lstStyle/>
                    <a:p>
                      <a:endParaRPr lang="en-US"/>
                    </a:p>
                  </a:txBody>
                  <a:tcPr/>
                </a:tc>
                <a:tc rowSpan="2">
                  <a:txBody>
                    <a:bodyPr/>
                    <a:lstStyle/>
                    <a:p>
                      <a:r>
                        <a:rPr lang="en-US" sz="1600" dirty="0">
                          <a:solidFill>
                            <a:srgbClr val="000000"/>
                          </a:solidFill>
                          <a:latin typeface="Arial"/>
                          <a:ea typeface="Times New Roman"/>
                          <a:cs typeface="Times New Roman"/>
                        </a:rPr>
                        <a:t>Finish </a:t>
                      </a:r>
                      <a:endParaRPr lang="en-US" sz="1600" dirty="0" smtClean="0">
                        <a:solidFill>
                          <a:srgbClr val="000000"/>
                        </a:solidFill>
                        <a:latin typeface="Arial"/>
                        <a:ea typeface="Times New Roman"/>
                        <a:cs typeface="Times New Roman"/>
                      </a:endParaRPr>
                    </a:p>
                    <a:p>
                      <a:r>
                        <a:rPr lang="en-US" sz="1600" dirty="0" smtClean="0">
                          <a:solidFill>
                            <a:srgbClr val="000000"/>
                          </a:solidFill>
                          <a:latin typeface="Arial"/>
                          <a:ea typeface="Times New Roman"/>
                          <a:cs typeface="Times New Roman"/>
                        </a:rPr>
                        <a:t>University</a:t>
                      </a:r>
                      <a:endParaRPr lang="en-US" sz="1600" dirty="0">
                        <a:latin typeface="Calibri"/>
                        <a:ea typeface="Times New Roman"/>
                        <a:cs typeface="Times New Roman"/>
                      </a:endParaRPr>
                    </a:p>
                  </a:txBody>
                  <a:tcPr marL="57650" marR="5765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600" dirty="0">
                          <a:solidFill>
                            <a:srgbClr val="000000"/>
                          </a:solidFill>
                          <a:latin typeface="Arial"/>
                          <a:ea typeface="Calibri"/>
                          <a:cs typeface="Arial"/>
                        </a:rPr>
                        <a:t>135</a:t>
                      </a:r>
                      <a:endParaRPr lang="en-US" sz="1600" dirty="0">
                        <a:latin typeface="Times New Roman"/>
                        <a:ea typeface="Calibri"/>
                        <a:cs typeface="Arial"/>
                      </a:endParaRPr>
                    </a:p>
                  </a:txBody>
                  <a:tcPr marL="57650" marR="57650" marT="0" marB="0" anchor="ctr">
                    <a:lnL w="190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1435</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1570</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2"/>
                  </a:ext>
                </a:extLst>
              </a:tr>
              <a:tr h="282931">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600" dirty="0">
                          <a:solidFill>
                            <a:srgbClr val="000000"/>
                          </a:solidFill>
                          <a:latin typeface="Arial"/>
                          <a:ea typeface="Calibri"/>
                          <a:cs typeface="Arial"/>
                        </a:rPr>
                        <a:t>8.6%</a:t>
                      </a:r>
                      <a:endParaRPr lang="en-US" sz="1600" dirty="0">
                        <a:latin typeface="Times New Roman"/>
                        <a:ea typeface="Calibri"/>
                        <a:cs typeface="Arial"/>
                      </a:endParaRPr>
                    </a:p>
                  </a:txBody>
                  <a:tcPr marL="57650" marR="576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91.4%</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100.0%</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63618">
                <a:tc rowSpan="2" gridSpan="2">
                  <a:txBody>
                    <a:bodyPr/>
                    <a:lstStyle/>
                    <a:p>
                      <a:pPr marL="0" marR="0">
                        <a:spcBef>
                          <a:spcPts val="0"/>
                        </a:spcBef>
                        <a:spcAft>
                          <a:spcPts val="0"/>
                        </a:spcAft>
                      </a:pPr>
                      <a:r>
                        <a:rPr lang="en-US" sz="1600">
                          <a:solidFill>
                            <a:srgbClr val="000000"/>
                          </a:solidFill>
                          <a:latin typeface="Arial"/>
                          <a:ea typeface="Calibri"/>
                          <a:cs typeface="Arial"/>
                        </a:rPr>
                        <a:t>Total</a:t>
                      </a:r>
                      <a:endParaRPr lang="en-US" sz="1600">
                        <a:latin typeface="Times New Roman"/>
                        <a:ea typeface="Calibri"/>
                        <a:cs typeface="Arial"/>
                      </a:endParaRPr>
                    </a:p>
                  </a:txBody>
                  <a:tcPr marL="57650" marR="57650" marT="0" marB="0">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rowSpan="2" hMerge="1">
                  <a:txBody>
                    <a:bodyPr/>
                    <a:lstStyle/>
                    <a:p>
                      <a:endParaRPr lang="en-US"/>
                    </a:p>
                  </a:txBody>
                  <a:tcPr/>
                </a:tc>
                <a:tc>
                  <a:txBody>
                    <a:bodyPr/>
                    <a:lstStyle/>
                    <a:p>
                      <a:pPr marL="0" marR="0" algn="r">
                        <a:spcBef>
                          <a:spcPts val="0"/>
                        </a:spcBef>
                        <a:spcAft>
                          <a:spcPts val="0"/>
                        </a:spcAft>
                      </a:pPr>
                      <a:r>
                        <a:rPr lang="en-US" sz="1600" dirty="0">
                          <a:solidFill>
                            <a:srgbClr val="000000"/>
                          </a:solidFill>
                          <a:latin typeface="Arial"/>
                          <a:ea typeface="Calibri"/>
                          <a:cs typeface="Arial"/>
                        </a:rPr>
                        <a:t>732</a:t>
                      </a:r>
                      <a:endParaRPr lang="en-US" sz="1600" dirty="0">
                        <a:latin typeface="Times New Roman"/>
                        <a:ea typeface="Calibri"/>
                        <a:cs typeface="Arial"/>
                      </a:endParaRPr>
                    </a:p>
                  </a:txBody>
                  <a:tcPr marL="57650" marR="57650" marT="0" marB="0" anchor="ctr">
                    <a:lnL w="190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5604</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6336</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4"/>
                  </a:ext>
                </a:extLst>
              </a:tr>
              <a:tr h="263618">
                <a:tc gridSpan="2" vMerge="1">
                  <a:txBody>
                    <a:bodyPr/>
                    <a:lstStyle/>
                    <a:p>
                      <a:endParaRPr lang="en-US"/>
                    </a:p>
                  </a:txBody>
                  <a:tcPr/>
                </a:tc>
                <a:tc hMerge="1" vMerge="1">
                  <a:txBody>
                    <a:bodyPr/>
                    <a:lstStyle/>
                    <a:p>
                      <a:endParaRPr lang="en-US"/>
                    </a:p>
                  </a:txBody>
                  <a:tcPr/>
                </a:tc>
                <a:tc>
                  <a:txBody>
                    <a:bodyPr/>
                    <a:lstStyle/>
                    <a:p>
                      <a:pPr marL="0" marR="0" algn="r">
                        <a:spcBef>
                          <a:spcPts val="0"/>
                        </a:spcBef>
                        <a:spcAft>
                          <a:spcPts val="0"/>
                        </a:spcAft>
                      </a:pPr>
                      <a:r>
                        <a:rPr lang="en-US" sz="1600" dirty="0">
                          <a:solidFill>
                            <a:srgbClr val="000000"/>
                          </a:solidFill>
                          <a:latin typeface="Arial"/>
                          <a:ea typeface="Calibri"/>
                          <a:cs typeface="Arial"/>
                        </a:rPr>
                        <a:t>11.6%</a:t>
                      </a:r>
                      <a:endParaRPr lang="en-US" sz="1600" dirty="0">
                        <a:latin typeface="Times New Roman"/>
                        <a:ea typeface="Calibri"/>
                        <a:cs typeface="Arial"/>
                      </a:endParaRPr>
                    </a:p>
                  </a:txBody>
                  <a:tcPr marL="57650" marR="576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600">
                          <a:solidFill>
                            <a:srgbClr val="000000"/>
                          </a:solidFill>
                          <a:latin typeface="Arial"/>
                          <a:ea typeface="Calibri"/>
                          <a:cs typeface="Arial"/>
                        </a:rPr>
                        <a:t>88.4%</a:t>
                      </a:r>
                      <a:endParaRPr lang="en-US" sz="160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600" dirty="0">
                          <a:solidFill>
                            <a:srgbClr val="000000"/>
                          </a:solidFill>
                          <a:latin typeface="Arial"/>
                          <a:ea typeface="Calibri"/>
                          <a:cs typeface="Arial"/>
                        </a:rPr>
                        <a:t>100.0%</a:t>
                      </a:r>
                      <a:endParaRPr lang="en-US" sz="1600" dirty="0">
                        <a:latin typeface="Times New Roman"/>
                        <a:ea typeface="Calibri"/>
                        <a:cs typeface="Arial"/>
                      </a:endParaRPr>
                    </a:p>
                  </a:txBody>
                  <a:tcPr marL="57650" marR="576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bl>
          </a:graphicData>
        </a:graphic>
      </p:graphicFrame>
      <p:sp>
        <p:nvSpPr>
          <p:cNvPr id="27725" name="Rectangle 2"/>
          <p:cNvSpPr>
            <a:spLocks noChangeArrowheads="1"/>
          </p:cNvSpPr>
          <p:nvPr/>
        </p:nvSpPr>
        <p:spPr bwMode="auto">
          <a:xfrm>
            <a:off x="108267" y="23194"/>
            <a:ext cx="6388566" cy="923330"/>
          </a:xfrm>
          <a:prstGeom prst="rect">
            <a:avLst/>
          </a:prstGeom>
          <a:noFill/>
          <a:ln w="9525">
            <a:noFill/>
            <a:miter lim="800000"/>
            <a:headEnd/>
            <a:tailEnd/>
          </a:ln>
        </p:spPr>
        <p:txBody>
          <a:bodyPr wrap="square" anchor="ctr">
            <a:spAutoFit/>
          </a:bodyPr>
          <a:lstStyle/>
          <a:p>
            <a:pPr>
              <a:tabLst>
                <a:tab pos="2916238" algn="ctr"/>
              </a:tabLst>
            </a:pPr>
            <a:r>
              <a:rPr lang="en-US" b="1" dirty="0">
                <a:solidFill>
                  <a:srgbClr val="000000"/>
                </a:solidFill>
                <a:ea typeface="Calibri" pitchFamily="34" charset="0"/>
                <a:cs typeface="Arial" charset="0"/>
              </a:rPr>
              <a:t>	What is the highest education level of your mother? * Usually Speak English at Home </a:t>
            </a:r>
            <a:r>
              <a:rPr lang="en-US" b="1" dirty="0" err="1">
                <a:solidFill>
                  <a:srgbClr val="000000"/>
                </a:solidFill>
                <a:ea typeface="Calibri" pitchFamily="34" charset="0"/>
                <a:cs typeface="Arial" charset="0"/>
              </a:rPr>
              <a:t>Crosstabulation</a:t>
            </a:r>
            <a:endParaRPr lang="en-US" dirty="0">
              <a:ea typeface="Calibri" pitchFamily="34" charset="0"/>
              <a:cs typeface="Arial" charset="0"/>
            </a:endParaRPr>
          </a:p>
          <a:p>
            <a:pPr eaLnBrk="0" hangingPunct="0">
              <a:tabLst>
                <a:tab pos="2916238" algn="ctr"/>
              </a:tabLst>
            </a:pPr>
            <a:endParaRPr lang="en-US" dirty="0">
              <a:ea typeface="Calibri" pitchFamily="34" charset="0"/>
              <a:cs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p:cNvPicPr>
            <a:picLocks noGrp="1"/>
          </p:cNvPicPr>
          <p:nvPr>
            <p:ph idx="1"/>
          </p:nvPr>
        </p:nvPicPr>
        <p:blipFill>
          <a:blip r:embed="rId2" cstate="print"/>
          <a:srcRect/>
          <a:stretch>
            <a:fillRect/>
          </a:stretch>
        </p:blipFill>
        <p:spPr>
          <a:xfrm>
            <a:off x="0" y="0"/>
            <a:ext cx="8839200" cy="68580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3"/>
          <p:cNvPicPr>
            <a:picLocks noGrp="1"/>
          </p:cNvPicPr>
          <p:nvPr>
            <p:ph idx="1"/>
          </p:nvPr>
        </p:nvPicPr>
        <p:blipFill>
          <a:blip r:embed="rId3" cstate="print"/>
          <a:srcRect/>
          <a:stretch>
            <a:fillRect/>
          </a:stretch>
        </p:blipFill>
        <p:spPr>
          <a:xfrm>
            <a:off x="228600" y="0"/>
            <a:ext cx="8915400" cy="68580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p:cNvPicPr>
            <a:picLocks noGrp="1"/>
          </p:cNvPicPr>
          <p:nvPr>
            <p:ph idx="1"/>
          </p:nvPr>
        </p:nvPicPr>
        <p:blipFill>
          <a:blip r:embed="rId2" cstate="print"/>
          <a:srcRect/>
          <a:stretch>
            <a:fillRect/>
          </a:stretch>
        </p:blipFill>
        <p:spPr>
          <a:xfrm>
            <a:off x="0" y="0"/>
            <a:ext cx="8915400" cy="68580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title"/>
          </p:nvPr>
        </p:nvSpPr>
        <p:spPr>
          <a:xfrm>
            <a:off x="0" y="0"/>
            <a:ext cx="9144000" cy="1295400"/>
          </a:xfrm>
        </p:spPr>
        <p:txBody>
          <a:bodyPr/>
          <a:lstStyle/>
          <a:p>
            <a:r>
              <a:rPr lang="en-US" altLang="en-US" smtClean="0"/>
              <a:t>Order of items from questionnaire</a:t>
            </a:r>
          </a:p>
        </p:txBody>
      </p:sp>
      <p:sp>
        <p:nvSpPr>
          <p:cNvPr id="2" name="Rectangle 1"/>
          <p:cNvSpPr/>
          <p:nvPr/>
        </p:nvSpPr>
        <p:spPr>
          <a:xfrm>
            <a:off x="304800" y="1143000"/>
            <a:ext cx="8534400" cy="5257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891" name="Object 2"/>
          <p:cNvGraphicFramePr>
            <a:graphicFrameLocks noGrp="1" noChangeAspect="1"/>
          </p:cNvGraphicFramePr>
          <p:nvPr>
            <p:ph type="chart" sz="half" idx="2"/>
            <p:extLst>
              <p:ext uri="{D42A27DB-BD31-4B8C-83A1-F6EECF244321}">
                <p14:modId xmlns:p14="http://schemas.microsoft.com/office/powerpoint/2010/main" val="432672198"/>
              </p:ext>
            </p:extLst>
          </p:nvPr>
        </p:nvGraphicFramePr>
        <p:xfrm>
          <a:off x="406400" y="1320800"/>
          <a:ext cx="8255000" cy="4902200"/>
        </p:xfrm>
        <a:graphic>
          <a:graphicData uri="http://schemas.openxmlformats.org/presentationml/2006/ole">
            <mc:AlternateContent xmlns:mc="http://schemas.openxmlformats.org/markup-compatibility/2006">
              <mc:Choice xmlns:v="urn:schemas-microsoft-com:vml" Requires="v">
                <p:oleObj spid="_x0000_s1029" r:id="rId4" imgW="8254699" imgH="4901609" progId="Excel.Chart.8">
                  <p:embed/>
                </p:oleObj>
              </mc:Choice>
              <mc:Fallback>
                <p:oleObj r:id="rId4" imgW="8254699" imgH="4901609" progId="Excel.Chart.8">
                  <p:embed/>
                  <p:pic>
                    <p:nvPicPr>
                      <p:cNvPr id="37891"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320800"/>
                        <a:ext cx="82550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6856130" y="6477186"/>
            <a:ext cx="2287870" cy="369332"/>
          </a:xfrm>
          <a:prstGeom prst="rect">
            <a:avLst/>
          </a:prstGeom>
          <a:noFill/>
        </p:spPr>
        <p:txBody>
          <a:bodyPr wrap="none" rtlCol="0">
            <a:spAutoFit/>
          </a:bodyPr>
          <a:lstStyle/>
          <a:p>
            <a:r>
              <a:rPr lang="en-US" dirty="0" smtClean="0"/>
              <a:t>Source: Miller, 2013.</a:t>
            </a:r>
            <a:endParaRPr lang="en-US" dirty="0"/>
          </a:p>
        </p:txBody>
      </p:sp>
    </p:spTree>
    <p:extLst>
      <p:ext uri="{BB962C8B-B14F-4D97-AF65-F5344CB8AC3E}">
        <p14:creationId xmlns:p14="http://schemas.microsoft.com/office/powerpoint/2010/main" val="3272658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1295400"/>
          </a:xfrm>
        </p:spPr>
        <p:txBody>
          <a:bodyPr/>
          <a:lstStyle/>
          <a:p>
            <a:r>
              <a:rPr lang="en-US" altLang="en-US" smtClean="0"/>
              <a:t>Alphabetical order</a:t>
            </a:r>
          </a:p>
        </p:txBody>
      </p:sp>
      <p:sp>
        <p:nvSpPr>
          <p:cNvPr id="4" name="Rectangle 3"/>
          <p:cNvSpPr/>
          <p:nvPr/>
        </p:nvSpPr>
        <p:spPr>
          <a:xfrm>
            <a:off x="304800" y="1143000"/>
            <a:ext cx="8534400" cy="5257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939" name="Object 2"/>
          <p:cNvGraphicFramePr>
            <a:graphicFrameLocks noGrp="1" noChangeAspect="1"/>
          </p:cNvGraphicFramePr>
          <p:nvPr>
            <p:ph idx="1"/>
          </p:nvPr>
        </p:nvGraphicFramePr>
        <p:xfrm>
          <a:off x="330200" y="1455738"/>
          <a:ext cx="8559800" cy="5072062"/>
        </p:xfrm>
        <a:graphic>
          <a:graphicData uri="http://schemas.openxmlformats.org/presentationml/2006/ole">
            <mc:AlternateContent xmlns:mc="http://schemas.openxmlformats.org/markup-compatibility/2006">
              <mc:Choice xmlns:v="urn:schemas-microsoft-com:vml" Requires="v">
                <p:oleObj spid="_x0000_s2053" r:id="rId4" imgW="8559526" imgH="5072312" progId="Excel.Chart.8">
                  <p:embed/>
                </p:oleObj>
              </mc:Choice>
              <mc:Fallback>
                <p:oleObj r:id="rId4" imgW="8559526" imgH="5072312" progId="Excel.Chart.8">
                  <p:embed/>
                  <p:pic>
                    <p:nvPicPr>
                      <p:cNvPr id="39939"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1455738"/>
                        <a:ext cx="855980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856130" y="6477186"/>
            <a:ext cx="2287870" cy="369332"/>
          </a:xfrm>
          <a:prstGeom prst="rect">
            <a:avLst/>
          </a:prstGeom>
          <a:noFill/>
        </p:spPr>
        <p:txBody>
          <a:bodyPr wrap="none" rtlCol="0">
            <a:spAutoFit/>
          </a:bodyPr>
          <a:lstStyle/>
          <a:p>
            <a:r>
              <a:rPr lang="en-US" dirty="0" smtClean="0"/>
              <a:t>Source: Miller, 2013.</a:t>
            </a:r>
            <a:endParaRPr lang="en-US" dirty="0"/>
          </a:p>
        </p:txBody>
      </p:sp>
    </p:spTree>
    <p:extLst>
      <p:ext uri="{BB962C8B-B14F-4D97-AF65-F5344CB8AC3E}">
        <p14:creationId xmlns:p14="http://schemas.microsoft.com/office/powerpoint/2010/main" val="37366451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304800"/>
            <a:ext cx="9144000" cy="990600"/>
          </a:xfrm>
        </p:spPr>
        <p:txBody>
          <a:bodyPr/>
          <a:lstStyle/>
          <a:p>
            <a:r>
              <a:rPr lang="en-US" altLang="en-US" smtClean="0"/>
              <a:t>Empirical order (descending)</a:t>
            </a:r>
          </a:p>
        </p:txBody>
      </p:sp>
      <p:sp>
        <p:nvSpPr>
          <p:cNvPr id="4" name="Rectangle 3"/>
          <p:cNvSpPr/>
          <p:nvPr/>
        </p:nvSpPr>
        <p:spPr>
          <a:xfrm>
            <a:off x="304800" y="1143000"/>
            <a:ext cx="8534400" cy="5257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987" name="Object 2"/>
          <p:cNvGraphicFramePr>
            <a:graphicFrameLocks noGrp="1" noChangeAspect="1"/>
          </p:cNvGraphicFramePr>
          <p:nvPr>
            <p:ph idx="1"/>
          </p:nvPr>
        </p:nvGraphicFramePr>
        <p:xfrm>
          <a:off x="330200" y="1397000"/>
          <a:ext cx="8407400" cy="5187950"/>
        </p:xfrm>
        <a:graphic>
          <a:graphicData uri="http://schemas.openxmlformats.org/presentationml/2006/ole">
            <mc:AlternateContent xmlns:mc="http://schemas.openxmlformats.org/markup-compatibility/2006">
              <mc:Choice xmlns:v="urn:schemas-microsoft-com:vml" Requires="v">
                <p:oleObj spid="_x0000_s3077" r:id="rId4" imgW="8407113" imgH="5188146" progId="Excel.Chart.8">
                  <p:embed/>
                </p:oleObj>
              </mc:Choice>
              <mc:Fallback>
                <p:oleObj r:id="rId4" imgW="8407113" imgH="5188146" progId="Excel.Chart.8">
                  <p:embed/>
                  <p:pic>
                    <p:nvPicPr>
                      <p:cNvPr id="41987"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1397000"/>
                        <a:ext cx="840740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856130" y="6477186"/>
            <a:ext cx="2287870" cy="369332"/>
          </a:xfrm>
          <a:prstGeom prst="rect">
            <a:avLst/>
          </a:prstGeom>
          <a:noFill/>
        </p:spPr>
        <p:txBody>
          <a:bodyPr wrap="none" rtlCol="0">
            <a:spAutoFit/>
          </a:bodyPr>
          <a:lstStyle/>
          <a:p>
            <a:r>
              <a:rPr lang="en-US" dirty="0" smtClean="0"/>
              <a:t>Source: Miller, 2013.</a:t>
            </a:r>
            <a:endParaRPr lang="en-US" dirty="0"/>
          </a:p>
        </p:txBody>
      </p:sp>
    </p:spTree>
    <p:extLst>
      <p:ext uri="{BB962C8B-B14F-4D97-AF65-F5344CB8AC3E}">
        <p14:creationId xmlns:p14="http://schemas.microsoft.com/office/powerpoint/2010/main" val="1028294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1295400"/>
          </a:xfrm>
        </p:spPr>
        <p:txBody>
          <a:bodyPr/>
          <a:lstStyle/>
          <a:p>
            <a:r>
              <a:rPr lang="en-US" altLang="en-US" smtClean="0"/>
              <a:t>Theoretical grouping</a:t>
            </a:r>
          </a:p>
        </p:txBody>
      </p:sp>
      <p:sp>
        <p:nvSpPr>
          <p:cNvPr id="4" name="Rectangle 3"/>
          <p:cNvSpPr/>
          <p:nvPr/>
        </p:nvSpPr>
        <p:spPr>
          <a:xfrm>
            <a:off x="304800" y="1143000"/>
            <a:ext cx="8534400" cy="5257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035" name="Object 2"/>
          <p:cNvGraphicFramePr>
            <a:graphicFrameLocks noGrp="1" noChangeAspect="1"/>
          </p:cNvGraphicFramePr>
          <p:nvPr>
            <p:ph idx="1"/>
          </p:nvPr>
        </p:nvGraphicFramePr>
        <p:xfrm>
          <a:off x="50800" y="1092200"/>
          <a:ext cx="9144000" cy="5537200"/>
        </p:xfrm>
        <a:graphic>
          <a:graphicData uri="http://schemas.openxmlformats.org/presentationml/2006/ole">
            <mc:AlternateContent xmlns:mc="http://schemas.openxmlformats.org/markup-compatibility/2006">
              <mc:Choice xmlns:v="urn:schemas-microsoft-com:vml" Requires="v">
                <p:oleObj spid="_x0000_s4101" r:id="rId4" imgW="9144793" imgH="5541744" progId="Excel.Chart.8">
                  <p:embed/>
                </p:oleObj>
              </mc:Choice>
              <mc:Fallback>
                <p:oleObj r:id="rId4" imgW="9144793" imgH="5541744" progId="Excel.Chart.8">
                  <p:embed/>
                  <p:pic>
                    <p:nvPicPr>
                      <p:cNvPr id="44035"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092200"/>
                        <a:ext cx="91440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856130" y="6477186"/>
            <a:ext cx="2287870" cy="369332"/>
          </a:xfrm>
          <a:prstGeom prst="rect">
            <a:avLst/>
          </a:prstGeom>
          <a:noFill/>
        </p:spPr>
        <p:txBody>
          <a:bodyPr wrap="none" rtlCol="0">
            <a:spAutoFit/>
          </a:bodyPr>
          <a:lstStyle/>
          <a:p>
            <a:r>
              <a:rPr lang="en-US" dirty="0" smtClean="0"/>
              <a:t>Source: Miller, 2013.</a:t>
            </a:r>
            <a:endParaRPr lang="en-US" dirty="0"/>
          </a:p>
        </p:txBody>
      </p:sp>
    </p:spTree>
    <p:extLst>
      <p:ext uri="{BB962C8B-B14F-4D97-AF65-F5344CB8AC3E}">
        <p14:creationId xmlns:p14="http://schemas.microsoft.com/office/powerpoint/2010/main" val="599495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296518" y="0"/>
            <a:ext cx="855889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Final Notes</a:t>
            </a:r>
            <a:endParaRPr lang="en-US"/>
          </a:p>
        </p:txBody>
      </p:sp>
      <p:sp>
        <p:nvSpPr>
          <p:cNvPr id="3" name="Content Placeholder 2"/>
          <p:cNvSpPr>
            <a:spLocks noGrp="1"/>
          </p:cNvSpPr>
          <p:nvPr>
            <p:ph idx="1"/>
          </p:nvPr>
        </p:nvSpPr>
        <p:spPr>
          <a:xfrm>
            <a:off x="457200" y="1600200"/>
            <a:ext cx="8229600" cy="4953000"/>
          </a:xfrm>
        </p:spPr>
        <p:txBody>
          <a:bodyPr/>
          <a:lstStyle/>
          <a:p>
            <a:r>
              <a:rPr lang="en-US" dirty="0" smtClean="0"/>
              <a:t>Make it easier for the reader</a:t>
            </a:r>
          </a:p>
          <a:p>
            <a:r>
              <a:rPr lang="en-US" dirty="0" smtClean="0"/>
              <a:t>Keep graph and associated text (explanation) on the same page; text first, followed by graph</a:t>
            </a:r>
          </a:p>
          <a:p>
            <a:r>
              <a:rPr lang="en-US" dirty="0" smtClean="0"/>
              <a:t>Graphs and associated tables can be presented, if discussed in the text – otherwise put associated tables in the appendix (especially if tables are large)</a:t>
            </a:r>
          </a:p>
          <a:p>
            <a:r>
              <a:rPr lang="en-US" dirty="0" smtClean="0"/>
              <a:t>Use consistent font – so that when printed, is 12 pt.</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MSS Reports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08627738"/>
              </p:ext>
            </p:extLst>
          </p:nvPr>
        </p:nvGraphicFramePr>
        <p:xfrm>
          <a:off x="457201" y="2057402"/>
          <a:ext cx="8229598" cy="4136568"/>
        </p:xfrm>
        <a:graphic>
          <a:graphicData uri="http://schemas.openxmlformats.org/drawingml/2006/table">
            <a:tbl>
              <a:tblPr firstRow="1" firstCol="1" bandRow="1">
                <a:tableStyleId>{2D5ABB26-0587-4C30-8999-92F81FD0307C}</a:tableStyleId>
              </a:tblPr>
              <a:tblGrid>
                <a:gridCol w="1387784">
                  <a:extLst>
                    <a:ext uri="{9D8B030D-6E8A-4147-A177-3AD203B41FA5}">
                      <a16:colId xmlns:a16="http://schemas.microsoft.com/office/drawing/2014/main" val="1105441786"/>
                    </a:ext>
                  </a:extLst>
                </a:gridCol>
                <a:gridCol w="1387784">
                  <a:extLst>
                    <a:ext uri="{9D8B030D-6E8A-4147-A177-3AD203B41FA5}">
                      <a16:colId xmlns:a16="http://schemas.microsoft.com/office/drawing/2014/main" val="1412539166"/>
                    </a:ext>
                  </a:extLst>
                </a:gridCol>
                <a:gridCol w="844904">
                  <a:extLst>
                    <a:ext uri="{9D8B030D-6E8A-4147-A177-3AD203B41FA5}">
                      <a16:colId xmlns:a16="http://schemas.microsoft.com/office/drawing/2014/main" val="2416945225"/>
                    </a:ext>
                  </a:extLst>
                </a:gridCol>
                <a:gridCol w="844904">
                  <a:extLst>
                    <a:ext uri="{9D8B030D-6E8A-4147-A177-3AD203B41FA5}">
                      <a16:colId xmlns:a16="http://schemas.microsoft.com/office/drawing/2014/main" val="2313102192"/>
                    </a:ext>
                  </a:extLst>
                </a:gridCol>
                <a:gridCol w="825788">
                  <a:extLst>
                    <a:ext uri="{9D8B030D-6E8A-4147-A177-3AD203B41FA5}">
                      <a16:colId xmlns:a16="http://schemas.microsoft.com/office/drawing/2014/main" val="2222284487"/>
                    </a:ext>
                  </a:extLst>
                </a:gridCol>
                <a:gridCol w="1026885">
                  <a:extLst>
                    <a:ext uri="{9D8B030D-6E8A-4147-A177-3AD203B41FA5}">
                      <a16:colId xmlns:a16="http://schemas.microsoft.com/office/drawing/2014/main" val="2693278338"/>
                    </a:ext>
                  </a:extLst>
                </a:gridCol>
                <a:gridCol w="1026885">
                  <a:extLst>
                    <a:ext uri="{9D8B030D-6E8A-4147-A177-3AD203B41FA5}">
                      <a16:colId xmlns:a16="http://schemas.microsoft.com/office/drawing/2014/main" val="2786021101"/>
                    </a:ext>
                  </a:extLst>
                </a:gridCol>
                <a:gridCol w="884664">
                  <a:extLst>
                    <a:ext uri="{9D8B030D-6E8A-4147-A177-3AD203B41FA5}">
                      <a16:colId xmlns:a16="http://schemas.microsoft.com/office/drawing/2014/main" val="2828264327"/>
                    </a:ext>
                  </a:extLst>
                </a:gridCol>
              </a:tblGrid>
              <a:tr h="587828">
                <a:tc gridSpan="8">
                  <a:txBody>
                    <a:bodyPr/>
                    <a:lstStyle/>
                    <a:p>
                      <a:pPr marL="0" marR="0" algn="l">
                        <a:spcBef>
                          <a:spcPts val="0"/>
                        </a:spcBef>
                        <a:spcAft>
                          <a:spcPts val="0"/>
                        </a:spcAft>
                      </a:pPr>
                      <a:r>
                        <a:rPr lang="en-US" sz="2000" dirty="0">
                          <a:effectLst/>
                        </a:rPr>
                        <a:t>Gender by Grade</a:t>
                      </a:r>
                      <a:endParaRPr lang="en-US" sz="2000" dirty="0">
                        <a:effectLst/>
                        <a:latin typeface="Times New Roman" panose="02020603050405020304" pitchFamily="18" charset="0"/>
                        <a:ea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8118867"/>
                  </a:ext>
                </a:extLst>
              </a:tr>
              <a:tr h="587828">
                <a:tc gridSpan="3">
                  <a:txBody>
                    <a:bodyPr/>
                    <a:lstStyle/>
                    <a:p>
                      <a:pPr algn="l"/>
                      <a:endParaRPr lang="en-US" sz="2000" dirty="0">
                        <a:effectLst/>
                        <a:latin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rPr>
                        <a:t>Grade 5</a:t>
                      </a:r>
                      <a:endParaRPr lang="en-US" sz="2000" dirty="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Grade 8</a:t>
                      </a:r>
                      <a:endParaRPr lang="en-US" sz="2000" dirty="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smtClean="0">
                          <a:effectLst/>
                        </a:rPr>
                        <a:t>Grade</a:t>
                      </a:r>
                    </a:p>
                    <a:p>
                      <a:pPr marL="0" marR="0" algn="ctr">
                        <a:spcBef>
                          <a:spcPts val="0"/>
                        </a:spcBef>
                        <a:spcAft>
                          <a:spcPts val="0"/>
                        </a:spcAft>
                      </a:pPr>
                      <a:r>
                        <a:rPr lang="en-US" sz="2000" dirty="0" smtClean="0">
                          <a:effectLst/>
                        </a:rPr>
                        <a:t>9</a:t>
                      </a:r>
                      <a:endParaRPr lang="en-US" sz="2000" dirty="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Grade 11</a:t>
                      </a:r>
                      <a:endParaRPr lang="en-US" sz="2000" dirty="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Total</a:t>
                      </a:r>
                      <a:endParaRPr lang="en-US" sz="2000" dirty="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1079079"/>
                  </a:ext>
                </a:extLst>
              </a:tr>
              <a:tr h="587828">
                <a:tc rowSpan="4">
                  <a:txBody>
                    <a:bodyPr/>
                    <a:lstStyle/>
                    <a:p>
                      <a:pPr marL="0" marR="0" algn="l">
                        <a:spcBef>
                          <a:spcPts val="0"/>
                        </a:spcBef>
                        <a:spcAft>
                          <a:spcPts val="0"/>
                        </a:spcAft>
                      </a:pPr>
                      <a:r>
                        <a:rPr lang="en-US" sz="2000" dirty="0">
                          <a:effectLst/>
                        </a:rPr>
                        <a:t>Gender</a:t>
                      </a:r>
                      <a:endParaRPr lang="en-US" sz="2000" dirty="0">
                        <a:effectLst/>
                        <a:latin typeface="Times New Roman" panose="02020603050405020304" pitchFamily="18" charset="0"/>
                        <a:ea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tcPr>
                </a:tc>
                <a:tc rowSpan="2">
                  <a:txBody>
                    <a:bodyPr/>
                    <a:lstStyle/>
                    <a:p>
                      <a:pPr marL="0" marR="0" algn="l">
                        <a:spcBef>
                          <a:spcPts val="0"/>
                        </a:spcBef>
                        <a:spcAft>
                          <a:spcPts val="0"/>
                        </a:spcAft>
                      </a:pPr>
                      <a:r>
                        <a:rPr lang="en-US" sz="2000" dirty="0">
                          <a:effectLst/>
                        </a:rPr>
                        <a:t>Male</a:t>
                      </a:r>
                      <a:endParaRPr lang="en-US" sz="2000" dirty="0">
                        <a:effectLst/>
                        <a:latin typeface="Times New Roman" panose="02020603050405020304" pitchFamily="18" charset="0"/>
                        <a:ea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n</a:t>
                      </a:r>
                      <a:endParaRPr lang="en-US" sz="2000" dirty="0">
                        <a:effectLst/>
                        <a:latin typeface="Times New Roman" panose="02020603050405020304" pitchFamily="18" charset="0"/>
                        <a:ea typeface="Calibri" panose="020F0502020204030204" pitchFamily="34"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a:effectLst/>
                        </a:rPr>
                        <a:t>1009</a:t>
                      </a:r>
                      <a:endParaRPr lang="en-US" sz="200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a:effectLst/>
                        </a:rPr>
                        <a:t>639</a:t>
                      </a:r>
                      <a:endParaRPr lang="en-US" sz="200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a:effectLst/>
                        </a:rPr>
                        <a:t>954</a:t>
                      </a:r>
                      <a:endParaRPr lang="en-US" sz="200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a:effectLst/>
                        </a:rPr>
                        <a:t>907</a:t>
                      </a:r>
                      <a:endParaRPr lang="en-US" sz="200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a:effectLst/>
                        </a:rPr>
                        <a:t>3509</a:t>
                      </a:r>
                      <a:endParaRPr lang="en-US" sz="200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23696321"/>
                  </a:ext>
                </a:extLst>
              </a:tr>
              <a:tr h="58782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000" dirty="0">
                          <a:effectLst/>
                        </a:rPr>
                        <a:t>%</a:t>
                      </a:r>
                      <a:endParaRPr lang="en-US" sz="2000" dirty="0">
                        <a:effectLst/>
                        <a:latin typeface="Times New Roman" panose="02020603050405020304" pitchFamily="18" charset="0"/>
                        <a:ea typeface="Calibri" panose="020F0502020204030204" pitchFamily="34"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51.7%</a:t>
                      </a:r>
                      <a:endParaRPr lang="en-US" sz="2000" dirty="0">
                        <a:effectLst/>
                        <a:latin typeface="Times New Roman" panose="02020603050405020304" pitchFamily="18" charset="0"/>
                        <a:ea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50.5%</a:t>
                      </a:r>
                      <a:endParaRPr lang="en-US" sz="2000" dirty="0">
                        <a:effectLst/>
                        <a:latin typeface="Times New Roman" panose="02020603050405020304" pitchFamily="18" charset="0"/>
                        <a:ea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49.2%</a:t>
                      </a:r>
                      <a:endParaRPr lang="en-US" sz="2000" dirty="0">
                        <a:effectLst/>
                        <a:latin typeface="Times New Roman" panose="02020603050405020304" pitchFamily="18" charset="0"/>
                        <a:ea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49.7%</a:t>
                      </a:r>
                      <a:endParaRPr lang="en-US" sz="2000" dirty="0">
                        <a:effectLst/>
                        <a:latin typeface="Times New Roman" panose="02020603050405020304" pitchFamily="18" charset="0"/>
                        <a:ea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50.3%</a:t>
                      </a:r>
                      <a:endParaRPr lang="en-US" sz="2000" dirty="0">
                        <a:effectLst/>
                        <a:latin typeface="Times New Roman" panose="02020603050405020304" pitchFamily="18" charset="0"/>
                        <a:ea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1839104"/>
                  </a:ext>
                </a:extLst>
              </a:tr>
              <a:tr h="587828">
                <a:tc vMerge="1">
                  <a:txBody>
                    <a:bodyPr/>
                    <a:lstStyle/>
                    <a:p>
                      <a:endParaRPr lang="en-US"/>
                    </a:p>
                  </a:txBody>
                  <a:tcPr/>
                </a:tc>
                <a:tc rowSpan="2">
                  <a:txBody>
                    <a:bodyPr/>
                    <a:lstStyle/>
                    <a:p>
                      <a:pPr marL="0" marR="0" algn="l">
                        <a:spcBef>
                          <a:spcPts val="0"/>
                        </a:spcBef>
                        <a:spcAft>
                          <a:spcPts val="0"/>
                        </a:spcAft>
                      </a:pPr>
                      <a:r>
                        <a:rPr lang="en-US" sz="2000" dirty="0">
                          <a:effectLst/>
                        </a:rPr>
                        <a:t>Female</a:t>
                      </a:r>
                      <a:endParaRPr lang="en-US" sz="2000" dirty="0">
                        <a:effectLst/>
                        <a:latin typeface="Times New Roman" panose="02020603050405020304" pitchFamily="18" charset="0"/>
                        <a:ea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effectLst/>
                        </a:rPr>
                        <a:t>n</a:t>
                      </a:r>
                      <a:endParaRPr lang="en-US" sz="2000">
                        <a:effectLst/>
                        <a:latin typeface="Times New Roman" panose="02020603050405020304" pitchFamily="18" charset="0"/>
                        <a:ea typeface="Calibri" panose="020F0502020204030204" pitchFamily="34"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a:effectLst/>
                        </a:rPr>
                        <a:t>941</a:t>
                      </a:r>
                      <a:endParaRPr lang="en-US" sz="200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a:effectLst/>
                        </a:rPr>
                        <a:t>627</a:t>
                      </a:r>
                      <a:endParaRPr lang="en-US" sz="200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a:effectLst/>
                        </a:rPr>
                        <a:t>985</a:t>
                      </a:r>
                      <a:endParaRPr lang="en-US" sz="200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a:effectLst/>
                        </a:rPr>
                        <a:t>918</a:t>
                      </a:r>
                      <a:endParaRPr lang="en-US" sz="200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a:effectLst/>
                        </a:rPr>
                        <a:t>3471</a:t>
                      </a:r>
                      <a:endParaRPr lang="en-US" sz="200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12587903"/>
                  </a:ext>
                </a:extLst>
              </a:tr>
              <a:tr h="58782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000" dirty="0">
                          <a:effectLst/>
                        </a:rPr>
                        <a:t>%</a:t>
                      </a:r>
                      <a:endParaRPr lang="en-US" sz="2000" dirty="0">
                        <a:effectLst/>
                        <a:latin typeface="Times New Roman" panose="02020603050405020304" pitchFamily="18" charset="0"/>
                        <a:ea typeface="Calibri" panose="020F0502020204030204" pitchFamily="34"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48.3%</a:t>
                      </a:r>
                      <a:endParaRPr lang="en-US" sz="2000" dirty="0">
                        <a:effectLst/>
                        <a:latin typeface="Times New Roman" panose="02020603050405020304" pitchFamily="18" charset="0"/>
                        <a:ea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49.5%</a:t>
                      </a:r>
                      <a:endParaRPr lang="en-US" sz="2000" dirty="0">
                        <a:effectLst/>
                        <a:latin typeface="Times New Roman" panose="02020603050405020304" pitchFamily="18" charset="0"/>
                        <a:ea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50.8%</a:t>
                      </a:r>
                      <a:endParaRPr lang="en-US" sz="2000" dirty="0">
                        <a:effectLst/>
                        <a:latin typeface="Times New Roman" panose="02020603050405020304" pitchFamily="18" charset="0"/>
                        <a:ea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50.3%</a:t>
                      </a:r>
                      <a:endParaRPr lang="en-US" sz="2000" dirty="0">
                        <a:effectLst/>
                        <a:latin typeface="Times New Roman" panose="02020603050405020304" pitchFamily="18" charset="0"/>
                        <a:ea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49.7%</a:t>
                      </a:r>
                      <a:endParaRPr lang="en-US" sz="2000" dirty="0">
                        <a:effectLst/>
                        <a:latin typeface="Times New Roman" panose="02020603050405020304" pitchFamily="18" charset="0"/>
                        <a:ea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575289"/>
                  </a:ext>
                </a:extLst>
              </a:tr>
              <a:tr h="587828">
                <a:tc gridSpan="2">
                  <a:txBody>
                    <a:bodyPr/>
                    <a:lstStyle/>
                    <a:p>
                      <a:pPr marL="0" marR="0" algn="l">
                        <a:spcBef>
                          <a:spcPts val="0"/>
                        </a:spcBef>
                        <a:spcAft>
                          <a:spcPts val="0"/>
                        </a:spcAft>
                      </a:pPr>
                      <a:r>
                        <a:rPr lang="en-US" sz="2000" dirty="0">
                          <a:effectLst/>
                        </a:rPr>
                        <a:t>Total</a:t>
                      </a:r>
                      <a:endParaRPr lang="en-US" sz="2000" dirty="0">
                        <a:effectLst/>
                        <a:latin typeface="Times New Roman" panose="02020603050405020304" pitchFamily="18" charset="0"/>
                        <a:ea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2000" dirty="0">
                          <a:effectLst/>
                        </a:rPr>
                        <a:t>N</a:t>
                      </a:r>
                      <a:endParaRPr lang="en-US" sz="2000" dirty="0">
                        <a:effectLst/>
                        <a:latin typeface="Times New Roman" panose="02020603050405020304" pitchFamily="18" charset="0"/>
                        <a:ea typeface="Calibri" panose="020F0502020204030204" pitchFamily="34"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1950</a:t>
                      </a:r>
                      <a:endParaRPr lang="en-US" sz="2000" dirty="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1266</a:t>
                      </a:r>
                      <a:endParaRPr lang="en-US" sz="2000" dirty="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1939</a:t>
                      </a:r>
                      <a:endParaRPr lang="en-US" sz="2000" dirty="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1825</a:t>
                      </a:r>
                      <a:endParaRPr lang="en-US" sz="2000" dirty="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6980</a:t>
                      </a:r>
                      <a:endParaRPr lang="en-US" sz="2000" dirty="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1585202"/>
                  </a:ext>
                </a:extLst>
              </a:tr>
            </a:tbl>
          </a:graphicData>
        </a:graphic>
      </p:graphicFrame>
    </p:spTree>
    <p:extLst>
      <p:ext uri="{BB962C8B-B14F-4D97-AF65-F5344CB8AC3E}">
        <p14:creationId xmlns:p14="http://schemas.microsoft.com/office/powerpoint/2010/main" val="57255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81468833"/>
              </p:ext>
            </p:extLst>
          </p:nvPr>
        </p:nvGraphicFramePr>
        <p:xfrm>
          <a:off x="-2" y="304804"/>
          <a:ext cx="9144003" cy="6357019"/>
        </p:xfrm>
        <a:graphic>
          <a:graphicData uri="http://schemas.openxmlformats.org/drawingml/2006/table">
            <a:tbl>
              <a:tblPr firstRow="1" firstCol="1" bandRow="1">
                <a:tableStyleId>{2D5ABB26-0587-4C30-8999-92F81FD0307C}</a:tableStyleId>
              </a:tblPr>
              <a:tblGrid>
                <a:gridCol w="2133602">
                  <a:extLst>
                    <a:ext uri="{9D8B030D-6E8A-4147-A177-3AD203B41FA5}">
                      <a16:colId xmlns:a16="http://schemas.microsoft.com/office/drawing/2014/main" val="3475610143"/>
                    </a:ext>
                  </a:extLst>
                </a:gridCol>
                <a:gridCol w="359077">
                  <a:extLst>
                    <a:ext uri="{9D8B030D-6E8A-4147-A177-3AD203B41FA5}">
                      <a16:colId xmlns:a16="http://schemas.microsoft.com/office/drawing/2014/main" val="3213099947"/>
                    </a:ext>
                  </a:extLst>
                </a:gridCol>
                <a:gridCol w="739036">
                  <a:extLst>
                    <a:ext uri="{9D8B030D-6E8A-4147-A177-3AD203B41FA5}">
                      <a16:colId xmlns:a16="http://schemas.microsoft.com/office/drawing/2014/main" val="887024704"/>
                    </a:ext>
                  </a:extLst>
                </a:gridCol>
                <a:gridCol w="739036">
                  <a:extLst>
                    <a:ext uri="{9D8B030D-6E8A-4147-A177-3AD203B41FA5}">
                      <a16:colId xmlns:a16="http://schemas.microsoft.com/office/drawing/2014/main" val="585669979"/>
                    </a:ext>
                  </a:extLst>
                </a:gridCol>
                <a:gridCol w="739036">
                  <a:extLst>
                    <a:ext uri="{9D8B030D-6E8A-4147-A177-3AD203B41FA5}">
                      <a16:colId xmlns:a16="http://schemas.microsoft.com/office/drawing/2014/main" val="3685565166"/>
                    </a:ext>
                  </a:extLst>
                </a:gridCol>
                <a:gridCol w="739036">
                  <a:extLst>
                    <a:ext uri="{9D8B030D-6E8A-4147-A177-3AD203B41FA5}">
                      <a16:colId xmlns:a16="http://schemas.microsoft.com/office/drawing/2014/main" val="1650111668"/>
                    </a:ext>
                  </a:extLst>
                </a:gridCol>
                <a:gridCol w="739036">
                  <a:extLst>
                    <a:ext uri="{9D8B030D-6E8A-4147-A177-3AD203B41FA5}">
                      <a16:colId xmlns:a16="http://schemas.microsoft.com/office/drawing/2014/main" val="690825951"/>
                    </a:ext>
                  </a:extLst>
                </a:gridCol>
                <a:gridCol w="739036">
                  <a:extLst>
                    <a:ext uri="{9D8B030D-6E8A-4147-A177-3AD203B41FA5}">
                      <a16:colId xmlns:a16="http://schemas.microsoft.com/office/drawing/2014/main" val="116874380"/>
                    </a:ext>
                  </a:extLst>
                </a:gridCol>
                <a:gridCol w="739036">
                  <a:extLst>
                    <a:ext uri="{9D8B030D-6E8A-4147-A177-3AD203B41FA5}">
                      <a16:colId xmlns:a16="http://schemas.microsoft.com/office/drawing/2014/main" val="3818109654"/>
                    </a:ext>
                  </a:extLst>
                </a:gridCol>
                <a:gridCol w="739036">
                  <a:extLst>
                    <a:ext uri="{9D8B030D-6E8A-4147-A177-3AD203B41FA5}">
                      <a16:colId xmlns:a16="http://schemas.microsoft.com/office/drawing/2014/main" val="505321909"/>
                    </a:ext>
                  </a:extLst>
                </a:gridCol>
                <a:gridCol w="739036">
                  <a:extLst>
                    <a:ext uri="{9D8B030D-6E8A-4147-A177-3AD203B41FA5}">
                      <a16:colId xmlns:a16="http://schemas.microsoft.com/office/drawing/2014/main" val="609605517"/>
                    </a:ext>
                  </a:extLst>
                </a:gridCol>
              </a:tblGrid>
              <a:tr h="245136">
                <a:tc gridSpan="11">
                  <a:txBody>
                    <a:bodyPr/>
                    <a:lstStyle/>
                    <a:p>
                      <a:pPr marL="0" marR="0">
                        <a:spcBef>
                          <a:spcPts val="0"/>
                        </a:spcBef>
                        <a:spcAft>
                          <a:spcPts val="0"/>
                        </a:spcAft>
                      </a:pPr>
                      <a:r>
                        <a:rPr lang="en-US" sz="1600" dirty="0">
                          <a:effectLst/>
                        </a:rPr>
                        <a:t>Grade 5</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04881520"/>
                  </a:ext>
                </a:extLst>
              </a:tr>
              <a:tr h="245136">
                <a:tc rowSpan="2" gridSpan="2">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US"/>
                    </a:p>
                  </a:txBody>
                  <a:tcPr/>
                </a:tc>
                <a:tc gridSpan="8">
                  <a:txBody>
                    <a:bodyPr/>
                    <a:lstStyle/>
                    <a:p>
                      <a:pPr marL="0" marR="0" algn="ctr">
                        <a:spcBef>
                          <a:spcPts val="0"/>
                        </a:spcBef>
                        <a:spcAft>
                          <a:spcPts val="0"/>
                        </a:spcAft>
                      </a:pPr>
                      <a:r>
                        <a:rPr lang="en-US" sz="1600" dirty="0">
                          <a:effectLst/>
                        </a:rPr>
                        <a:t>Race/Ethnicity</a:t>
                      </a:r>
                      <a:endParaRPr lang="en-US" sz="1600" dirty="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en-US" sz="1600">
                          <a:effectLst/>
                        </a:rPr>
                        <a:t>Total</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6943563"/>
                  </a:ext>
                </a:extLst>
              </a:tr>
              <a:tr h="455252">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1600" dirty="0">
                          <a:effectLst/>
                        </a:rPr>
                        <a:t>Am Indian</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Asian</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Black</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White</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rPr>
                        <a:t>Multi-racial</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Latino</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Somali</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Hmong</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900978332"/>
                  </a:ext>
                </a:extLst>
              </a:tr>
              <a:tr h="245136">
                <a:tc rowSpan="2">
                  <a:txBody>
                    <a:bodyPr/>
                    <a:lstStyle/>
                    <a:p>
                      <a:pPr marL="0" marR="0">
                        <a:spcBef>
                          <a:spcPts val="0"/>
                        </a:spcBef>
                        <a:spcAft>
                          <a:spcPts val="0"/>
                        </a:spcAft>
                      </a:pPr>
                      <a:r>
                        <a:rPr lang="en-US" sz="1600" dirty="0">
                          <a:effectLst/>
                        </a:rPr>
                        <a:t>I stay at my school or go to another school?</a:t>
                      </a:r>
                      <a:endParaRPr lang="en-US" sz="1600" dirty="0">
                        <a:effectLst/>
                        <a:latin typeface="Times New Roman" panose="02020603050405020304" pitchFamily="18" charset="0"/>
                        <a:ea typeface="Calibri" panose="020F0502020204030204" pitchFamily="34" charset="0"/>
                      </a:endParaRPr>
                    </a:p>
                  </a:txBody>
                  <a:tcPr marL="63759" marR="63759"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effectLst/>
                        </a:rPr>
                        <a:t>n</a:t>
                      </a:r>
                      <a:endParaRPr lang="en-US" sz="1600" dirty="0">
                        <a:effectLst/>
                        <a:latin typeface="Times New Roman" panose="02020603050405020304" pitchFamily="18" charset="0"/>
                        <a:ea typeface="Calibri" panose="020F0502020204030204" pitchFamily="34" charset="0"/>
                      </a:endParaRPr>
                    </a:p>
                  </a:txBody>
                  <a:tcPr marL="63759" marR="63759"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7</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27</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80</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77</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35</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54</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14</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81</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375</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56579745"/>
                  </a:ext>
                </a:extLst>
              </a:tr>
              <a:tr h="490274">
                <a:tc vMerge="1">
                  <a:txBody>
                    <a:bodyPr/>
                    <a:lstStyle/>
                    <a:p>
                      <a:endParaRPr lang="en-US"/>
                    </a:p>
                  </a:txBody>
                  <a:tcPr/>
                </a:tc>
                <a:tc>
                  <a:txBody>
                    <a:bodyPr/>
                    <a:lstStyle/>
                    <a:p>
                      <a:pPr marL="0" marR="0">
                        <a:spcBef>
                          <a:spcPts val="0"/>
                        </a:spcBef>
                        <a:spcAft>
                          <a:spcPts val="0"/>
                        </a:spcAft>
                      </a:pPr>
                      <a:r>
                        <a:rPr lang="en-US" sz="1600" dirty="0">
                          <a:effectLst/>
                        </a:rPr>
                        <a:t>%</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25.0%</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20.8%</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24.5%</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18.5%</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21.1%</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19.4%</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22.2%</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23.1%</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21.3%</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4253481"/>
                  </a:ext>
                </a:extLst>
              </a:tr>
              <a:tr h="245136">
                <a:tc rowSpan="2">
                  <a:txBody>
                    <a:bodyPr/>
                    <a:lstStyle/>
                    <a:p>
                      <a:pPr marL="0" marR="0">
                        <a:spcBef>
                          <a:spcPts val="0"/>
                        </a:spcBef>
                        <a:spcAft>
                          <a:spcPts val="0"/>
                        </a:spcAft>
                      </a:pPr>
                      <a:r>
                        <a:rPr lang="en-US" sz="1600" dirty="0">
                          <a:effectLst/>
                        </a:rPr>
                        <a:t>Your home or another home such as a friend's, relative's or neighbor's?</a:t>
                      </a:r>
                      <a:endParaRPr lang="en-US" sz="1600" dirty="0">
                        <a:effectLst/>
                        <a:latin typeface="Times New Roman" panose="02020603050405020304" pitchFamily="18" charset="0"/>
                        <a:ea typeface="Calibri" panose="020F0502020204030204" pitchFamily="34" charset="0"/>
                      </a:endParaRPr>
                    </a:p>
                  </a:txBody>
                  <a:tcPr marL="63759" marR="63759"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a:effectLst/>
                        </a:rPr>
                        <a:t>n</a:t>
                      </a:r>
                      <a:endParaRPr lang="en-US" sz="1600">
                        <a:effectLst/>
                        <a:latin typeface="Times New Roman" panose="02020603050405020304" pitchFamily="18" charset="0"/>
                        <a:ea typeface="Calibri" panose="020F0502020204030204" pitchFamily="34" charset="0"/>
                      </a:endParaRPr>
                    </a:p>
                  </a:txBody>
                  <a:tcPr marL="63759" marR="63759"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24</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102</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235</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364</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129</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229</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46</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275</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1404</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44999673"/>
                  </a:ext>
                </a:extLst>
              </a:tr>
              <a:tr h="717901">
                <a:tc vMerge="1">
                  <a:txBody>
                    <a:bodyPr/>
                    <a:lstStyle/>
                    <a:p>
                      <a:endParaRPr lang="en-US"/>
                    </a:p>
                  </a:txBody>
                  <a:tcPr/>
                </a:tc>
                <a:tc>
                  <a:txBody>
                    <a:bodyPr/>
                    <a:lstStyle/>
                    <a:p>
                      <a:pPr marL="0" marR="0">
                        <a:spcBef>
                          <a:spcPts val="0"/>
                        </a:spcBef>
                        <a:spcAft>
                          <a:spcPts val="0"/>
                        </a:spcAft>
                      </a:pPr>
                      <a:r>
                        <a:rPr lang="en-US" sz="1600" dirty="0">
                          <a:effectLst/>
                        </a:rPr>
                        <a:t>%</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85.7%</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78.5%</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72.1%</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87.5%</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77.7%</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82.4%</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73.0%</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78.6%</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79.9%</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168557"/>
                  </a:ext>
                </a:extLst>
              </a:tr>
              <a:tr h="245136">
                <a:tc rowSpan="2">
                  <a:txBody>
                    <a:bodyPr/>
                    <a:lstStyle/>
                    <a:p>
                      <a:pPr marL="0" marR="0">
                        <a:spcBef>
                          <a:spcPts val="0"/>
                        </a:spcBef>
                        <a:spcAft>
                          <a:spcPts val="0"/>
                        </a:spcAft>
                      </a:pPr>
                      <a:r>
                        <a:rPr lang="en-US" sz="1600" dirty="0">
                          <a:effectLst/>
                        </a:rPr>
                        <a:t>A rec, community or other youth center?</a:t>
                      </a:r>
                      <a:endParaRPr lang="en-US" sz="1600" dirty="0">
                        <a:effectLst/>
                        <a:latin typeface="Times New Roman" panose="02020603050405020304" pitchFamily="18" charset="0"/>
                        <a:ea typeface="Calibri" panose="020F0502020204030204" pitchFamily="34" charset="0"/>
                      </a:endParaRPr>
                    </a:p>
                  </a:txBody>
                  <a:tcPr marL="63759" marR="63759"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smtClean="0">
                          <a:effectLst/>
                        </a:rPr>
                        <a:t>n</a:t>
                      </a:r>
                      <a:endParaRPr lang="en-US" sz="1600" dirty="0">
                        <a:effectLst/>
                        <a:latin typeface="Times New Roman" panose="02020603050405020304" pitchFamily="18" charset="0"/>
                        <a:ea typeface="Calibri" panose="020F0502020204030204" pitchFamily="34" charset="0"/>
                      </a:endParaRPr>
                    </a:p>
                  </a:txBody>
                  <a:tcPr marL="63759" marR="63759"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14</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87</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45</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40</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32</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16</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18</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252</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77718345"/>
                  </a:ext>
                </a:extLst>
              </a:tr>
              <a:tr h="490274">
                <a:tc vMerge="1">
                  <a:txBody>
                    <a:bodyPr/>
                    <a:lstStyle/>
                    <a:p>
                      <a:endParaRPr lang="en-US"/>
                    </a:p>
                  </a:txBody>
                  <a:tcPr/>
                </a:tc>
                <a:tc>
                  <a:txBody>
                    <a:bodyPr/>
                    <a:lstStyle/>
                    <a:p>
                      <a:pPr marL="0" marR="0">
                        <a:spcBef>
                          <a:spcPts val="0"/>
                        </a:spcBef>
                        <a:spcAft>
                          <a:spcPts val="0"/>
                        </a:spcAft>
                      </a:pPr>
                      <a:r>
                        <a:rPr lang="en-US" sz="1600" dirty="0" smtClean="0">
                          <a:effectLst/>
                        </a:rPr>
                        <a:t>%</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0.0%</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10.8%</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26.7%</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10.8%</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24.1%</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11.5%</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25.4%</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5.1%</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14.3%</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8036343"/>
                  </a:ext>
                </a:extLst>
              </a:tr>
              <a:tr h="245136">
                <a:tc rowSpan="2">
                  <a:txBody>
                    <a:bodyPr/>
                    <a:lstStyle/>
                    <a:p>
                      <a:pPr marL="0" marR="0">
                        <a:spcBef>
                          <a:spcPts val="0"/>
                        </a:spcBef>
                        <a:spcAft>
                          <a:spcPts val="0"/>
                        </a:spcAft>
                      </a:pPr>
                      <a:r>
                        <a:rPr lang="en-US" sz="1600" dirty="0">
                          <a:effectLst/>
                        </a:rPr>
                        <a:t>A park or other outdoor space?</a:t>
                      </a:r>
                      <a:endParaRPr lang="en-US" sz="1600" dirty="0">
                        <a:effectLst/>
                        <a:latin typeface="Times New Roman" panose="02020603050405020304" pitchFamily="18" charset="0"/>
                        <a:ea typeface="Calibri" panose="020F0502020204030204" pitchFamily="34" charset="0"/>
                      </a:endParaRPr>
                    </a:p>
                  </a:txBody>
                  <a:tcPr marL="63759" marR="63759"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a:effectLst/>
                        </a:rPr>
                        <a:t>n</a:t>
                      </a:r>
                      <a:endParaRPr lang="en-US" sz="1600">
                        <a:effectLst/>
                        <a:latin typeface="Times New Roman" panose="02020603050405020304" pitchFamily="18" charset="0"/>
                        <a:ea typeface="Calibri" panose="020F0502020204030204" pitchFamily="34" charset="0"/>
                      </a:endParaRPr>
                    </a:p>
                  </a:txBody>
                  <a:tcPr marL="63759" marR="63759"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6</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28</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66</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57</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39</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65</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19</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54</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334</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53935568"/>
                  </a:ext>
                </a:extLst>
              </a:tr>
              <a:tr h="358952">
                <a:tc vMerge="1">
                  <a:txBody>
                    <a:bodyPr/>
                    <a:lstStyle/>
                    <a:p>
                      <a:endParaRPr lang="en-US"/>
                    </a:p>
                  </a:txBody>
                  <a:tcPr/>
                </a:tc>
                <a:tc>
                  <a:txBody>
                    <a:bodyPr/>
                    <a:lstStyle/>
                    <a:p>
                      <a:pPr marL="0" marR="0">
                        <a:spcBef>
                          <a:spcPts val="0"/>
                        </a:spcBef>
                        <a:spcAft>
                          <a:spcPts val="0"/>
                        </a:spcAft>
                      </a:pPr>
                      <a:r>
                        <a:rPr lang="en-US" sz="1600" dirty="0">
                          <a:effectLst/>
                        </a:rPr>
                        <a:t>%</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21.4%</a:t>
                      </a:r>
                      <a:endParaRPr lang="en-US" sz="160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21.5%</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20.2%</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13.7%</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23.5%</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23.4%</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30.2%</a:t>
                      </a:r>
                      <a:endParaRPr lang="en-US" sz="160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15.4%</a:t>
                      </a:r>
                      <a:endParaRPr lang="en-US" sz="160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19.0%</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2497920"/>
                  </a:ext>
                </a:extLst>
              </a:tr>
              <a:tr h="245136">
                <a:tc rowSpan="2">
                  <a:txBody>
                    <a:bodyPr/>
                    <a:lstStyle/>
                    <a:p>
                      <a:pPr marL="0" marR="0">
                        <a:spcBef>
                          <a:spcPts val="0"/>
                        </a:spcBef>
                        <a:spcAft>
                          <a:spcPts val="0"/>
                        </a:spcAft>
                      </a:pPr>
                      <a:r>
                        <a:rPr lang="en-US" sz="1600" dirty="0">
                          <a:effectLst/>
                        </a:rPr>
                        <a:t>A library?</a:t>
                      </a:r>
                      <a:endParaRPr lang="en-US" sz="1600" dirty="0">
                        <a:effectLst/>
                        <a:latin typeface="Times New Roman" panose="02020603050405020304" pitchFamily="18" charset="0"/>
                        <a:ea typeface="Calibri" panose="020F0502020204030204" pitchFamily="34" charset="0"/>
                      </a:endParaRPr>
                    </a:p>
                  </a:txBody>
                  <a:tcPr marL="63759" marR="63759"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a:effectLst/>
                        </a:rPr>
                        <a:t>n</a:t>
                      </a:r>
                      <a:endParaRPr lang="en-US" sz="1600">
                        <a:effectLst/>
                        <a:latin typeface="Times New Roman" panose="02020603050405020304" pitchFamily="18" charset="0"/>
                        <a:ea typeface="Calibri" panose="020F0502020204030204" pitchFamily="34" charset="0"/>
                      </a:endParaRPr>
                    </a:p>
                  </a:txBody>
                  <a:tcPr marL="63759" marR="63759"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6</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34</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45</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23</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20</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28</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dirty="0">
                          <a:effectLst/>
                        </a:rPr>
                        <a:t>18</a:t>
                      </a:r>
                      <a:endParaRPr lang="en-US" sz="1600" dirty="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dirty="0">
                          <a:effectLst/>
                        </a:rPr>
                        <a:t>50</a:t>
                      </a:r>
                      <a:endParaRPr lang="en-US" sz="1600" dirty="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dirty="0">
                          <a:effectLst/>
                        </a:rPr>
                        <a:t>224</a:t>
                      </a:r>
                      <a:endParaRPr lang="en-US" sz="1600" dirty="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00580238"/>
                  </a:ext>
                </a:extLst>
              </a:tr>
              <a:tr h="385216">
                <a:tc vMerge="1">
                  <a:txBody>
                    <a:bodyPr/>
                    <a:lstStyle/>
                    <a:p>
                      <a:endParaRPr lang="en-US"/>
                    </a:p>
                  </a:txBody>
                  <a:tcPr/>
                </a:tc>
                <a:tc>
                  <a:txBody>
                    <a:bodyPr/>
                    <a:lstStyle/>
                    <a:p>
                      <a:pPr marL="0" marR="0">
                        <a:spcBef>
                          <a:spcPts val="0"/>
                        </a:spcBef>
                        <a:spcAft>
                          <a:spcPts val="0"/>
                        </a:spcAft>
                      </a:pPr>
                      <a:r>
                        <a:rPr lang="en-US" sz="1600" dirty="0">
                          <a:effectLst/>
                        </a:rPr>
                        <a:t>%</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21.4%</a:t>
                      </a:r>
                      <a:endParaRPr lang="en-US" sz="160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26.2%</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13.8%</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5.5%</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12.0%</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10.1%</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28.6%</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14.3%</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12.7%</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5092712"/>
                  </a:ext>
                </a:extLst>
              </a:tr>
              <a:tr h="245136">
                <a:tc rowSpan="2">
                  <a:txBody>
                    <a:bodyPr/>
                    <a:lstStyle/>
                    <a:p>
                      <a:pPr marL="0" marR="0">
                        <a:spcBef>
                          <a:spcPts val="0"/>
                        </a:spcBef>
                        <a:spcAft>
                          <a:spcPts val="0"/>
                        </a:spcAft>
                      </a:pPr>
                      <a:r>
                        <a:rPr lang="en-US" sz="1600" dirty="0">
                          <a:effectLst/>
                        </a:rPr>
                        <a:t>A church, synagogue, mosque, or other spiritual/religious place?</a:t>
                      </a:r>
                      <a:endParaRPr lang="en-US" sz="1600" dirty="0">
                        <a:effectLst/>
                        <a:latin typeface="Times New Roman" panose="02020603050405020304" pitchFamily="18" charset="0"/>
                        <a:ea typeface="Calibri" panose="020F0502020204030204" pitchFamily="34" charset="0"/>
                      </a:endParaRPr>
                    </a:p>
                  </a:txBody>
                  <a:tcPr marL="63759" marR="63759"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a:effectLst/>
                        </a:rPr>
                        <a:t>n</a:t>
                      </a:r>
                      <a:endParaRPr lang="en-US" sz="1600">
                        <a:effectLst/>
                        <a:latin typeface="Times New Roman" panose="02020603050405020304" pitchFamily="18" charset="0"/>
                        <a:ea typeface="Calibri" panose="020F0502020204030204" pitchFamily="34" charset="0"/>
                      </a:endParaRPr>
                    </a:p>
                  </a:txBody>
                  <a:tcPr marL="63759" marR="63759"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2</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11</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38</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15</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13</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23</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16</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29</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147</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41136853"/>
                  </a:ext>
                </a:extLst>
              </a:tr>
              <a:tr h="577826">
                <a:tc vMerge="1">
                  <a:txBody>
                    <a:bodyPr/>
                    <a:lstStyle/>
                    <a:p>
                      <a:endParaRPr lang="en-US"/>
                    </a:p>
                  </a:txBody>
                  <a:tcPr/>
                </a:tc>
                <a:tc>
                  <a:txBody>
                    <a:bodyPr/>
                    <a:lstStyle/>
                    <a:p>
                      <a:pPr marL="0" marR="0">
                        <a:spcBef>
                          <a:spcPts val="0"/>
                        </a:spcBef>
                        <a:spcAft>
                          <a:spcPts val="0"/>
                        </a:spcAft>
                      </a:pPr>
                      <a:r>
                        <a:rPr lang="en-US" sz="1600" dirty="0">
                          <a:effectLst/>
                        </a:rPr>
                        <a:t>%</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7.1%</a:t>
                      </a:r>
                      <a:endParaRPr lang="en-US" sz="160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8.5%</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11.7%</a:t>
                      </a:r>
                      <a:endParaRPr lang="en-US" sz="160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3.6%</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7.8%</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8.3%</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25.4%</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8.3%</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8.4%</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4672461"/>
                  </a:ext>
                </a:extLst>
              </a:tr>
              <a:tr h="245136">
                <a:tc rowSpan="2">
                  <a:txBody>
                    <a:bodyPr/>
                    <a:lstStyle/>
                    <a:p>
                      <a:pPr marL="0" marR="0">
                        <a:spcBef>
                          <a:spcPts val="0"/>
                        </a:spcBef>
                        <a:spcAft>
                          <a:spcPts val="0"/>
                        </a:spcAft>
                      </a:pPr>
                      <a:r>
                        <a:rPr lang="en-US" sz="1600" dirty="0">
                          <a:effectLst/>
                        </a:rPr>
                        <a:t>Some other place, such as a mall or movie theatre?</a:t>
                      </a:r>
                      <a:endParaRPr lang="en-US" sz="1600" dirty="0">
                        <a:effectLst/>
                        <a:latin typeface="Times New Roman" panose="02020603050405020304" pitchFamily="18" charset="0"/>
                        <a:ea typeface="Calibri" panose="020F0502020204030204" pitchFamily="34" charset="0"/>
                      </a:endParaRPr>
                    </a:p>
                  </a:txBody>
                  <a:tcPr marL="63759" marR="63759"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a:effectLst/>
                        </a:rPr>
                        <a:t>n</a:t>
                      </a:r>
                      <a:endParaRPr lang="en-US" sz="1600">
                        <a:effectLst/>
                        <a:latin typeface="Times New Roman" panose="02020603050405020304" pitchFamily="18" charset="0"/>
                        <a:ea typeface="Calibri" panose="020F0502020204030204" pitchFamily="34" charset="0"/>
                      </a:endParaRPr>
                    </a:p>
                  </a:txBody>
                  <a:tcPr marL="63759" marR="63759"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dirty="0">
                          <a:effectLst/>
                        </a:rPr>
                        <a:t>6</a:t>
                      </a:r>
                      <a:endParaRPr lang="en-US" sz="1600" dirty="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25</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dirty="0">
                          <a:effectLst/>
                        </a:rPr>
                        <a:t>82</a:t>
                      </a:r>
                      <a:endParaRPr lang="en-US" sz="1600" dirty="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dirty="0">
                          <a:effectLst/>
                        </a:rPr>
                        <a:t>47</a:t>
                      </a:r>
                      <a:endParaRPr lang="en-US" sz="1600" dirty="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dirty="0">
                          <a:effectLst/>
                        </a:rPr>
                        <a:t>56</a:t>
                      </a:r>
                      <a:endParaRPr lang="en-US" sz="1600" dirty="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dirty="0">
                          <a:effectLst/>
                        </a:rPr>
                        <a:t>87</a:t>
                      </a:r>
                      <a:endParaRPr lang="en-US" sz="1600" dirty="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dirty="0">
                          <a:effectLst/>
                        </a:rPr>
                        <a:t>22</a:t>
                      </a:r>
                      <a:endParaRPr lang="en-US" sz="1600" dirty="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dirty="0">
                          <a:effectLst/>
                        </a:rPr>
                        <a:t>82</a:t>
                      </a:r>
                      <a:endParaRPr lang="en-US" sz="1600" dirty="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407</a:t>
                      </a:r>
                      <a:endParaRPr lang="en-US" sz="1600">
                        <a:effectLst/>
                        <a:latin typeface="Times New Roman" panose="02020603050405020304" pitchFamily="18" charset="0"/>
                        <a:ea typeface="Calibri" panose="020F0502020204030204" pitchFamily="34" charset="0"/>
                      </a:endParaRPr>
                    </a:p>
                  </a:txBody>
                  <a:tcPr marL="63759" marR="63759"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41276206"/>
                  </a:ext>
                </a:extLst>
              </a:tr>
              <a:tr h="490274">
                <a:tc vMerge="1">
                  <a:txBody>
                    <a:bodyPr/>
                    <a:lstStyle/>
                    <a:p>
                      <a:endParaRPr lang="en-US"/>
                    </a:p>
                  </a:txBody>
                  <a:tcPr/>
                </a:tc>
                <a:tc>
                  <a:txBody>
                    <a:bodyPr/>
                    <a:lstStyle/>
                    <a:p>
                      <a:pPr marL="0" marR="0">
                        <a:spcBef>
                          <a:spcPts val="0"/>
                        </a:spcBef>
                        <a:spcAft>
                          <a:spcPts val="0"/>
                        </a:spcAft>
                      </a:pPr>
                      <a:r>
                        <a:rPr lang="en-US" sz="1600" dirty="0">
                          <a:effectLst/>
                        </a:rPr>
                        <a:t>%</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21.4%</a:t>
                      </a:r>
                      <a:endParaRPr lang="en-US" sz="160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19.2%</a:t>
                      </a:r>
                      <a:endParaRPr lang="en-US" sz="160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25.2%</a:t>
                      </a:r>
                      <a:endParaRPr lang="en-US" sz="160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11.3%</a:t>
                      </a:r>
                      <a:endParaRPr lang="en-US" sz="160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33.7%</a:t>
                      </a:r>
                      <a:endParaRPr lang="en-US" sz="160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31.3%</a:t>
                      </a:r>
                      <a:endParaRPr lang="en-US" sz="160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34.9%</a:t>
                      </a:r>
                      <a:endParaRPr lang="en-US" sz="160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23.4%</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23.2%</a:t>
                      </a:r>
                      <a:endParaRPr lang="en-US" sz="1600" dirty="0">
                        <a:effectLst/>
                        <a:latin typeface="Times New Roman" panose="02020603050405020304" pitchFamily="18" charset="0"/>
                        <a:ea typeface="Calibri" panose="020F0502020204030204" pitchFamily="34" charset="0"/>
                      </a:endParaRPr>
                    </a:p>
                  </a:txBody>
                  <a:tcPr marL="63759" marR="63759"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7862293"/>
                  </a:ext>
                </a:extLst>
              </a:tr>
            </a:tbl>
          </a:graphicData>
        </a:graphic>
      </p:graphicFrame>
    </p:spTree>
    <p:extLst>
      <p:ext uri="{BB962C8B-B14F-4D97-AF65-F5344CB8AC3E}">
        <p14:creationId xmlns:p14="http://schemas.microsoft.com/office/powerpoint/2010/main" val="952134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MSS Distributions</a:t>
            </a:r>
            <a:endParaRPr lang="en-US" dirty="0"/>
          </a:p>
        </p:txBody>
      </p:sp>
      <p:pic>
        <p:nvPicPr>
          <p:cNvPr id="5" name="Picture 4"/>
          <p:cNvPicPr>
            <a:picLocks noChangeAspect="1"/>
          </p:cNvPicPr>
          <p:nvPr/>
        </p:nvPicPr>
        <p:blipFill>
          <a:blip r:embed="rId2"/>
          <a:stretch>
            <a:fillRect/>
          </a:stretch>
        </p:blipFill>
        <p:spPr>
          <a:xfrm>
            <a:off x="1219200" y="1188720"/>
            <a:ext cx="7075355" cy="5669280"/>
          </a:xfrm>
          <a:prstGeom prst="rect">
            <a:avLst/>
          </a:prstGeom>
        </p:spPr>
      </p:pic>
    </p:spTree>
    <p:extLst>
      <p:ext uri="{BB962C8B-B14F-4D97-AF65-F5344CB8AC3E}">
        <p14:creationId xmlns:p14="http://schemas.microsoft.com/office/powerpoint/2010/main" val="2028747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2015 NAEP Disparities</a:t>
            </a:r>
            <a:endParaRPr lang="en-US" dirty="0"/>
          </a:p>
        </p:txBody>
      </p:sp>
      <p:pic>
        <p:nvPicPr>
          <p:cNvPr id="4" name="Picture 3"/>
          <p:cNvPicPr>
            <a:picLocks noChangeAspect="1"/>
          </p:cNvPicPr>
          <p:nvPr/>
        </p:nvPicPr>
        <p:blipFill>
          <a:blip r:embed="rId2"/>
          <a:stretch>
            <a:fillRect/>
          </a:stretch>
        </p:blipFill>
        <p:spPr>
          <a:xfrm>
            <a:off x="0" y="1752600"/>
            <a:ext cx="9097650" cy="5117432"/>
          </a:xfrm>
          <a:prstGeom prst="rect">
            <a:avLst/>
          </a:prstGeom>
        </p:spPr>
      </p:pic>
    </p:spTree>
    <p:extLst>
      <p:ext uri="{BB962C8B-B14F-4D97-AF65-F5344CB8AC3E}">
        <p14:creationId xmlns:p14="http://schemas.microsoft.com/office/powerpoint/2010/main" val="2236972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882790939"/>
              </p:ext>
            </p:extLst>
          </p:nvPr>
        </p:nvGraphicFramePr>
        <p:xfrm>
          <a:off x="762000" y="365760"/>
          <a:ext cx="7680960" cy="6492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4116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657156425"/>
              </p:ext>
            </p:extLst>
          </p:nvPr>
        </p:nvGraphicFramePr>
        <p:xfrm>
          <a:off x="762000" y="376989"/>
          <a:ext cx="7680960" cy="6492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1766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2016 MSS Disparities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331632910"/>
              </p:ext>
            </p:extLst>
          </p:nvPr>
        </p:nvGraphicFramePr>
        <p:xfrm>
          <a:off x="0" y="1600200"/>
          <a:ext cx="9144000" cy="5281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6535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lstStyle/>
          <a:p>
            <a:r>
              <a:rPr lang="en-US" dirty="0" smtClean="0"/>
              <a:t>MSS Profiles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929682482"/>
              </p:ext>
            </p:extLst>
          </p:nvPr>
        </p:nvGraphicFramePr>
        <p:xfrm>
          <a:off x="-2" y="838200"/>
          <a:ext cx="9144001" cy="60198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2808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Bivariate Comparisons</a:t>
            </a:r>
            <a:endParaRPr lang="en-US" dirty="0"/>
          </a:p>
        </p:txBody>
      </p:sp>
      <p:pic>
        <p:nvPicPr>
          <p:cNvPr id="4" name="Picture 3"/>
          <p:cNvPicPr>
            <a:picLocks noChangeAspect="1"/>
          </p:cNvPicPr>
          <p:nvPr/>
        </p:nvPicPr>
        <p:blipFill>
          <a:blip r:embed="rId2"/>
          <a:stretch>
            <a:fillRect/>
          </a:stretch>
        </p:blipFill>
        <p:spPr>
          <a:xfrm>
            <a:off x="1313447" y="1371601"/>
            <a:ext cx="6517105" cy="4984750"/>
          </a:xfrm>
          <a:prstGeom prst="rect">
            <a:avLst/>
          </a:prstGeom>
        </p:spPr>
      </p:pic>
      <p:sp>
        <p:nvSpPr>
          <p:cNvPr id="5" name="TextBox 4"/>
          <p:cNvSpPr txBox="1"/>
          <p:nvPr/>
        </p:nvSpPr>
        <p:spPr>
          <a:xfrm>
            <a:off x="3810000" y="6356350"/>
            <a:ext cx="2198038" cy="369332"/>
          </a:xfrm>
          <a:prstGeom prst="rect">
            <a:avLst/>
          </a:prstGeom>
          <a:noFill/>
        </p:spPr>
        <p:txBody>
          <a:bodyPr wrap="none" rtlCol="0">
            <a:spAutoFit/>
          </a:bodyPr>
          <a:lstStyle/>
          <a:p>
            <a:r>
              <a:rPr lang="en-US" dirty="0" smtClean="0"/>
              <a:t>Feel Safe at School</a:t>
            </a:r>
            <a:endParaRPr lang="en-US" dirty="0"/>
          </a:p>
        </p:txBody>
      </p:sp>
    </p:spTree>
    <p:extLst>
      <p:ext uri="{BB962C8B-B14F-4D97-AF65-F5344CB8AC3E}">
        <p14:creationId xmlns:p14="http://schemas.microsoft.com/office/powerpoint/2010/main" val="4294367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Charts?</a:t>
            </a:r>
            <a:endParaRPr lang="en-US" dirty="0"/>
          </a:p>
        </p:txBody>
      </p:sp>
      <p:sp>
        <p:nvSpPr>
          <p:cNvPr id="3" name="Content Placeholder 2"/>
          <p:cNvSpPr>
            <a:spLocks noGrp="1"/>
          </p:cNvSpPr>
          <p:nvPr>
            <p:ph idx="1"/>
          </p:nvPr>
        </p:nvSpPr>
        <p:spPr>
          <a:xfrm>
            <a:off x="457200" y="1600200"/>
            <a:ext cx="3200400" cy="4525963"/>
          </a:xfrm>
        </p:spPr>
        <p:txBody>
          <a:bodyPr/>
          <a:lstStyle/>
          <a:p>
            <a:r>
              <a:rPr lang="en-US" dirty="0" smtClean="0"/>
              <a:t>Useful to show parts of a whole</a:t>
            </a:r>
          </a:p>
          <a:p>
            <a:r>
              <a:rPr lang="en-US" dirty="0" smtClean="0"/>
              <a:t>Composition</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156951" y="2057400"/>
            <a:ext cx="5991224" cy="48006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MSS: Post High School Plans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709476616"/>
              </p:ext>
            </p:extLst>
          </p:nvPr>
        </p:nvGraphicFramePr>
        <p:xfrm>
          <a:off x="0" y="1417638"/>
          <a:ext cx="9144000" cy="54403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38685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639762"/>
          </a:xfrm>
        </p:spPr>
        <p:txBody>
          <a:bodyPr/>
          <a:lstStyle/>
          <a:p>
            <a:r>
              <a:rPr lang="en-US" dirty="0" smtClean="0"/>
              <a:t>Default SPSS Output</a:t>
            </a:r>
            <a:endParaRPr lang="en-US" dirty="0"/>
          </a:p>
        </p:txBody>
      </p:sp>
      <p:pic>
        <p:nvPicPr>
          <p:cNvPr id="4" name="Picture 3"/>
          <p:cNvPicPr>
            <a:picLocks noChangeAspect="1"/>
          </p:cNvPicPr>
          <p:nvPr/>
        </p:nvPicPr>
        <p:blipFill>
          <a:blip r:embed="rId2"/>
          <a:stretch>
            <a:fillRect/>
          </a:stretch>
        </p:blipFill>
        <p:spPr>
          <a:xfrm>
            <a:off x="1142999" y="1676399"/>
            <a:ext cx="6668399" cy="5212080"/>
          </a:xfrm>
          <a:prstGeom prst="rect">
            <a:avLst/>
          </a:prstGeom>
        </p:spPr>
      </p:pic>
    </p:spTree>
    <p:extLst>
      <p:ext uri="{BB962C8B-B14F-4D97-AF65-F5344CB8AC3E}">
        <p14:creationId xmlns:p14="http://schemas.microsoft.com/office/powerpoint/2010/main" val="4125904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Bivariate Association</a:t>
            </a:r>
            <a:endParaRPr lang="en-US" dirty="0"/>
          </a:p>
        </p:txBody>
      </p:sp>
      <p:pic>
        <p:nvPicPr>
          <p:cNvPr id="3" name="Picture 2"/>
          <p:cNvPicPr>
            <a:picLocks noChangeAspect="1"/>
          </p:cNvPicPr>
          <p:nvPr/>
        </p:nvPicPr>
        <p:blipFill>
          <a:blip r:embed="rId2"/>
          <a:stretch>
            <a:fillRect/>
          </a:stretch>
        </p:blipFill>
        <p:spPr>
          <a:xfrm>
            <a:off x="1249252" y="1649931"/>
            <a:ext cx="6645495" cy="5212080"/>
          </a:xfrm>
          <a:prstGeom prst="rect">
            <a:avLst/>
          </a:prstGeom>
        </p:spPr>
      </p:pic>
    </p:spTree>
    <p:extLst>
      <p:ext uri="{BB962C8B-B14F-4D97-AF65-F5344CB8AC3E}">
        <p14:creationId xmlns:p14="http://schemas.microsoft.com/office/powerpoint/2010/main" val="32468458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70719"/>
            <a:ext cx="2133600" cy="5516562"/>
          </a:xfrm>
        </p:spPr>
        <p:txBody>
          <a:bodyPr/>
          <a:lstStyle/>
          <a:p>
            <a:pPr algn="l"/>
            <a:r>
              <a:rPr lang="en-US" sz="3200" dirty="0" smtClean="0"/>
              <a:t>MSS Data displaying means and variability</a:t>
            </a:r>
            <a:endParaRPr lang="en-US" sz="3200"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743200" y="0"/>
            <a:ext cx="6248400" cy="6858000"/>
          </a:xfrm>
          <a:prstGeom prst="rect">
            <a:avLst/>
          </a:prstGeom>
          <a:noFill/>
          <a:ln>
            <a:noFill/>
          </a:ln>
        </p:spPr>
      </p:pic>
    </p:spTree>
    <p:extLst>
      <p:ext uri="{BB962C8B-B14F-4D97-AF65-F5344CB8AC3E}">
        <p14:creationId xmlns:p14="http://schemas.microsoft.com/office/powerpoint/2010/main" val="37646493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838200" y="-8021"/>
            <a:ext cx="7543800" cy="6858000"/>
          </a:xfrm>
          <a:prstGeom prst="rect">
            <a:avLst/>
          </a:prstGeom>
        </p:spPr>
      </p:pic>
    </p:spTree>
    <p:extLst>
      <p:ext uri="{BB962C8B-B14F-4D97-AF65-F5344CB8AC3E}">
        <p14:creationId xmlns:p14="http://schemas.microsoft.com/office/powerpoint/2010/main" val="33474753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28825" y="823277"/>
            <a:ext cx="5086350" cy="5211445"/>
            <a:chOff x="0" y="0"/>
            <a:chExt cx="5086350" cy="5211490"/>
          </a:xfrm>
        </p:grpSpPr>
        <p:grpSp>
          <p:nvGrpSpPr>
            <p:cNvPr id="3" name="Group 2"/>
            <p:cNvGrpSpPr/>
            <p:nvPr/>
          </p:nvGrpSpPr>
          <p:grpSpPr>
            <a:xfrm>
              <a:off x="47625" y="0"/>
              <a:ext cx="4952011" cy="4726451"/>
              <a:chOff x="0" y="0"/>
              <a:chExt cx="4952011" cy="4726451"/>
            </a:xfrm>
          </p:grpSpPr>
          <p:sp>
            <p:nvSpPr>
              <p:cNvPr id="15" name="Oval 14"/>
              <p:cNvSpPr/>
              <p:nvPr/>
            </p:nvSpPr>
            <p:spPr>
              <a:xfrm>
                <a:off x="855024" y="0"/>
                <a:ext cx="3265714" cy="32657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p:cNvSpPr/>
              <p:nvPr/>
            </p:nvSpPr>
            <p:spPr>
              <a:xfrm>
                <a:off x="0" y="1425039"/>
                <a:ext cx="3265714" cy="32657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p:cNvSpPr/>
              <p:nvPr/>
            </p:nvSpPr>
            <p:spPr>
              <a:xfrm>
                <a:off x="1686297" y="1460665"/>
                <a:ext cx="3265714" cy="32657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 name="Text Box 2"/>
            <p:cNvSpPr txBox="1">
              <a:spLocks noChangeArrowheads="1"/>
            </p:cNvSpPr>
            <p:nvPr/>
          </p:nvSpPr>
          <p:spPr bwMode="auto">
            <a:xfrm>
              <a:off x="1666875" y="285750"/>
              <a:ext cx="1743075" cy="36195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Positive Identity</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 Box 291"/>
            <p:cNvSpPr txBox="1">
              <a:spLocks noChangeArrowheads="1"/>
            </p:cNvSpPr>
            <p:nvPr/>
          </p:nvSpPr>
          <p:spPr bwMode="auto">
            <a:xfrm>
              <a:off x="0" y="3876675"/>
              <a:ext cx="1352550" cy="666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Social Competence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 Box 292"/>
            <p:cNvSpPr txBox="1">
              <a:spLocks noChangeArrowheads="1"/>
            </p:cNvSpPr>
            <p:nvPr/>
          </p:nvSpPr>
          <p:spPr bwMode="auto">
            <a:xfrm>
              <a:off x="3686175" y="3886200"/>
              <a:ext cx="1400175" cy="666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Commitment to Learning</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 Box 2"/>
            <p:cNvSpPr txBox="1">
              <a:spLocks noChangeArrowheads="1"/>
            </p:cNvSpPr>
            <p:nvPr/>
          </p:nvSpPr>
          <p:spPr bwMode="auto">
            <a:xfrm>
              <a:off x="2238375" y="828675"/>
              <a:ext cx="647700" cy="36195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 Box 2"/>
            <p:cNvSpPr txBox="1">
              <a:spLocks noChangeArrowheads="1"/>
            </p:cNvSpPr>
            <p:nvPr/>
          </p:nvSpPr>
          <p:spPr bwMode="auto">
            <a:xfrm>
              <a:off x="447675" y="2895600"/>
              <a:ext cx="647700" cy="36195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 Box 2"/>
            <p:cNvSpPr txBox="1">
              <a:spLocks noChangeArrowheads="1"/>
            </p:cNvSpPr>
            <p:nvPr/>
          </p:nvSpPr>
          <p:spPr bwMode="auto">
            <a:xfrm>
              <a:off x="3952875" y="2895600"/>
              <a:ext cx="647700" cy="36195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 Box 2"/>
            <p:cNvSpPr txBox="1">
              <a:spLocks noChangeArrowheads="1"/>
            </p:cNvSpPr>
            <p:nvPr/>
          </p:nvSpPr>
          <p:spPr bwMode="auto">
            <a:xfrm>
              <a:off x="1171575" y="1819275"/>
              <a:ext cx="647700" cy="36195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 Box 2"/>
            <p:cNvSpPr txBox="1">
              <a:spLocks noChangeArrowheads="1"/>
            </p:cNvSpPr>
            <p:nvPr/>
          </p:nvSpPr>
          <p:spPr bwMode="auto">
            <a:xfrm>
              <a:off x="3228975" y="1819275"/>
              <a:ext cx="647700" cy="36195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 Box 2"/>
            <p:cNvSpPr txBox="1">
              <a:spLocks noChangeArrowheads="1"/>
            </p:cNvSpPr>
            <p:nvPr/>
          </p:nvSpPr>
          <p:spPr bwMode="auto">
            <a:xfrm>
              <a:off x="2219325" y="2476500"/>
              <a:ext cx="647700" cy="36195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 Box 2"/>
            <p:cNvSpPr txBox="1">
              <a:spLocks noChangeArrowheads="1"/>
            </p:cNvSpPr>
            <p:nvPr/>
          </p:nvSpPr>
          <p:spPr bwMode="auto">
            <a:xfrm>
              <a:off x="2228850" y="3562350"/>
              <a:ext cx="647700" cy="36195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 Box 2"/>
            <p:cNvSpPr txBox="1">
              <a:spLocks noChangeArrowheads="1"/>
            </p:cNvSpPr>
            <p:nvPr/>
          </p:nvSpPr>
          <p:spPr bwMode="auto">
            <a:xfrm>
              <a:off x="1343025" y="4819650"/>
              <a:ext cx="2305050" cy="391840"/>
            </a:xfrm>
            <a:prstGeom prst="rect">
              <a:avLst/>
            </a:prstGeom>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Not Equipped: 20%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04570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296518" y="0"/>
            <a:ext cx="8558892"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cstate="print"/>
          <a:srcRect/>
          <a:stretch>
            <a:fillRect/>
          </a:stretch>
        </p:blipFill>
        <p:spPr bwMode="auto">
          <a:xfrm>
            <a:off x="296518" y="0"/>
            <a:ext cx="855889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296518" y="0"/>
            <a:ext cx="855889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Graphs</a:t>
            </a:r>
          </a:p>
        </p:txBody>
      </p:sp>
      <p:sp>
        <p:nvSpPr>
          <p:cNvPr id="4099" name="Content Placeholder 2"/>
          <p:cNvSpPr>
            <a:spLocks noGrp="1"/>
          </p:cNvSpPr>
          <p:nvPr>
            <p:ph idx="1"/>
          </p:nvPr>
        </p:nvSpPr>
        <p:spPr>
          <a:xfrm>
            <a:off x="457200" y="1447800"/>
            <a:ext cx="8534400" cy="5105400"/>
          </a:xfrm>
        </p:spPr>
        <p:txBody>
          <a:bodyPr/>
          <a:lstStyle/>
          <a:p>
            <a:r>
              <a:rPr lang="en-US" smtClean="0"/>
              <a:t>Everything on the graph should be explained</a:t>
            </a:r>
          </a:p>
          <a:p>
            <a:pPr lvl="1"/>
            <a:r>
              <a:rPr lang="en-US" smtClean="0"/>
              <a:t>Title (descriptive &amp; distinguishing, yet brief)</a:t>
            </a:r>
          </a:p>
          <a:p>
            <a:pPr lvl="1"/>
            <a:r>
              <a:rPr lang="en-US" smtClean="0"/>
              <a:t>Labels (scale metric, categories, data points)</a:t>
            </a:r>
          </a:p>
          <a:p>
            <a:pPr lvl="1"/>
            <a:r>
              <a:rPr lang="en-US" smtClean="0"/>
              <a:t>Legend (should also have a title)</a:t>
            </a:r>
          </a:p>
          <a:p>
            <a:r>
              <a:rPr lang="en-US" smtClean="0"/>
              <a:t>Items on the graph should be easily distinguished:</a:t>
            </a:r>
          </a:p>
          <a:p>
            <a:pPr lvl="1"/>
            <a:r>
              <a:rPr lang="en-US" smtClean="0"/>
              <a:t>Design (draws focus to important data)</a:t>
            </a:r>
          </a:p>
          <a:p>
            <a:pPr lvl="1"/>
            <a:r>
              <a:rPr lang="en-US" smtClean="0"/>
              <a:t>Shading (remains distinguishable after poor copying)</a:t>
            </a:r>
          </a:p>
          <a:p>
            <a:pPr lvl="1"/>
            <a:r>
              <a:rPr lang="en-US" smtClean="0"/>
              <a:t>Size (legibility)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682</TotalTime>
  <Words>1864</Words>
  <Application>Microsoft Office PowerPoint</Application>
  <PresentationFormat>On-screen Show (4:3)</PresentationFormat>
  <Paragraphs>518</Paragraphs>
  <Slides>55</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0" baseType="lpstr">
      <vt:lpstr>Arial</vt:lpstr>
      <vt:lpstr>Calibri</vt:lpstr>
      <vt:lpstr>Times New Roman</vt:lpstr>
      <vt:lpstr>Office Theme</vt:lpstr>
      <vt:lpstr>Microsoft Office Excel Chart</vt:lpstr>
      <vt:lpstr>Graphical Displays of Data</vt:lpstr>
      <vt:lpstr>Graphical Display of Data</vt:lpstr>
      <vt:lpstr>PowerPoint Presentation</vt:lpstr>
      <vt:lpstr>PowerPoint Presentation</vt:lpstr>
      <vt:lpstr>Pie Charts?</vt:lpstr>
      <vt:lpstr>PowerPoint Presentation</vt:lpstr>
      <vt:lpstr>PowerPoint Presentation</vt:lpstr>
      <vt:lpstr>PowerPoint Presentation</vt:lpstr>
      <vt:lpstr>Graphs</vt:lpstr>
      <vt:lpstr>Graphs</vt:lpstr>
      <vt:lpstr>PowerPoint Presentation</vt:lpstr>
      <vt:lpstr>PowerPoint Presentation</vt:lpstr>
      <vt:lpstr>PowerPoint Presentation</vt:lpstr>
      <vt:lpstr>PowerPoint Presentation</vt:lpstr>
      <vt:lpstr>Tables</vt:lpstr>
      <vt:lpstr>Table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Percent on FRL in SPPS</vt:lpstr>
      <vt:lpstr>Percent in ELL in SPPS</vt:lpstr>
      <vt:lpstr>Percent Below Average in Reading</vt:lpstr>
      <vt:lpstr>% FRL v. % Below Average</vt:lpstr>
      <vt:lpstr>Corrected Scales</vt:lpstr>
      <vt:lpstr>Highest Mother Ed &amp; Math Score</vt:lpstr>
      <vt:lpstr>Highest Mothers Ed &amp; Math Score</vt:lpstr>
      <vt:lpstr>Crosstab</vt:lpstr>
      <vt:lpstr>PowerPoint Presentation</vt:lpstr>
      <vt:lpstr>PowerPoint Presentation</vt:lpstr>
      <vt:lpstr>PowerPoint Presentation</vt:lpstr>
      <vt:lpstr>Order of items from questionnaire</vt:lpstr>
      <vt:lpstr>Alphabetical order</vt:lpstr>
      <vt:lpstr>Empirical order (descending)</vt:lpstr>
      <vt:lpstr>Theoretical grouping</vt:lpstr>
      <vt:lpstr>Final Notes</vt:lpstr>
      <vt:lpstr>MSS Reports</vt:lpstr>
      <vt:lpstr>PowerPoint Presentation</vt:lpstr>
      <vt:lpstr>MSS Distributions</vt:lpstr>
      <vt:lpstr>2015 NAEP Disparities</vt:lpstr>
      <vt:lpstr>PowerPoint Presentation</vt:lpstr>
      <vt:lpstr>PowerPoint Presentation</vt:lpstr>
      <vt:lpstr>2016 MSS Disparities</vt:lpstr>
      <vt:lpstr>MSS Profiles</vt:lpstr>
      <vt:lpstr>Bivariate Comparisons</vt:lpstr>
      <vt:lpstr>MSS: Post High School Plans</vt:lpstr>
      <vt:lpstr>Default SPSS Output</vt:lpstr>
      <vt:lpstr>Bivariate Association</vt:lpstr>
      <vt:lpstr>MSS Data displaying means and variability</vt:lpstr>
      <vt:lpstr>PowerPoint Presentation</vt:lpstr>
      <vt:lpstr>PowerPoint Presentation</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Rodriguez</dc:creator>
  <cp:lastModifiedBy>Michael C Rodriguez</cp:lastModifiedBy>
  <cp:revision>47</cp:revision>
  <dcterms:created xsi:type="dcterms:W3CDTF">2008-02-27T18:31:21Z</dcterms:created>
  <dcterms:modified xsi:type="dcterms:W3CDTF">2018-02-06T20:01:18Z</dcterms:modified>
</cp:coreProperties>
</file>