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9" r:id="rId2"/>
    <p:sldId id="318" r:id="rId3"/>
    <p:sldId id="317" r:id="rId4"/>
    <p:sldId id="257"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82" r:id="rId25"/>
    <p:sldId id="283" r:id="rId26"/>
    <p:sldId id="284" r:id="rId27"/>
    <p:sldId id="279" r:id="rId28"/>
    <p:sldId id="280"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75" r:id="rId43"/>
    <p:sldId id="304" r:id="rId44"/>
    <p:sldId id="299" r:id="rId45"/>
    <p:sldId id="300" r:id="rId46"/>
    <p:sldId id="305" r:id="rId47"/>
    <p:sldId id="306" r:id="rId48"/>
    <p:sldId id="301" r:id="rId49"/>
    <p:sldId id="302" r:id="rId50"/>
    <p:sldId id="303" r:id="rId51"/>
    <p:sldId id="307" r:id="rId52"/>
    <p:sldId id="308" r:id="rId53"/>
    <p:sldId id="309" r:id="rId54"/>
    <p:sldId id="315"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4101" autoAdjust="0"/>
  </p:normalViewPr>
  <p:slideViewPr>
    <p:cSldViewPr snapToGrid="0">
      <p:cViewPr varScale="1">
        <p:scale>
          <a:sx n="56" d="100"/>
          <a:sy n="56" d="100"/>
        </p:scale>
        <p:origin x="9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7E829-0525-4D6E-8F11-2CE1DF3EBB25}"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E1066-A915-4CB9-90C5-BE6EC3E800C6}" type="slidenum">
              <a:rPr lang="en-US" smtClean="0"/>
              <a:t>‹#›</a:t>
            </a:fld>
            <a:endParaRPr lang="en-US"/>
          </a:p>
        </p:txBody>
      </p:sp>
    </p:spTree>
    <p:extLst>
      <p:ext uri="{BB962C8B-B14F-4D97-AF65-F5344CB8AC3E}">
        <p14:creationId xmlns:p14="http://schemas.microsoft.com/office/powerpoint/2010/main" val="210116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6</a:t>
            </a:fld>
            <a:endParaRPr lang="en-US"/>
          </a:p>
        </p:txBody>
      </p:sp>
    </p:spTree>
    <p:extLst>
      <p:ext uri="{BB962C8B-B14F-4D97-AF65-F5344CB8AC3E}">
        <p14:creationId xmlns:p14="http://schemas.microsoft.com/office/powerpoint/2010/main" val="59137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18</a:t>
            </a:fld>
            <a:endParaRPr lang="en-US"/>
          </a:p>
        </p:txBody>
      </p:sp>
    </p:spTree>
    <p:extLst>
      <p:ext uri="{BB962C8B-B14F-4D97-AF65-F5344CB8AC3E}">
        <p14:creationId xmlns:p14="http://schemas.microsoft.com/office/powerpoint/2010/main" val="123766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19</a:t>
            </a:fld>
            <a:endParaRPr lang="en-US"/>
          </a:p>
        </p:txBody>
      </p:sp>
    </p:spTree>
    <p:extLst>
      <p:ext uri="{BB962C8B-B14F-4D97-AF65-F5344CB8AC3E}">
        <p14:creationId xmlns:p14="http://schemas.microsoft.com/office/powerpoint/2010/main" val="199938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20</a:t>
            </a:fld>
            <a:endParaRPr lang="en-US"/>
          </a:p>
        </p:txBody>
      </p:sp>
    </p:spTree>
    <p:extLst>
      <p:ext uri="{BB962C8B-B14F-4D97-AF65-F5344CB8AC3E}">
        <p14:creationId xmlns:p14="http://schemas.microsoft.com/office/powerpoint/2010/main" val="394827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23</a:t>
            </a:fld>
            <a:endParaRPr lang="en-US"/>
          </a:p>
        </p:txBody>
      </p:sp>
    </p:spTree>
    <p:extLst>
      <p:ext uri="{BB962C8B-B14F-4D97-AF65-F5344CB8AC3E}">
        <p14:creationId xmlns:p14="http://schemas.microsoft.com/office/powerpoint/2010/main" val="47329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24</a:t>
            </a:fld>
            <a:endParaRPr lang="en-US"/>
          </a:p>
        </p:txBody>
      </p:sp>
    </p:spTree>
    <p:extLst>
      <p:ext uri="{BB962C8B-B14F-4D97-AF65-F5344CB8AC3E}">
        <p14:creationId xmlns:p14="http://schemas.microsoft.com/office/powerpoint/2010/main" val="54747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Suggests equivalence of gain in</a:t>
            </a:r>
            <a:r>
              <a:rPr lang="en-US" baseline="0" dirty="0" smtClean="0"/>
              <a:t> 100 thousand and 150 million</a:t>
            </a:r>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52</a:t>
            </a:fld>
            <a:endParaRPr lang="en-US"/>
          </a:p>
        </p:txBody>
      </p:sp>
    </p:spTree>
    <p:extLst>
      <p:ext uri="{BB962C8B-B14F-4D97-AF65-F5344CB8AC3E}">
        <p14:creationId xmlns:p14="http://schemas.microsoft.com/office/powerpoint/2010/main" val="221551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9</a:t>
            </a:fld>
            <a:endParaRPr lang="en-US"/>
          </a:p>
        </p:txBody>
      </p:sp>
    </p:spTree>
    <p:extLst>
      <p:ext uri="{BB962C8B-B14F-4D97-AF65-F5344CB8AC3E}">
        <p14:creationId xmlns:p14="http://schemas.microsoft.com/office/powerpoint/2010/main" val="283366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10</a:t>
            </a:fld>
            <a:endParaRPr lang="en-US"/>
          </a:p>
        </p:txBody>
      </p:sp>
    </p:spTree>
    <p:extLst>
      <p:ext uri="{BB962C8B-B14F-4D97-AF65-F5344CB8AC3E}">
        <p14:creationId xmlns:p14="http://schemas.microsoft.com/office/powerpoint/2010/main" val="135005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11</a:t>
            </a:fld>
            <a:endParaRPr lang="en-US"/>
          </a:p>
        </p:txBody>
      </p:sp>
    </p:spTree>
    <p:extLst>
      <p:ext uri="{BB962C8B-B14F-4D97-AF65-F5344CB8AC3E}">
        <p14:creationId xmlns:p14="http://schemas.microsoft.com/office/powerpoint/2010/main" val="376000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12</a:t>
            </a:fld>
            <a:endParaRPr lang="en-US"/>
          </a:p>
        </p:txBody>
      </p:sp>
    </p:spTree>
    <p:extLst>
      <p:ext uri="{BB962C8B-B14F-4D97-AF65-F5344CB8AC3E}">
        <p14:creationId xmlns:p14="http://schemas.microsoft.com/office/powerpoint/2010/main" val="60487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13</a:t>
            </a:fld>
            <a:endParaRPr lang="en-US"/>
          </a:p>
        </p:txBody>
      </p:sp>
    </p:spTree>
    <p:extLst>
      <p:ext uri="{BB962C8B-B14F-4D97-AF65-F5344CB8AC3E}">
        <p14:creationId xmlns:p14="http://schemas.microsoft.com/office/powerpoint/2010/main" val="54324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14</a:t>
            </a:fld>
            <a:endParaRPr lang="en-US"/>
          </a:p>
        </p:txBody>
      </p:sp>
    </p:spTree>
    <p:extLst>
      <p:ext uri="{BB962C8B-B14F-4D97-AF65-F5344CB8AC3E}">
        <p14:creationId xmlns:p14="http://schemas.microsoft.com/office/powerpoint/2010/main" val="133238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15</a:t>
            </a:fld>
            <a:endParaRPr lang="en-US"/>
          </a:p>
        </p:txBody>
      </p:sp>
    </p:spTree>
    <p:extLst>
      <p:ext uri="{BB962C8B-B14F-4D97-AF65-F5344CB8AC3E}">
        <p14:creationId xmlns:p14="http://schemas.microsoft.com/office/powerpoint/2010/main" val="378602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E1066-A915-4CB9-90C5-BE6EC3E800C6}" type="slidenum">
              <a:rPr lang="en-US" smtClean="0"/>
              <a:t>16</a:t>
            </a:fld>
            <a:endParaRPr lang="en-US"/>
          </a:p>
        </p:txBody>
      </p:sp>
    </p:spTree>
    <p:extLst>
      <p:ext uri="{BB962C8B-B14F-4D97-AF65-F5344CB8AC3E}">
        <p14:creationId xmlns:p14="http://schemas.microsoft.com/office/powerpoint/2010/main" val="336832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034F3-D8A3-47B5-B84B-87B94EA3DF7F}"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297371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034F3-D8A3-47B5-B84B-87B94EA3DF7F}"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215474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034F3-D8A3-47B5-B84B-87B94EA3DF7F}"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2608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034F3-D8A3-47B5-B84B-87B94EA3DF7F}"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33008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3034F3-D8A3-47B5-B84B-87B94EA3DF7F}"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188315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034F3-D8A3-47B5-B84B-87B94EA3DF7F}"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132812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034F3-D8A3-47B5-B84B-87B94EA3DF7F}"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150698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034F3-D8A3-47B5-B84B-87B94EA3DF7F}"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393261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34F3-D8A3-47B5-B84B-87B94EA3DF7F}"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275511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034F3-D8A3-47B5-B84B-87B94EA3DF7F}"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140122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034F3-D8A3-47B5-B84B-87B94EA3DF7F}"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BCF78-8DF7-4092-823C-AEFF3A632E60}" type="slidenum">
              <a:rPr lang="en-US" smtClean="0"/>
              <a:t>‹#›</a:t>
            </a:fld>
            <a:endParaRPr lang="en-US"/>
          </a:p>
        </p:txBody>
      </p:sp>
    </p:spTree>
    <p:extLst>
      <p:ext uri="{BB962C8B-B14F-4D97-AF65-F5344CB8AC3E}">
        <p14:creationId xmlns:p14="http://schemas.microsoft.com/office/powerpoint/2010/main" val="124947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034F3-D8A3-47B5-B84B-87B94EA3DF7F}" type="datetimeFigureOut">
              <a:rPr lang="en-US" smtClean="0"/>
              <a:t>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BCF78-8DF7-4092-823C-AEFF3A632E60}" type="slidenum">
              <a:rPr lang="en-US" smtClean="0"/>
              <a:t>‹#›</a:t>
            </a:fld>
            <a:endParaRPr lang="en-US"/>
          </a:p>
        </p:txBody>
      </p:sp>
    </p:spTree>
    <p:extLst>
      <p:ext uri="{BB962C8B-B14F-4D97-AF65-F5344CB8AC3E}">
        <p14:creationId xmlns:p14="http://schemas.microsoft.com/office/powerpoint/2010/main" val="90469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ducation.umn.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venngage.com/blog/survey-results/"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measuringu.com/summarize-surve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5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pPr algn="r"/>
            <a:r>
              <a:rPr lang="en-US" dirty="0" smtClean="0"/>
              <a:t>Graphical Displays of Data: Avoiding </a:t>
            </a:r>
            <a:r>
              <a:rPr lang="en-US" dirty="0" err="1"/>
              <a:t>Chartjunk</a:t>
            </a:r>
            <a:r>
              <a:rPr lang="en-US" dirty="0"/>
              <a:t> and Other Graphics </a:t>
            </a:r>
            <a:r>
              <a:rPr lang="en-US" dirty="0" smtClean="0"/>
              <a:t>Advice</a:t>
            </a:r>
          </a:p>
        </p:txBody>
      </p:sp>
      <p:sp>
        <p:nvSpPr>
          <p:cNvPr id="3" name="Subtitle 2"/>
          <p:cNvSpPr>
            <a:spLocks noGrp="1"/>
          </p:cNvSpPr>
          <p:nvPr>
            <p:ph type="subTitle" idx="1"/>
          </p:nvPr>
        </p:nvSpPr>
        <p:spPr>
          <a:xfrm>
            <a:off x="1524000" y="4251326"/>
            <a:ext cx="9144000" cy="1006474"/>
          </a:xfrm>
        </p:spPr>
        <p:txBody>
          <a:bodyPr rtlCol="0">
            <a:normAutofit/>
          </a:bodyPr>
          <a:lstStyle/>
          <a:p>
            <a:pPr algn="r">
              <a:defRPr/>
            </a:pPr>
            <a:r>
              <a:rPr lang="en-US" dirty="0" smtClean="0"/>
              <a:t>EPSY 5245</a:t>
            </a:r>
          </a:p>
          <a:p>
            <a:pPr algn="r">
              <a:defRPr/>
            </a:pPr>
            <a:r>
              <a:rPr lang="en-US" dirty="0" smtClean="0"/>
              <a:t>Michael C. Rodriguez</a:t>
            </a:r>
          </a:p>
        </p:txBody>
      </p:sp>
      <p:pic>
        <p:nvPicPr>
          <p:cNvPr id="5" name="Picture 4" descr="goldyM2out-RGB"/>
          <p:cNvPicPr>
            <a:picLocks noChangeAspect="1" noChangeArrowheads="1"/>
          </p:cNvPicPr>
          <p:nvPr/>
        </p:nvPicPr>
        <p:blipFill>
          <a:blip r:embed="rId2" cstate="print"/>
          <a:srcRect/>
          <a:stretch>
            <a:fillRect/>
          </a:stretch>
        </p:blipFill>
        <p:spPr bwMode="auto">
          <a:xfrm>
            <a:off x="1676400" y="4956176"/>
            <a:ext cx="2743200" cy="1901825"/>
          </a:xfrm>
          <a:prstGeom prst="rect">
            <a:avLst/>
          </a:prstGeom>
          <a:noFill/>
          <a:ln w="9525">
            <a:noFill/>
            <a:miter lim="800000"/>
            <a:headEnd/>
            <a:tailEnd/>
          </a:ln>
        </p:spPr>
      </p:pic>
      <p:pic>
        <p:nvPicPr>
          <p:cNvPr id="6" name="Picture 160" descr="College of Education and Human Development">
            <a:hlinkClick r:id="rId3"/>
          </p:cNvPr>
          <p:cNvPicPr>
            <a:picLocks noChangeAspect="1" noChangeArrowheads="1"/>
          </p:cNvPicPr>
          <p:nvPr/>
        </p:nvPicPr>
        <p:blipFill>
          <a:blip r:embed="rId4" cstate="print"/>
          <a:srcRect/>
          <a:stretch>
            <a:fillRect/>
          </a:stretch>
        </p:blipFill>
        <p:spPr bwMode="auto">
          <a:xfrm>
            <a:off x="1524000" y="0"/>
            <a:ext cx="7010400" cy="381000"/>
          </a:xfrm>
          <a:prstGeom prst="rect">
            <a:avLst/>
          </a:prstGeom>
          <a:noFill/>
          <a:ln w="9525">
            <a:noFill/>
            <a:miter lim="800000"/>
            <a:headEnd/>
            <a:tailEnd/>
          </a:ln>
        </p:spPr>
      </p:pic>
      <p:pic>
        <p:nvPicPr>
          <p:cNvPr id="7" name="Picture 161" descr="coloruofm"/>
          <p:cNvPicPr>
            <a:picLocks noChangeAspect="1" noChangeArrowheads="1"/>
          </p:cNvPicPr>
          <p:nvPr/>
        </p:nvPicPr>
        <p:blipFill>
          <a:blip r:embed="rId5" cstate="print"/>
          <a:srcRect/>
          <a:stretch>
            <a:fillRect/>
          </a:stretch>
        </p:blipFill>
        <p:spPr bwMode="auto">
          <a:xfrm>
            <a:off x="8534400" y="0"/>
            <a:ext cx="2133600" cy="381000"/>
          </a:xfrm>
          <a:prstGeom prst="rect">
            <a:avLst/>
          </a:prstGeom>
          <a:noFill/>
          <a:ln w="9525">
            <a:noFill/>
            <a:miter lim="800000"/>
            <a:headEnd/>
            <a:tailEnd/>
          </a:ln>
        </p:spPr>
      </p:pic>
    </p:spTree>
    <p:extLst>
      <p:ext uri="{BB962C8B-B14F-4D97-AF65-F5344CB8AC3E}">
        <p14:creationId xmlns:p14="http://schemas.microsoft.com/office/powerpoint/2010/main" val="3739955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junkcharts.typepad.com/.a/6a00d8341e992c53ef01b8d185de63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821" y="0"/>
            <a:ext cx="99183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3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8578"/>
            <a:ext cx="2754088" cy="4158748"/>
          </a:xfrm>
        </p:spPr>
        <p:txBody>
          <a:bodyPr/>
          <a:lstStyle/>
          <a:p>
            <a:r>
              <a:rPr lang="en-US" dirty="0" smtClean="0"/>
              <a:t>Poll results compared to prior results</a:t>
            </a:r>
            <a:br>
              <a:rPr lang="en-US" dirty="0" smtClean="0"/>
            </a:br>
            <a:r>
              <a:rPr lang="en-US" i="1" dirty="0" smtClean="0"/>
              <a:t>Stern Magazine</a:t>
            </a:r>
            <a:endParaRPr lang="en-US" i="1" dirty="0"/>
          </a:p>
        </p:txBody>
      </p:sp>
      <p:pic>
        <p:nvPicPr>
          <p:cNvPr id="8194" name="Picture 2" descr="http://junkcharts.typepad.com/.a/6a00d8341e992c53ef01b8d12da0ea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88" y="0"/>
            <a:ext cx="85997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30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junkcharts.typepad.com/.a/6a00d8341e992c53ef01b7c7a434b9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32" y="17598"/>
            <a:ext cx="11036968" cy="684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01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Roughly how long did you spend yesterday…watching television (not online) / using the internet on a laptop or PC / on a smartphone / on a tablet?</a:t>
            </a:r>
            <a:endParaRPr lang="en-US" sz="3600" dirty="0"/>
          </a:p>
        </p:txBody>
      </p:sp>
    </p:spTree>
    <p:extLst>
      <p:ext uri="{BB962C8B-B14F-4D97-AF65-F5344CB8AC3E}">
        <p14:creationId xmlns:p14="http://schemas.microsoft.com/office/powerpoint/2010/main" val="2930592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junkcharts.typepad.com/.a/6a00d8341e992c53ef01a73dd3ffa4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947" y="-5910"/>
            <a:ext cx="9184105" cy="686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75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junkcharts.typepad.com/.a/6a00d8341e992c53ef01a73dd3ff21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852" y="0"/>
            <a:ext cx="9256295" cy="68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28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junkcharts.typepad.com/.a/6a00d8341e992c53ef01a511c8b73e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26" y="0"/>
            <a:ext cx="101565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4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junkcharts.typepad.com/.a/6a00d8341e992c53ef017d41b34cd4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652" y="10390"/>
            <a:ext cx="7884695" cy="684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3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641"/>
            <a:ext cx="1712495" cy="4904706"/>
          </a:xfrm>
        </p:spPr>
        <p:txBody>
          <a:bodyPr vert="vert270">
            <a:normAutofit/>
          </a:bodyPr>
          <a:lstStyle/>
          <a:p>
            <a:r>
              <a:rPr lang="en-US" dirty="0" smtClean="0"/>
              <a:t>Self-Sufficiency Test</a:t>
            </a:r>
            <a:endParaRPr lang="en-US" dirty="0"/>
          </a:p>
        </p:txBody>
      </p:sp>
      <p:pic>
        <p:nvPicPr>
          <p:cNvPr id="14338" name="Picture 2" descr="http://junkcharts.typepad.com/.a/6a00d8341e992c53ef017c3783fb3c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292" y="-1"/>
            <a:ext cx="1048870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02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conclusion about bubble charts:</a:t>
            </a:r>
            <a:endParaRPr lang="en-US" dirty="0"/>
          </a:p>
        </p:txBody>
      </p:sp>
      <p:pic>
        <p:nvPicPr>
          <p:cNvPr id="15362" name="Picture 2" descr="http://junkcharts.typepad.com/.a/6a00d8341e992c53ef017ee9272860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7262"/>
            <a:ext cx="12192000" cy="361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2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Rougier</a:t>
            </a:r>
            <a:r>
              <a:rPr lang="en-US" dirty="0" smtClean="0"/>
              <a:t>, </a:t>
            </a:r>
            <a:r>
              <a:rPr lang="en-US" dirty="0" err="1" smtClean="0"/>
              <a:t>Droettboom</a:t>
            </a:r>
            <a:r>
              <a:rPr lang="en-US" dirty="0" smtClean="0"/>
              <a:t>, Bourne (2014)</a:t>
            </a:r>
            <a:endParaRPr lang="en-US" dirty="0"/>
          </a:p>
        </p:txBody>
      </p:sp>
      <p:sp>
        <p:nvSpPr>
          <p:cNvPr id="3" name="Content Placeholder 2"/>
          <p:cNvSpPr>
            <a:spLocks noGrp="1"/>
          </p:cNvSpPr>
          <p:nvPr>
            <p:ph idx="1"/>
          </p:nvPr>
        </p:nvSpPr>
        <p:spPr>
          <a:xfrm>
            <a:off x="838200" y="1825624"/>
            <a:ext cx="10515600" cy="4797597"/>
          </a:xfrm>
        </p:spPr>
        <p:txBody>
          <a:bodyPr/>
          <a:lstStyle/>
          <a:p>
            <a:r>
              <a:rPr lang="en-US" dirty="0" smtClean="0"/>
              <a:t>Know your audience</a:t>
            </a:r>
          </a:p>
          <a:p>
            <a:r>
              <a:rPr lang="en-US" dirty="0" smtClean="0"/>
              <a:t>Identify your message</a:t>
            </a:r>
          </a:p>
          <a:p>
            <a:r>
              <a:rPr lang="en-US" dirty="0" smtClean="0"/>
              <a:t>Adapt the figure to the support medium (paper, poster, screen)</a:t>
            </a:r>
          </a:p>
          <a:p>
            <a:r>
              <a:rPr lang="en-US" dirty="0" smtClean="0"/>
              <a:t>Captions are not optional</a:t>
            </a:r>
          </a:p>
          <a:p>
            <a:r>
              <a:rPr lang="en-US" dirty="0" smtClean="0"/>
              <a:t>Do not trust the defaults</a:t>
            </a:r>
          </a:p>
          <a:p>
            <a:r>
              <a:rPr lang="en-US" dirty="0" smtClean="0"/>
              <a:t>Use color effectively</a:t>
            </a:r>
          </a:p>
          <a:p>
            <a:r>
              <a:rPr lang="en-US" dirty="0" smtClean="0"/>
              <a:t>Do not mislead the reader</a:t>
            </a:r>
          </a:p>
          <a:p>
            <a:r>
              <a:rPr lang="en-US" dirty="0" smtClean="0"/>
              <a:t>Avoid </a:t>
            </a:r>
            <a:r>
              <a:rPr lang="en-US" dirty="0" err="1" smtClean="0"/>
              <a:t>chartjunk</a:t>
            </a:r>
            <a:endParaRPr lang="en-US" dirty="0" smtClean="0"/>
          </a:p>
          <a:p>
            <a:r>
              <a:rPr lang="en-US" dirty="0" smtClean="0"/>
              <a:t>Get the right tool</a:t>
            </a:r>
          </a:p>
        </p:txBody>
      </p:sp>
    </p:spTree>
    <p:extLst>
      <p:ext uri="{BB962C8B-B14F-4D97-AF65-F5344CB8AC3E}">
        <p14:creationId xmlns:p14="http://schemas.microsoft.com/office/powerpoint/2010/main" val="2097644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5" y="1520157"/>
            <a:ext cx="2602832" cy="3340601"/>
          </a:xfrm>
        </p:spPr>
        <p:txBody>
          <a:bodyPr>
            <a:normAutofit/>
          </a:bodyPr>
          <a:lstStyle/>
          <a:p>
            <a:r>
              <a:rPr lang="en-US" dirty="0" smtClean="0"/>
              <a:t>Wall Street Journal</a:t>
            </a:r>
            <a:endParaRPr lang="en-US" dirty="0"/>
          </a:p>
        </p:txBody>
      </p:sp>
      <p:pic>
        <p:nvPicPr>
          <p:cNvPr id="16386" name="Picture 2" descr="http://junkcharts.typepad.com/.a/6a00d8341e992c53ef01a511d47673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359" y="0"/>
            <a:ext cx="6007768" cy="733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513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junkcharts.typepad.com/.a/6a00d8341e992c53ef01a73ddfc168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505" y="0"/>
            <a:ext cx="7234989" cy="685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39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341062"/>
            <a:ext cx="3420979" cy="1325563"/>
          </a:xfrm>
        </p:spPr>
        <p:txBody>
          <a:bodyPr/>
          <a:lstStyle/>
          <a:p>
            <a:r>
              <a:rPr lang="en-US" dirty="0" smtClean="0"/>
              <a:t>Bumps Chart</a:t>
            </a:r>
            <a:endParaRPr lang="en-US" dirty="0"/>
          </a:p>
        </p:txBody>
      </p:sp>
      <p:pic>
        <p:nvPicPr>
          <p:cNvPr id="18434" name="Picture 2" descr="http://junkcharts.typepad.com/.a/6a00d8341e992c53ef01a511d48187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459" y="1"/>
            <a:ext cx="33028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23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4" y="822325"/>
            <a:ext cx="3757863" cy="4591886"/>
          </a:xfrm>
        </p:spPr>
        <p:txBody>
          <a:bodyPr/>
          <a:lstStyle/>
          <a:p>
            <a:r>
              <a:rPr lang="en-US" i="1" dirty="0" smtClean="0"/>
              <a:t>Washington Post</a:t>
            </a:r>
            <a:endParaRPr lang="en-US" i="1" dirty="0"/>
          </a:p>
        </p:txBody>
      </p:sp>
      <p:pic>
        <p:nvPicPr>
          <p:cNvPr id="19458" name="Picture 2" descr="http://junkcharts.typepad.com/.a/6a00d8341e992c53ef01b8d2b72b7d970c-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880" y="0"/>
            <a:ext cx="6065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56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87842" cy="4519696"/>
          </a:xfrm>
        </p:spPr>
        <p:txBody>
          <a:bodyPr/>
          <a:lstStyle/>
          <a:p>
            <a:r>
              <a:rPr lang="en-US" dirty="0" smtClean="0"/>
              <a:t>Reordered and relabeled</a:t>
            </a:r>
            <a:endParaRPr lang="en-US" dirty="0"/>
          </a:p>
        </p:txBody>
      </p:sp>
      <p:pic>
        <p:nvPicPr>
          <p:cNvPr id="20482" name="Picture 2" descr="http://junkcharts.typepad.com/.a/6a00d8341e992c53ef01bb09cfe520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228" y="-1"/>
            <a:ext cx="60667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490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950368" cy="5458159"/>
          </a:xfrm>
        </p:spPr>
        <p:txBody>
          <a:bodyPr/>
          <a:lstStyle/>
          <a:p>
            <a:r>
              <a:rPr lang="en-US" dirty="0" smtClean="0"/>
              <a:t>Simplify message</a:t>
            </a:r>
            <a:endParaRPr lang="en-US" dirty="0"/>
          </a:p>
        </p:txBody>
      </p:sp>
      <p:pic>
        <p:nvPicPr>
          <p:cNvPr id="21506" name="Picture 2" descr="http://junkcharts.typepad.com/.a/6a00d8341e992c53ef01b8d2b72ba5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753" y="1"/>
            <a:ext cx="60542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97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of Junk Charts Examples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8001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lstStyle/>
          <a:p>
            <a:r>
              <a:rPr lang="en-US" dirty="0" smtClean="0"/>
              <a:t>Too much precision</a:t>
            </a:r>
          </a:p>
          <a:p>
            <a:r>
              <a:rPr lang="en-US" dirty="0" smtClean="0"/>
              <a:t>Wrong graph type</a:t>
            </a:r>
          </a:p>
          <a:p>
            <a:r>
              <a:rPr lang="en-US" dirty="0" smtClean="0"/>
              <a:t>Missing definitions or descriptions</a:t>
            </a:r>
          </a:p>
          <a:p>
            <a:r>
              <a:rPr lang="en-US" dirty="0" smtClean="0"/>
              <a:t>Inconsistent scale</a:t>
            </a:r>
          </a:p>
          <a:p>
            <a:r>
              <a:rPr lang="en-US" dirty="0" smtClean="0"/>
              <a:t>Misplaced zero point</a:t>
            </a:r>
          </a:p>
          <a:p>
            <a:r>
              <a:rPr lang="en-US" dirty="0" smtClean="0"/>
              <a:t>Unnecessary chart effects (shading, 3D…)</a:t>
            </a:r>
          </a:p>
          <a:p>
            <a:r>
              <a:rPr lang="en-US" dirty="0" smtClean="0"/>
              <a:t>Confusing length and area</a:t>
            </a:r>
            <a:endParaRPr lang="en-US" dirty="0"/>
          </a:p>
        </p:txBody>
      </p:sp>
    </p:spTree>
    <p:extLst>
      <p:ext uri="{BB962C8B-B14F-4D97-AF65-F5344CB8AC3E}">
        <p14:creationId xmlns:p14="http://schemas.microsoft.com/office/powerpoint/2010/main" val="365971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t>
            </a:r>
            <a:r>
              <a:rPr lang="en-US" dirty="0" smtClean="0"/>
              <a:t>that </a:t>
            </a:r>
            <a:r>
              <a:rPr lang="en-US" b="1" dirty="0" smtClean="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rPr>
              <a:t>glitters</a:t>
            </a:r>
            <a:r>
              <a:rPr lang="en-US" dirty="0" smtClean="0"/>
              <a:t> is not </a:t>
            </a:r>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GOLD</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22530" name="Picture 2" descr="Venngage Infographics">
            <a:hlinkClick r:id="rId2"/>
          </p:cNvPr>
          <p:cNvPicPr>
            <a:picLocks noGrp="1" noChangeAspect="1" noChangeArrowheads="1"/>
          </p:cNvPicPr>
          <p:nvPr>
            <p:ph idx="1"/>
          </p:nvPr>
        </p:nvPicPr>
        <p:blipFill>
          <a:blip r:embed="rId3">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808914" y="2322786"/>
            <a:ext cx="3905250" cy="1085850"/>
          </a:xfrm>
          <a:prstGeom prst="rect">
            <a:avLst/>
          </a:prstGeom>
          <a:solidFill>
            <a:schemeClr val="accent1">
              <a:lumMod val="50000"/>
            </a:schemeClr>
          </a:solidFill>
          <a:ln>
            <a:solidFill>
              <a:schemeClr val="bg1"/>
            </a:solidFill>
          </a:ln>
          <a:extLst/>
        </p:spPr>
      </p:pic>
      <p:pic>
        <p:nvPicPr>
          <p:cNvPr id="22532" name="Picture 4" descr="https://measuringu.com/wp-content/themes/measuringu/images/logo_dar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164" y="4235116"/>
            <a:ext cx="4332983" cy="88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18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from </a:t>
            </a:r>
            <a:r>
              <a:rPr lang="en-US" dirty="0" smtClean="0"/>
              <a:t>Students in Class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212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charts to use	</a:t>
            </a:r>
            <a:endParaRPr lang="en-US" dirty="0"/>
          </a:p>
        </p:txBody>
      </p:sp>
      <p:sp>
        <p:nvSpPr>
          <p:cNvPr id="3" name="Content Placeholder 2"/>
          <p:cNvSpPr>
            <a:spLocks noGrp="1"/>
          </p:cNvSpPr>
          <p:nvPr>
            <p:ph idx="1"/>
          </p:nvPr>
        </p:nvSpPr>
        <p:spPr/>
        <p:txBody>
          <a:bodyPr/>
          <a:lstStyle/>
          <a:p>
            <a:r>
              <a:rPr lang="en-US" dirty="0" smtClean="0"/>
              <a:t>Line Charts</a:t>
            </a:r>
          </a:p>
          <a:p>
            <a:pPr lvl="1"/>
            <a:r>
              <a:rPr lang="en-US" dirty="0" smtClean="0"/>
              <a:t>To analyze trends, patterns, and exceptions</a:t>
            </a:r>
          </a:p>
          <a:p>
            <a:r>
              <a:rPr lang="en-US" dirty="0" smtClean="0"/>
              <a:t>Bar Charts</a:t>
            </a:r>
          </a:p>
          <a:p>
            <a:pPr lvl="1"/>
            <a:r>
              <a:rPr lang="en-US" dirty="0" smtClean="0"/>
              <a:t>To illustrate specific comparisons in time</a:t>
            </a:r>
          </a:p>
          <a:p>
            <a:pPr lvl="1"/>
            <a:r>
              <a:rPr lang="en-US" dirty="0" smtClean="0"/>
              <a:t>To compare categorical data</a:t>
            </a:r>
          </a:p>
          <a:p>
            <a:r>
              <a:rPr lang="en-US" dirty="0" smtClean="0"/>
              <a:t>Scatter Plots</a:t>
            </a:r>
          </a:p>
          <a:p>
            <a:pPr lvl="1"/>
            <a:r>
              <a:rPr lang="en-US" dirty="0" smtClean="0"/>
              <a:t>To visualize how two attributes vary together</a:t>
            </a:r>
          </a:p>
          <a:p>
            <a:r>
              <a:rPr lang="en-US" dirty="0" smtClean="0"/>
              <a:t>Box Plots</a:t>
            </a:r>
          </a:p>
          <a:p>
            <a:pPr lvl="1"/>
            <a:r>
              <a:rPr lang="en-US" dirty="0" smtClean="0"/>
              <a:t>To view and compare distributions</a:t>
            </a:r>
          </a:p>
        </p:txBody>
      </p:sp>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3201512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51055" r="1442"/>
          <a:stretch/>
        </p:blipFill>
        <p:spPr bwMode="auto">
          <a:xfrm>
            <a:off x="667265" y="222422"/>
            <a:ext cx="10743946" cy="6328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9348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6509" y="127862"/>
            <a:ext cx="7957750" cy="6756142"/>
          </a:xfrm>
          <a:prstGeom prst="rect">
            <a:avLst/>
          </a:prstGeom>
        </p:spPr>
      </p:pic>
    </p:spTree>
    <p:extLst>
      <p:ext uri="{BB962C8B-B14F-4D97-AF65-F5344CB8AC3E}">
        <p14:creationId xmlns:p14="http://schemas.microsoft.com/office/powerpoint/2010/main" val="1587430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487" y="326657"/>
            <a:ext cx="8333026" cy="3683907"/>
          </a:xfrm>
          <a:prstGeom prst="rect">
            <a:avLst/>
          </a:prstGeom>
        </p:spPr>
      </p:pic>
      <p:sp>
        <p:nvSpPr>
          <p:cNvPr id="3" name="Rectangle 2"/>
          <p:cNvSpPr/>
          <p:nvPr/>
        </p:nvSpPr>
        <p:spPr>
          <a:xfrm>
            <a:off x="2029695" y="4772740"/>
            <a:ext cx="7878392" cy="1323439"/>
          </a:xfrm>
          <a:prstGeom prst="rect">
            <a:avLst/>
          </a:prstGeom>
        </p:spPr>
        <p:txBody>
          <a:bodyPr wrap="square">
            <a:spAutoFit/>
          </a:bodyPr>
          <a:lstStyle/>
          <a:p>
            <a:r>
              <a:rPr lang="en-US" sz="2000" dirty="0">
                <a:solidFill>
                  <a:srgbClr val="000000"/>
                </a:solidFill>
                <a:latin typeface="Times New Roman" panose="02020603050405020304" pitchFamily="18" charset="0"/>
              </a:rPr>
              <a:t>Table 1 shows the values of Cronbach’s alpha for each of the six subscales at both the pre and post-test administrations. All subscales showed sufficient reliability (alpha&gt;0.70) using the same criteria as </a:t>
            </a:r>
            <a:r>
              <a:rPr lang="en-US" sz="2000" dirty="0" err="1">
                <a:solidFill>
                  <a:srgbClr val="000000"/>
                </a:solidFill>
                <a:latin typeface="Times New Roman" panose="02020603050405020304" pitchFamily="18" charset="0"/>
              </a:rPr>
              <a:t>Schau</a:t>
            </a:r>
            <a:r>
              <a:rPr lang="en-US" sz="2000" dirty="0">
                <a:solidFill>
                  <a:srgbClr val="000000"/>
                </a:solidFill>
                <a:latin typeface="Times New Roman" panose="02020603050405020304" pitchFamily="18" charset="0"/>
              </a:rPr>
              <a:t> and </a:t>
            </a:r>
            <a:r>
              <a:rPr lang="en-US" sz="2000" dirty="0" err="1">
                <a:solidFill>
                  <a:srgbClr val="000000"/>
                </a:solidFill>
                <a:latin typeface="Times New Roman" panose="02020603050405020304" pitchFamily="18" charset="0"/>
              </a:rPr>
              <a:t>Emmioglu</a:t>
            </a:r>
            <a:r>
              <a:rPr lang="en-US" sz="2000" dirty="0">
                <a:solidFill>
                  <a:srgbClr val="000000"/>
                </a:solidFill>
                <a:latin typeface="Times New Roman" panose="02020603050405020304" pitchFamily="18" charset="0"/>
              </a:rPr>
              <a:t> (2012). </a:t>
            </a:r>
            <a:endParaRPr lang="en-US" sz="2000" dirty="0"/>
          </a:p>
        </p:txBody>
      </p:sp>
    </p:spTree>
    <p:extLst>
      <p:ext uri="{BB962C8B-B14F-4D97-AF65-F5344CB8AC3E}">
        <p14:creationId xmlns:p14="http://schemas.microsoft.com/office/powerpoint/2010/main" val="2870032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273" y="304138"/>
            <a:ext cx="11026016" cy="3976079"/>
          </a:xfrm>
          <a:prstGeom prst="rect">
            <a:avLst/>
          </a:prstGeom>
        </p:spPr>
      </p:pic>
      <p:sp>
        <p:nvSpPr>
          <p:cNvPr id="3" name="Rectangle 2"/>
          <p:cNvSpPr/>
          <p:nvPr/>
        </p:nvSpPr>
        <p:spPr>
          <a:xfrm>
            <a:off x="1019371" y="4904022"/>
            <a:ext cx="8888716" cy="1631216"/>
          </a:xfrm>
          <a:prstGeom prst="rect">
            <a:avLst/>
          </a:prstGeom>
        </p:spPr>
        <p:txBody>
          <a:bodyPr wrap="square">
            <a:spAutoFit/>
          </a:bodyPr>
          <a:lstStyle/>
          <a:p>
            <a:r>
              <a:rPr lang="en-US" sz="2000" dirty="0">
                <a:solidFill>
                  <a:srgbClr val="000000"/>
                </a:solidFill>
                <a:latin typeface="Times New Roman" panose="02020603050405020304" pitchFamily="18" charset="0"/>
              </a:rPr>
              <a:t>Table 2 shows the average value of the subscales both pre- and post-course, as well as the change during the semester. Overall, students entered the course with generally neutral Affect and Difficulty attitudes (between 3.5 and 4.5), while Cognitive Competence, Interest and Value were positive (between 4.5 and 5.5), and Effort was very positive (above 5.5). </a:t>
            </a:r>
            <a:endParaRPr lang="en-US" sz="2000" dirty="0"/>
          </a:p>
        </p:txBody>
      </p:sp>
    </p:spTree>
    <p:extLst>
      <p:ext uri="{BB962C8B-B14F-4D97-AF65-F5344CB8AC3E}">
        <p14:creationId xmlns:p14="http://schemas.microsoft.com/office/powerpoint/2010/main" val="95728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88541" y="11121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1" descr="Widget_58b52b8d-ca86-4e55-ab63-3ad14f6ea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1" y="1196206"/>
            <a:ext cx="10827841" cy="51551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88541" y="507418"/>
            <a:ext cx="90451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[Multiple Choice] My on the job tasks allowed me to continuously improve my skill sets.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8717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odea006\Downloads\Widget_410766829060.png"/>
          <p:cNvPicPr/>
          <p:nvPr/>
        </p:nvPicPr>
        <p:blipFill>
          <a:blip r:embed="rId2">
            <a:extLst>
              <a:ext uri="{28A0092B-C50C-407E-A947-70E740481C1C}">
                <a14:useLocalDpi xmlns:a14="http://schemas.microsoft.com/office/drawing/2010/main" val="0"/>
              </a:ext>
            </a:extLst>
          </a:blip>
          <a:srcRect/>
          <a:stretch>
            <a:fillRect/>
          </a:stretch>
        </p:blipFill>
        <p:spPr bwMode="auto">
          <a:xfrm>
            <a:off x="2866768" y="87682"/>
            <a:ext cx="9325232" cy="6770318"/>
          </a:xfrm>
          <a:prstGeom prst="rect">
            <a:avLst/>
          </a:prstGeom>
          <a:noFill/>
          <a:ln>
            <a:noFill/>
          </a:ln>
        </p:spPr>
      </p:pic>
      <p:sp>
        <p:nvSpPr>
          <p:cNvPr id="3" name="Rectangle 2"/>
          <p:cNvSpPr/>
          <p:nvPr/>
        </p:nvSpPr>
        <p:spPr>
          <a:xfrm>
            <a:off x="205944" y="1499457"/>
            <a:ext cx="2236631" cy="2677656"/>
          </a:xfrm>
          <a:prstGeom prst="rect">
            <a:avLst/>
          </a:prstGeom>
        </p:spPr>
        <p:txBody>
          <a:bodyPr wrap="square">
            <a:spAutoFit/>
          </a:bodyPr>
          <a:lstStyle/>
          <a:p>
            <a:pPr>
              <a:spcAft>
                <a:spcPts val="0"/>
              </a:spcAft>
            </a:pPr>
            <a:r>
              <a:rPr lang="en-US" sz="2400" dirty="0" smtClean="0">
                <a:effectLst/>
              </a:rPr>
              <a:t>[Matrix Multiple </a:t>
            </a:r>
            <a:r>
              <a:rPr lang="en-US" sz="2400" dirty="0" smtClean="0">
                <a:effectLst/>
              </a:rPr>
              <a:t>Choice]</a:t>
            </a:r>
          </a:p>
          <a:p>
            <a:pPr>
              <a:spcAft>
                <a:spcPts val="0"/>
              </a:spcAft>
            </a:pPr>
            <a:r>
              <a:rPr lang="en-US" sz="2400" dirty="0" smtClean="0">
                <a:effectLst/>
              </a:rPr>
              <a:t>Rate </a:t>
            </a:r>
            <a:r>
              <a:rPr lang="en-US" sz="2400" dirty="0" smtClean="0">
                <a:effectLst/>
              </a:rPr>
              <a:t>your instructor in terms of the following characteristics: </a:t>
            </a:r>
            <a:endParaRPr lang="en-US" sz="2400" dirty="0">
              <a:effectLst/>
            </a:endParaRPr>
          </a:p>
        </p:txBody>
      </p:sp>
    </p:spTree>
    <p:extLst>
      <p:ext uri="{BB962C8B-B14F-4D97-AF65-F5344CB8AC3E}">
        <p14:creationId xmlns:p14="http://schemas.microsoft.com/office/powerpoint/2010/main" val="3331653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9740" y="-34361"/>
            <a:ext cx="5412260" cy="6892361"/>
          </a:xfrm>
          <a:prstGeom prst="rect">
            <a:avLst/>
          </a:prstGeom>
        </p:spPr>
      </p:pic>
      <p:sp>
        <p:nvSpPr>
          <p:cNvPr id="5" name="TextBox 4"/>
          <p:cNvSpPr txBox="1"/>
          <p:nvPr/>
        </p:nvSpPr>
        <p:spPr>
          <a:xfrm>
            <a:off x="338204" y="1615857"/>
            <a:ext cx="5649238" cy="2677656"/>
          </a:xfrm>
          <a:prstGeom prst="rect">
            <a:avLst/>
          </a:prstGeom>
          <a:noFill/>
        </p:spPr>
        <p:txBody>
          <a:bodyPr wrap="square" rtlCol="0">
            <a:spAutoFit/>
          </a:bodyPr>
          <a:lstStyle/>
          <a:p>
            <a:r>
              <a:rPr lang="en-US" sz="2800" dirty="0" smtClean="0"/>
              <a:t>Teacher and administrators rated each item using a 5-point, Likert-type scale (1 = </a:t>
            </a:r>
            <a:r>
              <a:rPr lang="en-US" sz="2800" i="1" dirty="0" smtClean="0"/>
              <a:t>not at all confidence, </a:t>
            </a:r>
            <a:r>
              <a:rPr lang="en-US" sz="2800" dirty="0" smtClean="0"/>
              <a:t>2 = </a:t>
            </a:r>
            <a:r>
              <a:rPr lang="en-US" sz="2800" i="1" dirty="0" smtClean="0"/>
              <a:t>a little confident, </a:t>
            </a:r>
            <a:r>
              <a:rPr lang="en-US" sz="2800" dirty="0" smtClean="0"/>
              <a:t>3 = </a:t>
            </a:r>
            <a:r>
              <a:rPr lang="en-US" sz="2800" i="1" dirty="0" smtClean="0"/>
              <a:t> somewhat confident, </a:t>
            </a:r>
            <a:r>
              <a:rPr lang="en-US" sz="2800" dirty="0" smtClean="0"/>
              <a:t>4 = </a:t>
            </a:r>
            <a:r>
              <a:rPr lang="en-US" sz="2800" i="1" dirty="0" smtClean="0"/>
              <a:t>quite confident, </a:t>
            </a:r>
            <a:r>
              <a:rPr lang="en-US" sz="2800" dirty="0" smtClean="0"/>
              <a:t>5 = </a:t>
            </a:r>
            <a:r>
              <a:rPr lang="en-US" sz="2800" i="1" dirty="0" smtClean="0"/>
              <a:t>very confident</a:t>
            </a:r>
            <a:r>
              <a:rPr lang="en-US" sz="2800" dirty="0" smtClean="0"/>
              <a:t>).</a:t>
            </a:r>
            <a:endParaRPr lang="en-US" sz="2800" dirty="0"/>
          </a:p>
        </p:txBody>
      </p:sp>
    </p:spTree>
    <p:extLst>
      <p:ext uri="{BB962C8B-B14F-4D97-AF65-F5344CB8AC3E}">
        <p14:creationId xmlns:p14="http://schemas.microsoft.com/office/powerpoint/2010/main" val="2219088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93160"/>
            <a:ext cx="12200196" cy="4814515"/>
          </a:xfrm>
          <a:prstGeom prst="rect">
            <a:avLst/>
          </a:prstGeom>
        </p:spPr>
      </p:pic>
    </p:spTree>
    <p:extLst>
      <p:ext uri="{BB962C8B-B14F-4D97-AF65-F5344CB8AC3E}">
        <p14:creationId xmlns:p14="http://schemas.microsoft.com/office/powerpoint/2010/main" val="1515162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594919" y="0"/>
            <a:ext cx="7488195" cy="6858000"/>
          </a:xfrm>
          <a:prstGeom prst="rect">
            <a:avLst/>
          </a:prstGeom>
        </p:spPr>
      </p:pic>
    </p:spTree>
    <p:extLst>
      <p:ext uri="{BB962C8B-B14F-4D97-AF65-F5344CB8AC3E}">
        <p14:creationId xmlns:p14="http://schemas.microsoft.com/office/powerpoint/2010/main" val="246415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6682"/>
            <a:ext cx="12192000" cy="3844636"/>
          </a:xfrm>
          <a:prstGeom prst="rect">
            <a:avLst/>
          </a:prstGeom>
        </p:spPr>
      </p:pic>
    </p:spTree>
    <p:extLst>
      <p:ext uri="{BB962C8B-B14F-4D97-AF65-F5344CB8AC3E}">
        <p14:creationId xmlns:p14="http://schemas.microsoft.com/office/powerpoint/2010/main" val="225531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t>
            </a:r>
            <a:r>
              <a:rPr lang="en-US" dirty="0" smtClean="0"/>
              <a:t>unkcharts.typepad.com</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junkcharts.typepad.com/.a/6a00d8341e992c53ef01a511c0b0c9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114550"/>
            <a:ext cx="53911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80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9963"/>
            <a:ext cx="12192000" cy="3938074"/>
          </a:xfrm>
          <a:prstGeom prst="rect">
            <a:avLst/>
          </a:prstGeom>
        </p:spPr>
      </p:pic>
    </p:spTree>
    <p:extLst>
      <p:ext uri="{BB962C8B-B14F-4D97-AF65-F5344CB8AC3E}">
        <p14:creationId xmlns:p14="http://schemas.microsoft.com/office/powerpoint/2010/main" val="135126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586" y="329437"/>
            <a:ext cx="11076827" cy="6199126"/>
          </a:xfrm>
          <a:prstGeom prst="rect">
            <a:avLst/>
          </a:prstGeom>
        </p:spPr>
      </p:pic>
    </p:spTree>
    <p:extLst>
      <p:ext uri="{BB962C8B-B14F-4D97-AF65-F5344CB8AC3E}">
        <p14:creationId xmlns:p14="http://schemas.microsoft.com/office/powerpoint/2010/main" val="1635199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Guidance</a:t>
            </a:r>
            <a:endParaRPr lang="en-US" dirty="0"/>
          </a:p>
        </p:txBody>
      </p:sp>
      <p:sp>
        <p:nvSpPr>
          <p:cNvPr id="3" name="Content Placeholder 2"/>
          <p:cNvSpPr>
            <a:spLocks noGrp="1"/>
          </p:cNvSpPr>
          <p:nvPr>
            <p:ph idx="1"/>
          </p:nvPr>
        </p:nvSpPr>
        <p:spPr/>
        <p:txBody>
          <a:bodyPr/>
          <a:lstStyle/>
          <a:p>
            <a:r>
              <a:rPr lang="en-US" dirty="0" smtClean="0"/>
              <a:t>Use graphical representation when there are patterns in the data that are difficult to detect otherwise.</a:t>
            </a:r>
          </a:p>
          <a:p>
            <a:r>
              <a:rPr lang="en-US" dirty="0" smtClean="0"/>
              <a:t>The visual should be universally understood without extensive written explanation</a:t>
            </a:r>
          </a:p>
          <a:p>
            <a:r>
              <a:rPr lang="en-US" dirty="0" smtClean="0"/>
              <a:t>Strive for clarity</a:t>
            </a:r>
          </a:p>
          <a:p>
            <a:r>
              <a:rPr lang="en-US" dirty="0" smtClean="0"/>
              <a:t>Never use 3D</a:t>
            </a:r>
            <a:endParaRPr lang="en-US" dirty="0"/>
          </a:p>
        </p:txBody>
      </p:sp>
      <p:sp>
        <p:nvSpPr>
          <p:cNvPr id="5" name="TextBox 4"/>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478489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Tufte’s</a:t>
            </a:r>
            <a:r>
              <a:rPr lang="en-US" dirty="0" smtClean="0"/>
              <a:t> Graphical Efficiency Measure</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136822" y="1869641"/>
                <a:ext cx="8946292" cy="4474623"/>
              </a:xfrm>
              <a:prstGeom prst="rect">
                <a:avLst/>
              </a:prstGeom>
            </p:spPr>
            <p:txBody>
              <a:bodyPr wrap="square">
                <a:spAutoFit/>
              </a:bodyPr>
              <a:lstStyle/>
              <a:p>
                <a:r>
                  <a:rPr lang="en-US" sz="3200" b="1" dirty="0" smtClean="0">
                    <a:solidFill>
                      <a:srgbClr val="000000"/>
                    </a:solidFill>
                    <a:latin typeface="Calibri,Bold"/>
                  </a:rPr>
                  <a:t>Data-Ink Ratio </a:t>
                </a:r>
                <a:r>
                  <a:rPr lang="en-US" sz="3200" dirty="0" smtClean="0">
                    <a:solidFill>
                      <a:srgbClr val="000000"/>
                    </a:solidFill>
                    <a:latin typeface="Calibri" panose="020F0502020204030204" pitchFamily="34" charset="0"/>
                  </a:rPr>
                  <a:t>=</a:t>
                </a:r>
              </a:p>
              <a:p>
                <a:endParaRPr lang="en-US" sz="3200" dirty="0">
                  <a:solidFill>
                    <a:srgbClr val="000000"/>
                  </a:solidFill>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17375E"/>
                              </a:solidFill>
                              <a:latin typeface="Cambria Math" panose="02040503050406030204" pitchFamily="18" charset="0"/>
                            </a:rPr>
                          </m:ctrlPr>
                        </m:fPr>
                        <m:num>
                          <m:r>
                            <a:rPr lang="en-US" sz="3200" b="0" i="1" smtClean="0">
                              <a:solidFill>
                                <a:srgbClr val="17375E"/>
                              </a:solidFill>
                              <a:latin typeface="Cambria Math" panose="02040503050406030204" pitchFamily="18" charset="0"/>
                            </a:rPr>
                            <m:t>𝐼𝑛𝑘</m:t>
                          </m:r>
                          <m:r>
                            <a:rPr lang="en-US" sz="3200" b="0" i="1" smtClean="0">
                              <a:solidFill>
                                <a:srgbClr val="17375E"/>
                              </a:solidFill>
                              <a:latin typeface="Cambria Math" panose="02040503050406030204" pitchFamily="18" charset="0"/>
                            </a:rPr>
                            <m:t> </m:t>
                          </m:r>
                          <m:r>
                            <a:rPr lang="en-US" sz="3200" b="0" i="1" smtClean="0">
                              <a:solidFill>
                                <a:srgbClr val="17375E"/>
                              </a:solidFill>
                              <a:latin typeface="Cambria Math" panose="02040503050406030204" pitchFamily="18" charset="0"/>
                            </a:rPr>
                            <m:t>𝑢𝑠𝑒𝑑</m:t>
                          </m:r>
                          <m:r>
                            <a:rPr lang="en-US" sz="3200" b="0" i="1" smtClean="0">
                              <a:solidFill>
                                <a:srgbClr val="17375E"/>
                              </a:solidFill>
                              <a:latin typeface="Cambria Math" panose="02040503050406030204" pitchFamily="18" charset="0"/>
                            </a:rPr>
                            <m:t> </m:t>
                          </m:r>
                          <m:r>
                            <a:rPr lang="en-US" sz="3200" b="0" i="1" smtClean="0">
                              <a:solidFill>
                                <a:srgbClr val="17375E"/>
                              </a:solidFill>
                              <a:latin typeface="Cambria Math" panose="02040503050406030204" pitchFamily="18" charset="0"/>
                            </a:rPr>
                            <m:t>𝑝𝑜𝑟𝑡𝑟𝑎𝑦𝑖𝑛𝑔</m:t>
                          </m:r>
                          <m:r>
                            <a:rPr lang="en-US" sz="3200" b="0" i="1" smtClean="0">
                              <a:solidFill>
                                <a:srgbClr val="17375E"/>
                              </a:solidFill>
                              <a:latin typeface="Cambria Math" panose="02040503050406030204" pitchFamily="18" charset="0"/>
                            </a:rPr>
                            <m:t> </m:t>
                          </m:r>
                          <m:r>
                            <a:rPr lang="en-US" sz="3200" b="0" i="1" smtClean="0">
                              <a:solidFill>
                                <a:srgbClr val="17375E"/>
                              </a:solidFill>
                              <a:latin typeface="Cambria Math" panose="02040503050406030204" pitchFamily="18" charset="0"/>
                            </a:rPr>
                            <m:t>𝑑𝑎𝑡𝑎</m:t>
                          </m:r>
                        </m:num>
                        <m:den>
                          <m:r>
                            <a:rPr lang="en-US" sz="3200" b="0" i="1" smtClean="0">
                              <a:solidFill>
                                <a:srgbClr val="17375E"/>
                              </a:solidFill>
                              <a:latin typeface="Cambria Math" panose="02040503050406030204" pitchFamily="18" charset="0"/>
                            </a:rPr>
                            <m:t>𝑇𝑜𝑡𝑎𝑙</m:t>
                          </m:r>
                          <m:r>
                            <a:rPr lang="en-US" sz="3200" b="0" i="1" smtClean="0">
                              <a:solidFill>
                                <a:srgbClr val="17375E"/>
                              </a:solidFill>
                              <a:latin typeface="Cambria Math" panose="02040503050406030204" pitchFamily="18" charset="0"/>
                            </a:rPr>
                            <m:t> </m:t>
                          </m:r>
                          <m:r>
                            <a:rPr lang="en-US" sz="3200" b="0" i="1" smtClean="0">
                              <a:solidFill>
                                <a:srgbClr val="17375E"/>
                              </a:solidFill>
                              <a:latin typeface="Cambria Math" panose="02040503050406030204" pitchFamily="18" charset="0"/>
                            </a:rPr>
                            <m:t>𝑖𝑛𝑘</m:t>
                          </m:r>
                          <m:r>
                            <a:rPr lang="en-US" sz="3200" b="0" i="1" smtClean="0">
                              <a:solidFill>
                                <a:srgbClr val="17375E"/>
                              </a:solidFill>
                              <a:latin typeface="Cambria Math" panose="02040503050406030204" pitchFamily="18" charset="0"/>
                            </a:rPr>
                            <m:t> </m:t>
                          </m:r>
                          <m:r>
                            <a:rPr lang="en-US" sz="3200" b="0" i="1" smtClean="0">
                              <a:solidFill>
                                <a:srgbClr val="17375E"/>
                              </a:solidFill>
                              <a:latin typeface="Cambria Math" panose="02040503050406030204" pitchFamily="18" charset="0"/>
                            </a:rPr>
                            <m:t>𝑢𝑠𝑒𝑑</m:t>
                          </m:r>
                        </m:den>
                      </m:f>
                    </m:oMath>
                  </m:oMathPara>
                </a14:m>
                <a:endParaRPr lang="en-US" sz="3200" dirty="0">
                  <a:solidFill>
                    <a:srgbClr val="17375E"/>
                  </a:solidFill>
                  <a:latin typeface="Calibri" panose="020F0502020204030204" pitchFamily="34" charset="0"/>
                </a:endParaRPr>
              </a:p>
              <a:p>
                <a:endParaRPr lang="en-US" sz="3200" dirty="0" smtClean="0">
                  <a:solidFill>
                    <a:srgbClr val="000000"/>
                  </a:solidFill>
                  <a:latin typeface="Calibri" panose="020F0502020204030204" pitchFamily="34" charset="0"/>
                </a:endParaRPr>
              </a:p>
              <a:p>
                <a:pPr marL="346075" indent="-346075"/>
                <a:r>
                  <a:rPr lang="en-US" sz="3200" dirty="0" smtClean="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proportion of a graphic's ink devoted to </a:t>
                </a:r>
                <a:r>
                  <a:rPr lang="en-US" sz="3200" dirty="0" smtClean="0">
                    <a:solidFill>
                      <a:srgbClr val="000000"/>
                    </a:solidFill>
                    <a:latin typeface="Calibri" panose="020F0502020204030204" pitchFamily="34" charset="0"/>
                  </a:rPr>
                  <a:t>the non-redundant </a:t>
                </a:r>
                <a:r>
                  <a:rPr lang="en-US" sz="3200" dirty="0">
                    <a:solidFill>
                      <a:srgbClr val="000000"/>
                    </a:solidFill>
                    <a:latin typeface="Calibri" panose="020F0502020204030204" pitchFamily="34" charset="0"/>
                  </a:rPr>
                  <a:t>display of information</a:t>
                </a:r>
              </a:p>
              <a:p>
                <a:pPr marL="346075" indent="-346075"/>
                <a:r>
                  <a:rPr lang="en-US" sz="3200" dirty="0">
                    <a:solidFill>
                      <a:srgbClr val="000000"/>
                    </a:solidFill>
                    <a:latin typeface="Calibri" panose="020F0502020204030204" pitchFamily="34" charset="0"/>
                  </a:rPr>
                  <a:t>= 1.0 – proportion of a graphic that can </a:t>
                </a:r>
                <a:r>
                  <a:rPr lang="en-US" sz="3200" dirty="0" smtClean="0">
                    <a:solidFill>
                      <a:srgbClr val="000000"/>
                    </a:solidFill>
                    <a:latin typeface="Calibri" panose="020F0502020204030204" pitchFamily="34" charset="0"/>
                  </a:rPr>
                  <a:t>be erased </a:t>
                </a:r>
                <a:r>
                  <a:rPr lang="en-US" sz="3200" dirty="0">
                    <a:solidFill>
                      <a:srgbClr val="000000"/>
                    </a:solidFill>
                    <a:latin typeface="Calibri" panose="020F0502020204030204" pitchFamily="34" charset="0"/>
                  </a:rPr>
                  <a:t>without loss of information</a:t>
                </a:r>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1136822" y="1869641"/>
                <a:ext cx="8946292" cy="4474623"/>
              </a:xfrm>
              <a:prstGeom prst="rect">
                <a:avLst/>
              </a:prstGeom>
              <a:blipFill>
                <a:blip r:embed="rId2"/>
                <a:stretch>
                  <a:fillRect l="-1703" t="-2044" b="-3542"/>
                </a:stretch>
              </a:blipFill>
            </p:spPr>
            <p:txBody>
              <a:bodyPr/>
              <a:lstStyle/>
              <a:p>
                <a:r>
                  <a:rPr lang="en-US">
                    <a:noFill/>
                  </a:rPr>
                  <a:t> </a:t>
                </a:r>
              </a:p>
            </p:txBody>
          </p:sp>
        </mc:Fallback>
      </mc:AlternateContent>
      <p:sp>
        <p:nvSpPr>
          <p:cNvPr id="5" name="TextBox 4"/>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1259042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4119" y="333878"/>
            <a:ext cx="8377881" cy="6220330"/>
          </a:xfrm>
          <a:prstGeom prst="rect">
            <a:avLst/>
          </a:prstGeom>
        </p:spPr>
      </p:pic>
      <p:sp>
        <p:nvSpPr>
          <p:cNvPr id="4" name="TextBox 3"/>
          <p:cNvSpPr txBox="1"/>
          <p:nvPr/>
        </p:nvSpPr>
        <p:spPr>
          <a:xfrm>
            <a:off x="0" y="1828800"/>
            <a:ext cx="2298357" cy="2308324"/>
          </a:xfrm>
          <a:prstGeom prst="rect">
            <a:avLst/>
          </a:prstGeom>
          <a:noFill/>
        </p:spPr>
        <p:txBody>
          <a:bodyPr wrap="square" rtlCol="0">
            <a:spAutoFit/>
          </a:bodyPr>
          <a:lstStyle/>
          <a:p>
            <a:r>
              <a:rPr lang="en-US" sz="3600" dirty="0" smtClean="0"/>
              <a:t>Graphic reprinted in </a:t>
            </a:r>
            <a:r>
              <a:rPr lang="en-US" sz="3600" dirty="0" err="1" smtClean="0"/>
              <a:t>Tufte</a:t>
            </a:r>
            <a:r>
              <a:rPr lang="en-US" sz="3600" dirty="0" smtClean="0"/>
              <a:t>, 1983</a:t>
            </a:r>
            <a:endParaRPr lang="en-US" sz="3600" dirty="0"/>
          </a:p>
        </p:txBody>
      </p:sp>
      <p:sp>
        <p:nvSpPr>
          <p:cNvPr id="5" name="TextBox 4"/>
          <p:cNvSpPr txBox="1"/>
          <p:nvPr/>
        </p:nvSpPr>
        <p:spPr>
          <a:xfrm>
            <a:off x="0" y="6435767"/>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3394922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461" y="0"/>
            <a:ext cx="8890361" cy="6858000"/>
          </a:xfrm>
          <a:prstGeom prst="rect">
            <a:avLst/>
          </a:prstGeom>
        </p:spPr>
      </p:pic>
      <p:sp>
        <p:nvSpPr>
          <p:cNvPr id="3" name="TextBox 2"/>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3574422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Guidance</a:t>
            </a:r>
            <a:endParaRPr lang="en-US" dirty="0"/>
          </a:p>
        </p:txBody>
      </p:sp>
      <p:sp>
        <p:nvSpPr>
          <p:cNvPr id="3" name="Content Placeholder 2"/>
          <p:cNvSpPr>
            <a:spLocks noGrp="1"/>
          </p:cNvSpPr>
          <p:nvPr>
            <p:ph idx="1"/>
          </p:nvPr>
        </p:nvSpPr>
        <p:spPr>
          <a:xfrm>
            <a:off x="838200" y="1825624"/>
            <a:ext cx="10515600" cy="4797597"/>
          </a:xfrm>
        </p:spPr>
        <p:txBody>
          <a:bodyPr/>
          <a:lstStyle/>
          <a:p>
            <a:r>
              <a:rPr lang="en-US" dirty="0" smtClean="0"/>
              <a:t>Gridlines are usually distracting</a:t>
            </a:r>
          </a:p>
          <a:p>
            <a:r>
              <a:rPr lang="en-US" dirty="0" smtClean="0"/>
              <a:t>Reference line can help draw attention to important thresholds</a:t>
            </a:r>
          </a:p>
          <a:p>
            <a:r>
              <a:rPr lang="en-US" dirty="0" smtClean="0"/>
              <a:t>Always include zero on bar charts</a:t>
            </a:r>
          </a:p>
          <a:p>
            <a:r>
              <a:rPr lang="en-US" dirty="0" smtClean="0"/>
              <a:t>Scale span should encompass all of the data</a:t>
            </a:r>
          </a:p>
          <a:p>
            <a:r>
              <a:rPr lang="en-US" dirty="0" smtClean="0"/>
              <a:t>Order data labels in the legend to match the order of the data</a:t>
            </a:r>
          </a:p>
          <a:p>
            <a:r>
              <a:rPr lang="en-US" dirty="0" smtClean="0"/>
              <a:t>Avoid placing the legend inside the data rectangle</a:t>
            </a:r>
          </a:p>
          <a:p>
            <a:r>
              <a:rPr lang="en-US" dirty="0" smtClean="0"/>
              <a:t>Lines should be thick enough to see without covering other data</a:t>
            </a:r>
          </a:p>
          <a:p>
            <a:r>
              <a:rPr lang="en-US" dirty="0" smtClean="0"/>
              <a:t>Use line charts for time-series data</a:t>
            </a:r>
          </a:p>
          <a:p>
            <a:r>
              <a:rPr lang="en-US" dirty="0" smtClean="0"/>
              <a:t>Place data values above lines when possible</a:t>
            </a:r>
          </a:p>
          <a:p>
            <a:endParaRPr lang="en-US" dirty="0"/>
          </a:p>
        </p:txBody>
      </p:sp>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2709423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color sparingly and smartly</a:t>
            </a:r>
            <a:endParaRPr lang="en-US" dirty="0"/>
          </a:p>
        </p:txBody>
      </p:sp>
      <p:sp>
        <p:nvSpPr>
          <p:cNvPr id="3" name="Content Placeholder 2"/>
          <p:cNvSpPr>
            <a:spLocks noGrp="1"/>
          </p:cNvSpPr>
          <p:nvPr>
            <p:ph idx="1"/>
          </p:nvPr>
        </p:nvSpPr>
        <p:spPr>
          <a:xfrm>
            <a:off x="838200" y="1825624"/>
            <a:ext cx="10515600" cy="4797597"/>
          </a:xfrm>
        </p:spPr>
        <p:txBody>
          <a:bodyPr/>
          <a:lstStyle/>
          <a:p>
            <a:r>
              <a:rPr lang="en-US" dirty="0" smtClean="0"/>
              <a:t>Color to distinguish or emphasize data – not for decorating</a:t>
            </a:r>
          </a:p>
          <a:p>
            <a:r>
              <a:rPr lang="en-US" dirty="0"/>
              <a:t>Warm colors: red, orange, yellow</a:t>
            </a:r>
          </a:p>
          <a:p>
            <a:r>
              <a:rPr lang="en-US" dirty="0"/>
              <a:t>Cool colors: blue, violet, neutral gray</a:t>
            </a:r>
          </a:p>
          <a:p>
            <a:r>
              <a:rPr lang="en-US" dirty="0"/>
              <a:t>Objects rendered in warm colors </a:t>
            </a:r>
            <a:r>
              <a:rPr lang="en-US" dirty="0" smtClean="0"/>
              <a:t>appear larger </a:t>
            </a:r>
            <a:r>
              <a:rPr lang="en-US" dirty="0"/>
              <a:t>than cool colors</a:t>
            </a:r>
          </a:p>
          <a:p>
            <a:r>
              <a:rPr lang="en-US" dirty="0"/>
              <a:t>Do not use colors from opposite sides </a:t>
            </a:r>
            <a:r>
              <a:rPr lang="en-US" dirty="0" smtClean="0"/>
              <a:t>of the </a:t>
            </a:r>
            <a:r>
              <a:rPr lang="en-US" dirty="0"/>
              <a:t>color wheel </a:t>
            </a:r>
            <a:r>
              <a:rPr lang="en-US" dirty="0" smtClean="0"/>
              <a:t>together</a:t>
            </a:r>
          </a:p>
          <a:p>
            <a:endParaRPr lang="en-US" dirty="0" smtClean="0"/>
          </a:p>
        </p:txBody>
      </p:sp>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416711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9059" y="18443"/>
            <a:ext cx="6845644" cy="6829332"/>
          </a:xfrm>
          <a:prstGeom prst="rect">
            <a:avLst/>
          </a:prstGeom>
        </p:spPr>
      </p:pic>
      <p:sp>
        <p:nvSpPr>
          <p:cNvPr id="3" name="TextBox 2"/>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3766114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2177" y="-1847"/>
            <a:ext cx="10409823" cy="6859847"/>
          </a:xfrm>
          <a:prstGeom prst="rect">
            <a:avLst/>
          </a:prstGeom>
        </p:spPr>
      </p:pic>
      <p:sp>
        <p:nvSpPr>
          <p:cNvPr id="3" name="Rectangle 2"/>
          <p:cNvSpPr/>
          <p:nvPr/>
        </p:nvSpPr>
        <p:spPr>
          <a:xfrm>
            <a:off x="27517" y="3428076"/>
            <a:ext cx="2246125" cy="3046988"/>
          </a:xfrm>
          <a:prstGeom prst="rect">
            <a:avLst/>
          </a:prstGeom>
        </p:spPr>
        <p:txBody>
          <a:bodyPr wrap="square">
            <a:spAutoFit/>
          </a:bodyPr>
          <a:lstStyle/>
          <a:p>
            <a:r>
              <a:rPr lang="en-US" sz="2400" dirty="0">
                <a:latin typeface="Calibri" panose="020F0502020204030204" pitchFamily="34" charset="0"/>
              </a:rPr>
              <a:t>Source: John B. Horrigan, </a:t>
            </a:r>
            <a:r>
              <a:rPr lang="en-US" sz="2400" dirty="0" smtClean="0">
                <a:latin typeface="Calibri" panose="020F0502020204030204" pitchFamily="34" charset="0"/>
              </a:rPr>
              <a:t>2010, </a:t>
            </a:r>
            <a:r>
              <a:rPr lang="en-US" sz="2400" dirty="0" smtClean="0"/>
              <a:t>Broadband Adoption</a:t>
            </a:r>
            <a:r>
              <a:rPr lang="en-US" sz="2400" i="1" dirty="0" smtClean="0">
                <a:latin typeface="Calibri,Italic"/>
              </a:rPr>
              <a:t> </a:t>
            </a:r>
            <a:r>
              <a:rPr lang="en-US" sz="2400" i="1" dirty="0">
                <a:latin typeface="Calibri,Italic"/>
              </a:rPr>
              <a:t>and Use in </a:t>
            </a:r>
            <a:r>
              <a:rPr lang="en-US" sz="2400" i="1" dirty="0" smtClean="0">
                <a:latin typeface="Calibri,Italic"/>
              </a:rPr>
              <a:t>America, </a:t>
            </a:r>
            <a:r>
              <a:rPr lang="en-US" sz="2400" dirty="0" smtClean="0">
                <a:latin typeface="Calibri" panose="020F0502020204030204" pitchFamily="34" charset="0"/>
              </a:rPr>
              <a:t>US </a:t>
            </a:r>
            <a:r>
              <a:rPr lang="en-US" sz="2400" dirty="0">
                <a:latin typeface="Calibri" panose="020F0502020204030204" pitchFamily="34" charset="0"/>
              </a:rPr>
              <a:t>Federal </a:t>
            </a:r>
            <a:r>
              <a:rPr lang="en-US" sz="2400" dirty="0" smtClean="0">
                <a:latin typeface="Calibri" panose="020F0502020204030204" pitchFamily="34" charset="0"/>
              </a:rPr>
              <a:t>Trade Commission</a:t>
            </a:r>
            <a:endParaRPr lang="en-US" sz="2400" dirty="0"/>
          </a:p>
        </p:txBody>
      </p:sp>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109571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9266"/>
            <a:ext cx="3857368" cy="4701145"/>
          </a:xfrm>
        </p:spPr>
        <p:txBody>
          <a:bodyPr>
            <a:normAutofit/>
          </a:bodyPr>
          <a:lstStyle/>
          <a:p>
            <a:r>
              <a:rPr lang="en-US" dirty="0" smtClean="0"/>
              <a:t>Self-Sufficiency: visual should be easier to read than the data</a:t>
            </a:r>
            <a:br>
              <a:rPr lang="en-US" dirty="0" smtClean="0"/>
            </a:br>
            <a:r>
              <a:rPr lang="en-US" i="1" dirty="0" smtClean="0"/>
              <a:t>Financial Times</a:t>
            </a:r>
            <a:endParaRPr lang="en-US" i="1" dirty="0"/>
          </a:p>
        </p:txBody>
      </p:sp>
      <p:pic>
        <p:nvPicPr>
          <p:cNvPr id="2052" name="Picture 4" descr="http://junkcharts.typepad.com/.a/6a00d8341e992c53ef01bb095d6060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141" y="111113"/>
            <a:ext cx="7545859" cy="67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283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2477" y="1"/>
            <a:ext cx="6549523" cy="6858000"/>
          </a:xfrm>
          <a:prstGeom prst="rect">
            <a:avLst/>
          </a:prstGeom>
        </p:spPr>
      </p:pic>
      <p:sp>
        <p:nvSpPr>
          <p:cNvPr id="3" name="Rectangle 2"/>
          <p:cNvSpPr/>
          <p:nvPr/>
        </p:nvSpPr>
        <p:spPr>
          <a:xfrm>
            <a:off x="255373" y="1524170"/>
            <a:ext cx="3797643" cy="1815882"/>
          </a:xfrm>
          <a:prstGeom prst="rect">
            <a:avLst/>
          </a:prstGeom>
        </p:spPr>
        <p:txBody>
          <a:bodyPr wrap="square">
            <a:spAutoFit/>
          </a:bodyPr>
          <a:lstStyle/>
          <a:p>
            <a:r>
              <a:rPr lang="en-US" sz="2800" dirty="0">
                <a:latin typeface="Calibri" panose="020F0502020204030204" pitchFamily="34" charset="0"/>
              </a:rPr>
              <a:t>Source: U.S. Bureau of the Census 2004, </a:t>
            </a:r>
            <a:r>
              <a:rPr lang="en-US" sz="2800" i="1" dirty="0">
                <a:latin typeface="Calibri,Italic"/>
              </a:rPr>
              <a:t>We the People: Aging in the U.S.</a:t>
            </a:r>
            <a:endParaRPr lang="en-US" sz="2800" dirty="0"/>
          </a:p>
        </p:txBody>
      </p:sp>
      <p:sp>
        <p:nvSpPr>
          <p:cNvPr id="4" name="TextBox 3"/>
          <p:cNvSpPr txBox="1"/>
          <p:nvPr/>
        </p:nvSpPr>
        <p:spPr>
          <a:xfrm>
            <a:off x="112225" y="6213046"/>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16786173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7396" y="21561"/>
            <a:ext cx="10008972" cy="6820490"/>
          </a:xfrm>
          <a:prstGeom prst="rect">
            <a:avLst/>
          </a:prstGeom>
        </p:spPr>
      </p:pic>
      <p:sp>
        <p:nvSpPr>
          <p:cNvPr id="3" name="TextBox 2"/>
          <p:cNvSpPr txBox="1"/>
          <p:nvPr/>
        </p:nvSpPr>
        <p:spPr>
          <a:xfrm>
            <a:off x="0" y="6472719"/>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3614009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42551"/>
            <a:ext cx="5687103" cy="5288691"/>
          </a:xfrm>
          <a:prstGeom prst="rect">
            <a:avLst/>
          </a:prstGeom>
        </p:spPr>
      </p:pic>
      <p:pic>
        <p:nvPicPr>
          <p:cNvPr id="3" name="Picture 2"/>
          <p:cNvPicPr>
            <a:picLocks noChangeAspect="1"/>
          </p:cNvPicPr>
          <p:nvPr/>
        </p:nvPicPr>
        <p:blipFill>
          <a:blip r:embed="rId4"/>
          <a:stretch>
            <a:fillRect/>
          </a:stretch>
        </p:blipFill>
        <p:spPr>
          <a:xfrm>
            <a:off x="6625599" y="647700"/>
            <a:ext cx="5566401" cy="5283543"/>
          </a:xfrm>
          <a:prstGeom prst="rect">
            <a:avLst/>
          </a:prstGeom>
        </p:spPr>
      </p:pic>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428846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3123"/>
            <a:ext cx="5713679" cy="5313405"/>
          </a:xfrm>
          <a:prstGeom prst="rect">
            <a:avLst/>
          </a:prstGeom>
        </p:spPr>
      </p:pic>
      <p:pic>
        <p:nvPicPr>
          <p:cNvPr id="3" name="Picture 2"/>
          <p:cNvPicPr>
            <a:picLocks noChangeAspect="1"/>
          </p:cNvPicPr>
          <p:nvPr/>
        </p:nvPicPr>
        <p:blipFill>
          <a:blip r:embed="rId3"/>
          <a:stretch>
            <a:fillRect/>
          </a:stretch>
        </p:blipFill>
        <p:spPr>
          <a:xfrm>
            <a:off x="6438815" y="593123"/>
            <a:ext cx="5597862" cy="5313405"/>
          </a:xfrm>
          <a:prstGeom prst="rect">
            <a:avLst/>
          </a:prstGeom>
        </p:spPr>
      </p:pic>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2922979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Guidance	</a:t>
            </a:r>
            <a:endParaRPr lang="en-US" dirty="0"/>
          </a:p>
        </p:txBody>
      </p:sp>
      <p:sp>
        <p:nvSpPr>
          <p:cNvPr id="3" name="Content Placeholder 2"/>
          <p:cNvSpPr>
            <a:spLocks noGrp="1"/>
          </p:cNvSpPr>
          <p:nvPr>
            <p:ph idx="1"/>
          </p:nvPr>
        </p:nvSpPr>
        <p:spPr/>
        <p:txBody>
          <a:bodyPr/>
          <a:lstStyle/>
          <a:p>
            <a:r>
              <a:rPr lang="en-US" dirty="0" smtClean="0"/>
              <a:t>Don’t use shading/shadows on bar charts</a:t>
            </a:r>
          </a:p>
          <a:p>
            <a:r>
              <a:rPr lang="en-US" dirty="0" smtClean="0"/>
              <a:t>Make bar width about 1 to 2 times the space between bars</a:t>
            </a:r>
          </a:p>
          <a:p>
            <a:r>
              <a:rPr lang="en-US" dirty="0" smtClean="0"/>
              <a:t>Don’t mix colors or patterns</a:t>
            </a:r>
          </a:p>
          <a:p>
            <a:r>
              <a:rPr lang="en-US" dirty="0" smtClean="0"/>
              <a:t>Never use 3D</a:t>
            </a:r>
          </a:p>
          <a:p>
            <a:r>
              <a:rPr lang="en-US" dirty="0" smtClean="0"/>
              <a:t>Start at a zero baseline</a:t>
            </a:r>
          </a:p>
          <a:p>
            <a:r>
              <a:rPr lang="en-US" dirty="0" smtClean="0"/>
              <a:t>Do not angle tick-mark labels – consider using a horizontal bar chart</a:t>
            </a:r>
          </a:p>
          <a:p>
            <a:r>
              <a:rPr lang="en-US" dirty="0" smtClean="0"/>
              <a:t>Limit categories to three – colors don’t help</a:t>
            </a:r>
            <a:endParaRPr lang="en-US" dirty="0"/>
          </a:p>
        </p:txBody>
      </p:sp>
      <p:sp>
        <p:nvSpPr>
          <p:cNvPr id="4" name="TextBox 3"/>
          <p:cNvSpPr txBox="1"/>
          <p:nvPr/>
        </p:nvSpPr>
        <p:spPr>
          <a:xfrm>
            <a:off x="9761838" y="631190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507330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987104" cy="3657600"/>
          </a:xfrm>
          <a:prstGeom prst="rect">
            <a:avLst/>
          </a:prstGeom>
        </p:spPr>
      </p:pic>
      <p:sp>
        <p:nvSpPr>
          <p:cNvPr id="3" name="Rectangle 2"/>
          <p:cNvSpPr/>
          <p:nvPr/>
        </p:nvSpPr>
        <p:spPr>
          <a:xfrm>
            <a:off x="5618206" y="856043"/>
            <a:ext cx="2537254" cy="1200329"/>
          </a:xfrm>
          <a:prstGeom prst="rect">
            <a:avLst/>
          </a:prstGeom>
        </p:spPr>
        <p:txBody>
          <a:bodyPr wrap="square">
            <a:spAutoFit/>
          </a:bodyPr>
          <a:lstStyle/>
          <a:p>
            <a:r>
              <a:rPr lang="en-US" sz="2400" dirty="0" smtClean="0">
                <a:latin typeface="Calibri" panose="020F0502020204030204" pitchFamily="34" charset="0"/>
              </a:rPr>
              <a:t>Wall Street</a:t>
            </a:r>
          </a:p>
          <a:p>
            <a:r>
              <a:rPr lang="en-US" sz="2400" dirty="0" smtClean="0">
                <a:latin typeface="Calibri" panose="020F0502020204030204" pitchFamily="34" charset="0"/>
              </a:rPr>
              <a:t>Journal standard:</a:t>
            </a:r>
          </a:p>
          <a:p>
            <a:r>
              <a:rPr lang="en-US" sz="2400" dirty="0" smtClean="0">
                <a:latin typeface="Calibri" panose="020F0502020204030204" pitchFamily="34" charset="0"/>
              </a:rPr>
              <a:t>gap = ½ bar width</a:t>
            </a:r>
            <a:endParaRPr lang="en-US" sz="2400" dirty="0"/>
          </a:p>
        </p:txBody>
      </p:sp>
      <p:pic>
        <p:nvPicPr>
          <p:cNvPr id="4" name="Picture 3"/>
          <p:cNvPicPr>
            <a:picLocks noChangeAspect="1"/>
          </p:cNvPicPr>
          <p:nvPr/>
        </p:nvPicPr>
        <p:blipFill>
          <a:blip r:embed="rId3"/>
          <a:stretch>
            <a:fillRect/>
          </a:stretch>
        </p:blipFill>
        <p:spPr>
          <a:xfrm>
            <a:off x="7204897" y="3200400"/>
            <a:ext cx="4987103" cy="3657600"/>
          </a:xfrm>
          <a:prstGeom prst="rect">
            <a:avLst/>
          </a:prstGeom>
        </p:spPr>
      </p:pic>
      <p:sp>
        <p:nvSpPr>
          <p:cNvPr id="5" name="Rectangle 4"/>
          <p:cNvSpPr/>
          <p:nvPr/>
        </p:nvSpPr>
        <p:spPr>
          <a:xfrm>
            <a:off x="4193059" y="4719295"/>
            <a:ext cx="2479590" cy="830997"/>
          </a:xfrm>
          <a:prstGeom prst="rect">
            <a:avLst/>
          </a:prstGeom>
        </p:spPr>
        <p:txBody>
          <a:bodyPr wrap="square">
            <a:spAutoFit/>
          </a:bodyPr>
          <a:lstStyle/>
          <a:p>
            <a:r>
              <a:rPr lang="en-US" sz="2400" dirty="0">
                <a:latin typeface="Calibri" panose="020F0502020204030204" pitchFamily="34" charset="0"/>
              </a:rPr>
              <a:t>Gap = bar width</a:t>
            </a:r>
          </a:p>
          <a:p>
            <a:r>
              <a:rPr lang="en-US" sz="2400" dirty="0">
                <a:latin typeface="Calibri" panose="020F0502020204030204" pitchFamily="34" charset="0"/>
              </a:rPr>
              <a:t>seems okay also</a:t>
            </a:r>
            <a:endParaRPr lang="en-US" sz="2400" dirty="0"/>
          </a:p>
        </p:txBody>
      </p:sp>
      <p:sp>
        <p:nvSpPr>
          <p:cNvPr id="6" name="TextBox 5"/>
          <p:cNvSpPr txBox="1"/>
          <p:nvPr/>
        </p:nvSpPr>
        <p:spPr>
          <a:xfrm>
            <a:off x="197708" y="6237760"/>
            <a:ext cx="2041969" cy="369332"/>
          </a:xfrm>
          <a:prstGeom prst="rect">
            <a:avLst/>
          </a:prstGeom>
          <a:noFill/>
        </p:spPr>
        <p:txBody>
          <a:bodyPr wrap="none" rtlCol="0">
            <a:spAutoFit/>
          </a:bodyPr>
          <a:lstStyle/>
          <a:p>
            <a:r>
              <a:rPr lang="en-US" dirty="0" smtClean="0"/>
              <a:t>Source: Lyons, 2010</a:t>
            </a:r>
            <a:endParaRPr lang="en-US" dirty="0"/>
          </a:p>
        </p:txBody>
      </p:sp>
    </p:spTree>
    <p:extLst>
      <p:ext uri="{BB962C8B-B14F-4D97-AF65-F5344CB8AC3E}">
        <p14:creationId xmlns:p14="http://schemas.microsoft.com/office/powerpoint/2010/main" val="319553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9968"/>
            <a:ext cx="3684373" cy="1325563"/>
          </a:xfrm>
        </p:spPr>
        <p:txBody>
          <a:bodyPr/>
          <a:lstStyle/>
          <a:p>
            <a:r>
              <a:rPr lang="en-US" dirty="0" smtClean="0"/>
              <a:t>Self-Sufficiency Test</a:t>
            </a:r>
            <a:endParaRPr lang="en-US" dirty="0"/>
          </a:p>
        </p:txBody>
      </p:sp>
      <p:pic>
        <p:nvPicPr>
          <p:cNvPr id="3074" name="Picture 2" descr="http://junkcharts.typepad.com/.a/6a00d8341e992c53ef01b8d2441f92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005" y="156493"/>
            <a:ext cx="7792995" cy="670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3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828"/>
            <a:ext cx="2102708" cy="3910313"/>
          </a:xfrm>
        </p:spPr>
        <p:txBody>
          <a:bodyPr>
            <a:normAutofit/>
          </a:bodyPr>
          <a:lstStyle/>
          <a:p>
            <a:r>
              <a:rPr lang="en-US" dirty="0" smtClean="0"/>
              <a:t>Olympic Medal Count</a:t>
            </a:r>
            <a:br>
              <a:rPr lang="en-US" dirty="0" smtClean="0"/>
            </a:br>
            <a:r>
              <a:rPr lang="en-US" i="1" dirty="0" smtClean="0"/>
              <a:t>NBC</a:t>
            </a:r>
            <a:endParaRPr lang="en-US" dirty="0"/>
          </a:p>
        </p:txBody>
      </p:sp>
      <p:pic>
        <p:nvPicPr>
          <p:cNvPr id="4098" name="Picture 2" descr="Nbc_olympicmed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135" y="25813"/>
            <a:ext cx="7372865" cy="68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9536"/>
            <a:ext cx="2201562" cy="1325563"/>
          </a:xfrm>
        </p:spPr>
        <p:txBody>
          <a:bodyPr/>
          <a:lstStyle/>
          <a:p>
            <a:r>
              <a:rPr lang="en-US" dirty="0" smtClean="0"/>
              <a:t>Revision</a:t>
            </a:r>
            <a:endParaRPr lang="en-US" dirty="0"/>
          </a:p>
        </p:txBody>
      </p:sp>
      <p:pic>
        <p:nvPicPr>
          <p:cNvPr id="5122" name="Picture 2" descr="http://junkcharts.typepad.com/.a/6a00d8341e992c53ef01bb092a5b5997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227" y="36709"/>
            <a:ext cx="5741773" cy="682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499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junkcharts.typepad.com/.a/6a00d8341e992c53ef01bb08a0918d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15" y="1"/>
            <a:ext cx="12373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3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796</Words>
  <Application>Microsoft Office PowerPoint</Application>
  <PresentationFormat>Widescreen</PresentationFormat>
  <Paragraphs>129</Paragraphs>
  <Slides>55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Calibri,Bold</vt:lpstr>
      <vt:lpstr>Calibri,Italic</vt:lpstr>
      <vt:lpstr>Cambria Math</vt:lpstr>
      <vt:lpstr>Times New Roman</vt:lpstr>
      <vt:lpstr>Office Theme</vt:lpstr>
      <vt:lpstr>Graphical Displays of Data: Avoiding Chartjunk and Other Graphics Advice</vt:lpstr>
      <vt:lpstr>Rougier, Droettboom, Bourne (2014)</vt:lpstr>
      <vt:lpstr>Which charts to use </vt:lpstr>
      <vt:lpstr>junkcharts.typepad.com</vt:lpstr>
      <vt:lpstr>Self-Sufficiency: visual should be easier to read than the data Financial Times</vt:lpstr>
      <vt:lpstr>Self-Sufficiency Test</vt:lpstr>
      <vt:lpstr>Olympic Medal Count NBC</vt:lpstr>
      <vt:lpstr>Revision</vt:lpstr>
      <vt:lpstr>PowerPoint Presentation</vt:lpstr>
      <vt:lpstr>PowerPoint Presentation</vt:lpstr>
      <vt:lpstr>Poll results compared to prior results Stern Magazine</vt:lpstr>
      <vt:lpstr>PowerPoint Presentation</vt:lpstr>
      <vt:lpstr>PowerPoint Presentation</vt:lpstr>
      <vt:lpstr>PowerPoint Presentation</vt:lpstr>
      <vt:lpstr>PowerPoint Presentation</vt:lpstr>
      <vt:lpstr>PowerPoint Presentation</vt:lpstr>
      <vt:lpstr>PowerPoint Presentation</vt:lpstr>
      <vt:lpstr>Self-Sufficiency Test</vt:lpstr>
      <vt:lpstr>The conclusion about bubble charts:</vt:lpstr>
      <vt:lpstr>Wall Street Journal</vt:lpstr>
      <vt:lpstr>PowerPoint Presentation</vt:lpstr>
      <vt:lpstr>Bumps Chart</vt:lpstr>
      <vt:lpstr>Washington Post</vt:lpstr>
      <vt:lpstr>Reordered and relabeled</vt:lpstr>
      <vt:lpstr>Simplify message</vt:lpstr>
      <vt:lpstr>End of Junk Charts Examples</vt:lpstr>
      <vt:lpstr>Common errors</vt:lpstr>
      <vt:lpstr>All that glitters is not GOLD</vt:lpstr>
      <vt:lpstr>Some Examples from Students in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Guidance</vt:lpstr>
      <vt:lpstr>Tufte’s Graphical Efficiency Measure</vt:lpstr>
      <vt:lpstr>PowerPoint Presentation</vt:lpstr>
      <vt:lpstr>PowerPoint Presentation</vt:lpstr>
      <vt:lpstr>Additional Guidance</vt:lpstr>
      <vt:lpstr>Use color sparingly and smartly</vt:lpstr>
      <vt:lpstr>PowerPoint Presentation</vt:lpstr>
      <vt:lpstr>PowerPoint Presentation</vt:lpstr>
      <vt:lpstr>PowerPoint Presentation</vt:lpstr>
      <vt:lpstr>PowerPoint Presentation</vt:lpstr>
      <vt:lpstr>PowerPoint Presentation</vt:lpstr>
      <vt:lpstr>PowerPoint Presentation</vt:lpstr>
      <vt:lpstr>Additional Guidance </vt:lpstr>
      <vt:lpstr>PowerPoint Presentation</vt:lpstr>
    </vt:vector>
  </TitlesOfParts>
  <Company>University of Minnesota - 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 Rodriguez</dc:creator>
  <cp:lastModifiedBy>Michael C Rodriguez</cp:lastModifiedBy>
  <cp:revision>27</cp:revision>
  <dcterms:created xsi:type="dcterms:W3CDTF">2018-02-06T04:09:13Z</dcterms:created>
  <dcterms:modified xsi:type="dcterms:W3CDTF">2018-02-06T20:42:37Z</dcterms:modified>
</cp:coreProperties>
</file>