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259" r:id="rId4"/>
    <p:sldId id="260" r:id="rId5"/>
    <p:sldId id="267" r:id="rId6"/>
    <p:sldId id="270" r:id="rId7"/>
    <p:sldId id="269" r:id="rId8"/>
    <p:sldId id="261" r:id="rId9"/>
    <p:sldId id="271" r:id="rId10"/>
    <p:sldId id="276" r:id="rId11"/>
    <p:sldId id="280" r:id="rId12"/>
    <p:sldId id="263" r:id="rId13"/>
    <p:sldId id="278" r:id="rId14"/>
    <p:sldId id="279" r:id="rId15"/>
    <p:sldId id="299" r:id="rId16"/>
    <p:sldId id="272" r:id="rId17"/>
    <p:sldId id="274" r:id="rId18"/>
    <p:sldId id="275" r:id="rId19"/>
    <p:sldId id="277" r:id="rId20"/>
    <p:sldId id="286" r:id="rId21"/>
    <p:sldId id="292" r:id="rId22"/>
    <p:sldId id="287" r:id="rId23"/>
    <p:sldId id="291" r:id="rId24"/>
    <p:sldId id="295" r:id="rId25"/>
    <p:sldId id="288" r:id="rId26"/>
    <p:sldId id="289" r:id="rId27"/>
    <p:sldId id="297" r:id="rId28"/>
    <p:sldId id="290" r:id="rId29"/>
    <p:sldId id="294" r:id="rId30"/>
    <p:sldId id="282" r:id="rId31"/>
    <p:sldId id="264" r:id="rId32"/>
    <p:sldId id="298" r:id="rId33"/>
    <p:sldId id="262" r:id="rId34"/>
    <p:sldId id="265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 autoAdjust="0"/>
    <p:restoredTop sz="94607" autoAdjust="0"/>
  </p:normalViewPr>
  <p:slideViewPr>
    <p:cSldViewPr>
      <p:cViewPr varScale="1">
        <p:scale>
          <a:sx n="51" d="100"/>
          <a:sy n="51" d="100"/>
        </p:scale>
        <p:origin x="78" y="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2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smtClean="0"/>
              <a:t>EPSY 5245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23197DA-430D-41C5-AA2C-1A26FF9CB0D5}" type="datetimeFigureOut">
              <a:rPr lang="en-US"/>
              <a:pPr>
                <a:defRPr/>
              </a:pPr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2C10E32-2FFE-473E-BE2A-C2628947D0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99918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smtClean="0"/>
              <a:t>EPSY 5245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EAC97C7-7D71-420B-BD13-A4B3E184853E}" type="datetimeFigureOut">
              <a:rPr lang="en-US"/>
              <a:pPr>
                <a:defRPr/>
              </a:pPr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76E046F-2DE4-401B-90C2-771535EF9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83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B1FCC0-B356-454E-A5E7-7668FED2D4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5245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6E046F-2DE4-401B-90C2-771535EF9E1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5245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E4F63-1958-4DAB-9C21-8C784AAFFE79}" type="datetimeFigureOut">
              <a:rPr lang="en-US"/>
              <a:pPr>
                <a:defRPr/>
              </a:pPr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2406F-6E0F-4EF3-BEE9-45B83140D6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67687-348C-4DBA-8946-A2EF40DA9467}" type="datetimeFigureOut">
              <a:rPr lang="en-US"/>
              <a:pPr>
                <a:defRPr/>
              </a:pPr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9D065-CC55-4000-B88C-4951D26FE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AB831-8F43-41BC-8FB4-D79276B165AE}" type="datetimeFigureOut">
              <a:rPr lang="en-US"/>
              <a:pPr>
                <a:defRPr/>
              </a:pPr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D574D-A515-4805-8BA9-B22C3DA0AB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D5D85-F466-4423-BF8A-627C06B95C94}" type="datetimeFigureOut">
              <a:rPr lang="en-US"/>
              <a:pPr>
                <a:defRPr/>
              </a:pPr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390A7-7EEA-4C63-9E12-43B18AA67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ACDC4-97A6-4EB6-B796-230850415D78}" type="datetimeFigureOut">
              <a:rPr lang="en-US"/>
              <a:pPr>
                <a:defRPr/>
              </a:pPr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208C8-7816-45FB-986A-18C361774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CBCA7-43A3-4AC6-BB37-614B913B4D5A}" type="datetimeFigureOut">
              <a:rPr lang="en-US"/>
              <a:pPr>
                <a:defRPr/>
              </a:pPr>
              <a:t>2/20/2018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C61B6-8F4B-4A14-9E0A-6188DC430D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C620F-6635-456F-A022-251BC0289E8C}" type="datetimeFigureOut">
              <a:rPr lang="en-US"/>
              <a:pPr>
                <a:defRPr/>
              </a:pPr>
              <a:t>2/20/2018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1F760-7A89-4708-A721-C1CBB755B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D89C6-C605-4019-AB8E-8FB0C3647C0F}" type="datetimeFigureOut">
              <a:rPr lang="en-US"/>
              <a:pPr>
                <a:defRPr/>
              </a:pPr>
              <a:t>2/20/2018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A4C1E-FC3E-459E-B0DD-26053FB7C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E66AB-C67A-41DD-913A-442F0404B2A5}" type="datetimeFigureOut">
              <a:rPr lang="en-US"/>
              <a:pPr>
                <a:defRPr/>
              </a:pPr>
              <a:t>2/20/2018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6BF27-5C89-4D1C-834F-B5401EF865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688BD-67C7-4800-90BB-F0A614D0B149}" type="datetimeFigureOut">
              <a:rPr lang="en-US"/>
              <a:pPr>
                <a:defRPr/>
              </a:pPr>
              <a:t>2/20/2018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44F2D-7728-49D9-962C-3FAFF4CD71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61B43-1290-4C38-9BB5-89485BBA4BC2}" type="datetimeFigureOut">
              <a:rPr lang="en-US"/>
              <a:pPr>
                <a:defRPr/>
              </a:pPr>
              <a:t>2/20/2018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4D707-C92B-4154-A832-1D5DC241F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E70C0C7-C4F5-4B36-A053-429EA90D55CD}" type="datetimeFigureOut">
              <a:rPr lang="en-US"/>
              <a:pPr>
                <a:defRPr/>
              </a:pPr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8FA59E5-6E7E-432F-849D-4773BB6531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hyperlink" Target="http://education.umn.edu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 eaLnBrk="1" hangingPunct="1"/>
            <a:r>
              <a:rPr lang="en-US" dirty="0" smtClean="0"/>
              <a:t>Multivariate Methods</a:t>
            </a:r>
          </a:p>
        </p:txBody>
      </p:sp>
      <p:pic>
        <p:nvPicPr>
          <p:cNvPr id="6" name="Picture 3" descr="M2out-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224462"/>
            <a:ext cx="2965450" cy="163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60" descr="College of Education and Human Development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7010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61" descr="coloruofm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0400" y="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EPSY 5245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Michael C. Rodriguez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Reliability Analysis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/>
          <a:lstStyle/>
          <a:p>
            <a:pPr eaLnBrk="1" hangingPunct="1"/>
            <a:r>
              <a:rPr lang="en-US" sz="3500" dirty="0" smtClean="0"/>
              <a:t>Reliability Analysis examines the consistency of the total score and contribution of each item to the total score.</a:t>
            </a:r>
          </a:p>
          <a:p>
            <a:pPr lvl="1" eaLnBrk="1" hangingPunct="1"/>
            <a:r>
              <a:rPr lang="en-US" sz="3100" dirty="0" smtClean="0"/>
              <a:t>Coefficient Alpha</a:t>
            </a:r>
          </a:p>
          <a:p>
            <a:pPr lvl="1" eaLnBrk="1" hangingPunct="1"/>
            <a:r>
              <a:rPr lang="en-US" sz="3100" dirty="0" smtClean="0"/>
              <a:t>Coefficient Omega</a:t>
            </a:r>
          </a:p>
          <a:p>
            <a:pPr lvl="1" eaLnBrk="1" hangingPunct="1"/>
            <a:r>
              <a:rPr lang="en-US" sz="3100" dirty="0" smtClean="0"/>
              <a:t>Generalizability Theory</a:t>
            </a:r>
          </a:p>
          <a:p>
            <a:pPr lvl="1" eaLnBrk="1" hangingPunct="1"/>
            <a:r>
              <a:rPr lang="en-US" sz="3100" dirty="0" smtClean="0"/>
              <a:t>Item-Total Correlations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Coefficient Alpha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 rtlCol="0">
            <a:normAutofit fontScale="92500"/>
          </a:bodyPr>
          <a:lstStyle/>
          <a:p>
            <a:pPr marL="168275" indent="-168275" eaLnBrk="1" fontAlgn="auto" hangingPunct="1">
              <a:spcAft>
                <a:spcPts val="0"/>
              </a:spcAft>
              <a:buFontTx/>
              <a:buChar char="•"/>
              <a:defRPr/>
            </a:pPr>
            <a:r>
              <a:rPr lang="en-US" dirty="0" smtClean="0"/>
              <a:t>Coefficient Alpha is an index of score reliability.</a:t>
            </a:r>
          </a:p>
          <a:p>
            <a:pPr marL="168275" indent="-168275" eaLnBrk="1" fontAlgn="auto" hangingPunct="1">
              <a:spcAft>
                <a:spcPts val="0"/>
              </a:spcAft>
              <a:buFontTx/>
              <a:buChar char="•"/>
              <a:defRPr/>
            </a:pPr>
            <a:r>
              <a:rPr lang="en-US" dirty="0" smtClean="0"/>
              <a:t>Technically speaking, it is the proportion of observed variance that is true (systematic) variance.</a:t>
            </a:r>
          </a:p>
          <a:p>
            <a:pPr marL="168275" indent="-168275" eaLnBrk="1" fontAlgn="auto" hangingPunct="1">
              <a:spcAft>
                <a:spcPts val="0"/>
              </a:spcAft>
              <a:buFontTx/>
              <a:buChar char="•"/>
              <a:defRPr/>
            </a:pPr>
            <a:r>
              <a:rPr lang="en-US" dirty="0" smtClean="0"/>
              <a:t>It tells us degree to which scores are reliable, consistent, replicable.</a:t>
            </a:r>
          </a:p>
          <a:p>
            <a:pPr marL="168275" indent="-168275" eaLnBrk="1" fontAlgn="auto" hangingPunct="1">
              <a:spcAft>
                <a:spcPts val="0"/>
              </a:spcAft>
              <a:buFontTx/>
              <a:buChar char="•"/>
              <a:defRPr/>
            </a:pPr>
            <a:r>
              <a:rPr lang="en-US" dirty="0" smtClean="0"/>
              <a:t>This should be above .70 for research purposes (when above .90, scores for individuals can be used).</a:t>
            </a:r>
          </a:p>
          <a:p>
            <a:pPr marL="168275" indent="-168275" eaLnBrk="1" fontAlgn="auto" hangingPunct="1">
              <a:spcAft>
                <a:spcPts val="0"/>
              </a:spcAft>
              <a:buFontTx/>
              <a:buChar char="•"/>
              <a:defRPr/>
            </a:pPr>
            <a:r>
              <a:rPr lang="en-US" dirty="0" smtClean="0"/>
              <a:t>Alpha is not an index of unidimensionality, but may indicate the presence of a “common factor”.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Item-Total Correlations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68275" indent="-168275" eaLnBrk="1" fontAlgn="auto" hangingPunct="1">
              <a:spcAft>
                <a:spcPts val="0"/>
              </a:spcAft>
              <a:buFontTx/>
              <a:buChar char="•"/>
              <a:defRPr/>
            </a:pPr>
            <a:r>
              <a:rPr lang="en-US" dirty="0" smtClean="0"/>
              <a:t>Total score is based on the sum of items – but not necessarily a </a:t>
            </a:r>
            <a:r>
              <a:rPr lang="en-US" dirty="0" err="1" smtClean="0"/>
              <a:t>unidimensional</a:t>
            </a:r>
            <a:r>
              <a:rPr lang="en-US" dirty="0" smtClean="0"/>
              <a:t> measure.</a:t>
            </a:r>
          </a:p>
          <a:p>
            <a:pPr marL="168275" indent="-168275" eaLnBrk="1" fontAlgn="auto" hangingPunct="1">
              <a:spcAft>
                <a:spcPts val="0"/>
              </a:spcAft>
              <a:buFontTx/>
              <a:buChar char="•"/>
              <a:defRPr/>
            </a:pPr>
            <a:r>
              <a:rPr lang="en-US" dirty="0" smtClean="0"/>
              <a:t>Commonly referred to as item discrimination; does the item discriminate between people high or low on the trait.</a:t>
            </a:r>
          </a:p>
          <a:p>
            <a:pPr marL="168275" indent="-168275" eaLnBrk="1" fontAlgn="auto" hangingPunct="1">
              <a:spcAft>
                <a:spcPts val="0"/>
              </a:spcAft>
              <a:buFontTx/>
              <a:buChar char="•"/>
              <a:defRPr/>
            </a:pPr>
            <a:r>
              <a:rPr lang="en-US" dirty="0" smtClean="0"/>
              <a:t>Does the item contribute to the total score (total measure)?</a:t>
            </a:r>
          </a:p>
          <a:p>
            <a:pPr marL="168275" indent="-168275" eaLnBrk="1" fontAlgn="auto" hangingPunct="1">
              <a:spcAft>
                <a:spcPts val="0"/>
              </a:spcAft>
              <a:buFontTx/>
              <a:buChar char="•"/>
              <a:defRPr/>
            </a:pPr>
            <a:r>
              <a:rPr lang="en-US" dirty="0" smtClean="0"/>
              <a:t>Should be positive and relatively high (.30+).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 </a:t>
            </a:r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609600" y="496888"/>
            <a:ext cx="5181600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Calibri" pitchFamily="34" charset="0"/>
              </a:rPr>
              <a:t>Reliability Statistics</a:t>
            </a:r>
          </a:p>
          <a:p>
            <a:endParaRPr lang="en-US" sz="2800" b="1">
              <a:latin typeface="Calibri" pitchFamily="34" charset="0"/>
            </a:endParaRPr>
          </a:p>
          <a:p>
            <a:r>
              <a:rPr lang="en-US" sz="2800">
                <a:latin typeface="Calibri" pitchFamily="34" charset="0"/>
              </a:rPr>
              <a:t>Cronbach's Alpha	N of Items	</a:t>
            </a:r>
          </a:p>
          <a:p>
            <a:r>
              <a:rPr lang="en-US" sz="2800">
                <a:latin typeface="Calibri" pitchFamily="34" charset="0"/>
              </a:rPr>
              <a:t>          .364		       5	</a:t>
            </a:r>
          </a:p>
          <a:p>
            <a:endParaRPr lang="en-US" sz="2800">
              <a:latin typeface="Calibri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0" y="2762250"/>
          <a:ext cx="6477000" cy="3409631"/>
        </p:xfrm>
        <a:graphic>
          <a:graphicData uri="http://schemas.openxmlformats.org/drawingml/2006/table">
            <a:tbl>
              <a:tblPr/>
              <a:tblGrid>
                <a:gridCol w="4119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7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923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endParaRPr lang="en-US" sz="2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59055" marR="59055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</a:rPr>
                        <a:t>Corrected Item-Total Correlation</a:t>
                      </a:r>
                      <a:endParaRPr lang="en-US" sz="24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59055" marR="59055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4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</a:rPr>
                        <a:t>Like mathematics</a:t>
                      </a:r>
                      <a:endParaRPr lang="en-US" sz="24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59055" marR="5905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</a:rPr>
                        <a:t>.502</a:t>
                      </a:r>
                      <a:endParaRPr lang="en-US" sz="2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59055" marR="5905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4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</a:rPr>
                        <a:t>Enjoy learning math</a:t>
                      </a:r>
                      <a:endParaRPr lang="en-US" sz="24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59055" marR="5905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</a:rPr>
                        <a:t>.543</a:t>
                      </a:r>
                      <a:endParaRPr lang="en-US" sz="2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59055" marR="5905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4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</a:rPr>
                        <a:t>Math is boring</a:t>
                      </a:r>
                      <a:endParaRPr lang="en-US" sz="24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59055" marR="5905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</a:rPr>
                        <a:t>-.584</a:t>
                      </a:r>
                      <a:endParaRPr lang="en-US" sz="2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59055" marR="5905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34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</a:rPr>
                        <a:t>Math is an easy subject</a:t>
                      </a:r>
                      <a:endParaRPr lang="en-US" sz="24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59055" marR="5905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</a:rPr>
                        <a:t>.445</a:t>
                      </a:r>
                      <a:endParaRPr lang="en-US" sz="2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59055" marR="5905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</a:rPr>
                        <a:t>Like a job involving math</a:t>
                      </a:r>
                      <a:endParaRPr lang="en-US" sz="24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59055" marR="5905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</a:rPr>
                        <a:t>.459</a:t>
                      </a:r>
                      <a:endParaRPr lang="en-US" sz="2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59055" marR="5905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ChangeArrowheads="1"/>
          </p:cNvSpPr>
          <p:nvPr/>
        </p:nvSpPr>
        <p:spPr bwMode="auto">
          <a:xfrm>
            <a:off x="609600" y="457200"/>
            <a:ext cx="45720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Calibri" pitchFamily="34" charset="0"/>
              </a:rPr>
              <a:t>Reliability Statistics</a:t>
            </a:r>
          </a:p>
          <a:p>
            <a:endParaRPr lang="en-US" sz="2800" b="1">
              <a:latin typeface="Calibri" pitchFamily="34" charset="0"/>
            </a:endParaRPr>
          </a:p>
          <a:p>
            <a:r>
              <a:rPr lang="en-US" sz="2800">
                <a:latin typeface="Calibri" pitchFamily="34" charset="0"/>
              </a:rPr>
              <a:t>Cronbach's Alpha	N of Items	 .790		         4	</a:t>
            </a:r>
          </a:p>
          <a:p>
            <a:endParaRPr lang="en-US" sz="2800">
              <a:latin typeface="Calibri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2743200"/>
          <a:ext cx="6553200" cy="3124200"/>
        </p:xfrm>
        <a:graphic>
          <a:graphicData uri="http://schemas.openxmlformats.org/drawingml/2006/table">
            <a:tbl>
              <a:tblPr/>
              <a:tblGrid>
                <a:gridCol w="3974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9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996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endParaRPr lang="en-US" sz="2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59055" marR="59055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</a:rPr>
                        <a:t>Corrected Item-Total Correlation</a:t>
                      </a:r>
                      <a:endParaRPr lang="en-US" sz="24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59055" marR="59055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5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</a:rPr>
                        <a:t>Like mathematics</a:t>
                      </a:r>
                      <a:endParaRPr lang="en-US" sz="24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59055" marR="5905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</a:rPr>
                        <a:t>.690</a:t>
                      </a:r>
                      <a:endParaRPr lang="en-US" sz="2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59055" marR="5905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5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</a:rPr>
                        <a:t>Enjoy learning math</a:t>
                      </a:r>
                      <a:endParaRPr lang="en-US" sz="24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59055" marR="5905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</a:rPr>
                        <a:t>.706</a:t>
                      </a:r>
                      <a:endParaRPr lang="en-US" sz="2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59055" marR="5905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5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</a:rPr>
                        <a:t>Math is an easy subject</a:t>
                      </a:r>
                      <a:endParaRPr lang="en-US" sz="24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59055" marR="5905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</a:rPr>
                        <a:t>.468</a:t>
                      </a:r>
                      <a:endParaRPr lang="en-US" sz="2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59055" marR="5905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8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</a:rPr>
                        <a:t>Like a job involving math</a:t>
                      </a:r>
                      <a:endParaRPr lang="en-US" sz="24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59055" marR="5905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</a:rPr>
                        <a:t>.557</a:t>
                      </a:r>
                      <a:endParaRPr lang="en-US" sz="2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59055" marR="5905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1362"/>
          </a:xfrm>
        </p:spPr>
        <p:txBody>
          <a:bodyPr/>
          <a:lstStyle/>
          <a:p>
            <a:r>
              <a:rPr lang="en-US" dirty="0" smtClean="0"/>
              <a:t>Reliability Examples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TIMSS Data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Factor Analysis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500" dirty="0" smtClean="0"/>
              <a:t>Factor Analysis examines the inter-correlations of items, identifies items that are correlated as sets.</a:t>
            </a:r>
          </a:p>
          <a:p>
            <a:pPr lvl="1" eaLnBrk="1" hangingPunct="1"/>
            <a:r>
              <a:rPr lang="en-US" sz="3100" dirty="0" smtClean="0"/>
              <a:t>Factor Loadings</a:t>
            </a:r>
          </a:p>
          <a:p>
            <a:pPr lvl="1" eaLnBrk="1" hangingPunct="1"/>
            <a:r>
              <a:rPr lang="en-US" sz="3100" dirty="0" smtClean="0"/>
              <a:t>Variance Explained</a:t>
            </a:r>
          </a:p>
          <a:p>
            <a:pPr eaLnBrk="1" hangingPunct="1"/>
            <a:r>
              <a:rPr lang="en-US" sz="3500" dirty="0" smtClean="0"/>
              <a:t>Polychoric correlations</a:t>
            </a:r>
          </a:p>
          <a:p>
            <a:pPr lvl="1" eaLnBrk="1" hangingPunct="1"/>
            <a:r>
              <a:rPr lang="en-US" sz="3100" dirty="0" smtClean="0"/>
              <a:t>Two ordinal variables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Factor Loadings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305800" cy="4953000"/>
          </a:xfrm>
        </p:spPr>
        <p:txBody>
          <a:bodyPr rtlCol="0">
            <a:normAutofit/>
          </a:bodyPr>
          <a:lstStyle/>
          <a:p>
            <a:pPr marL="228600" indent="-228600" eaLnBrk="1" fontAlgn="auto" hangingPunct="1">
              <a:spcAft>
                <a:spcPts val="0"/>
              </a:spcAft>
              <a:buFontTx/>
              <a:buChar char="•"/>
              <a:defRPr/>
            </a:pPr>
            <a:r>
              <a:rPr lang="en-US" dirty="0" smtClean="0"/>
              <a:t>A factor is a unidimensional measure of “something”.</a:t>
            </a:r>
          </a:p>
          <a:p>
            <a:pPr marL="228600" indent="-228600" eaLnBrk="1" fontAlgn="auto" hangingPunct="1">
              <a:spcAft>
                <a:spcPts val="0"/>
              </a:spcAft>
              <a:buFontTx/>
              <a:buChar char="•"/>
              <a:defRPr/>
            </a:pPr>
            <a:r>
              <a:rPr lang="en-US" dirty="0" smtClean="0"/>
              <a:t>A loading is a correlation between the item and factor.</a:t>
            </a:r>
          </a:p>
          <a:p>
            <a:pPr marL="228600" indent="-228600" eaLnBrk="1" fontAlgn="auto" hangingPunct="1">
              <a:spcAft>
                <a:spcPts val="0"/>
              </a:spcAft>
              <a:buFontTx/>
              <a:buChar char="•"/>
              <a:defRPr/>
            </a:pPr>
            <a:r>
              <a:rPr lang="en-US" dirty="0" smtClean="0"/>
              <a:t>Does the item contribute to the total factor?</a:t>
            </a:r>
          </a:p>
          <a:p>
            <a:pPr marL="228600" indent="-228600" eaLnBrk="1" fontAlgn="auto" hangingPunct="1">
              <a:spcAft>
                <a:spcPts val="0"/>
              </a:spcAft>
              <a:buFontTx/>
              <a:buChar char="•"/>
              <a:defRPr/>
            </a:pPr>
            <a:r>
              <a:rPr lang="en-US" dirty="0" smtClean="0"/>
              <a:t>Should be positive and relatively high (.50+).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Variance Explained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382000" cy="4038600"/>
          </a:xfrm>
        </p:spPr>
        <p:txBody>
          <a:bodyPr rtlCol="0">
            <a:normAutofit lnSpcReduction="10000"/>
          </a:bodyPr>
          <a:lstStyle/>
          <a:p>
            <a:pPr marL="168275" indent="-168275" eaLnBrk="1" fontAlgn="auto" hangingPunct="1">
              <a:spcAft>
                <a:spcPts val="0"/>
              </a:spcAft>
              <a:buFontTx/>
              <a:buChar char="•"/>
              <a:defRPr/>
            </a:pPr>
            <a:r>
              <a:rPr lang="en-US" dirty="0" smtClean="0"/>
              <a:t>Each item contributes variance.</a:t>
            </a:r>
          </a:p>
          <a:p>
            <a:pPr marL="168275" indent="-168275" eaLnBrk="1" fontAlgn="auto" hangingPunct="1">
              <a:spcAft>
                <a:spcPts val="0"/>
              </a:spcAft>
              <a:buFontTx/>
              <a:buChar char="•"/>
              <a:defRPr/>
            </a:pPr>
            <a:r>
              <a:rPr lang="en-US" dirty="0" smtClean="0"/>
              <a:t>The total variance is the sum of the item variances.</a:t>
            </a:r>
          </a:p>
          <a:p>
            <a:pPr marL="168275" indent="-168275" eaLnBrk="1" fontAlgn="auto" hangingPunct="1">
              <a:spcAft>
                <a:spcPts val="0"/>
              </a:spcAft>
              <a:buFontTx/>
              <a:buChar char="•"/>
              <a:defRPr/>
            </a:pPr>
            <a:r>
              <a:rPr lang="en-US" dirty="0" smtClean="0"/>
              <a:t>As a set, the factor accounts for variance from all the items.</a:t>
            </a:r>
          </a:p>
          <a:p>
            <a:pPr marL="168275" indent="-168275" eaLnBrk="1" fontAlgn="auto" hangingPunct="1">
              <a:spcAft>
                <a:spcPts val="0"/>
              </a:spcAft>
              <a:buFontTx/>
              <a:buChar char="•"/>
              <a:defRPr/>
            </a:pPr>
            <a:r>
              <a:rPr lang="en-US" dirty="0" smtClean="0"/>
              <a:t>If the factor is an efficient summary of all of the items, it will explain a large percent of the total variance.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graphicFrame>
        <p:nvGraphicFramePr>
          <p:cNvPr id="4" name="Group 15"/>
          <p:cNvGraphicFramePr>
            <a:graphicFrameLocks/>
          </p:cNvGraphicFramePr>
          <p:nvPr/>
        </p:nvGraphicFramePr>
        <p:xfrm>
          <a:off x="1219200" y="5791200"/>
          <a:ext cx="6019800" cy="914400"/>
        </p:xfrm>
        <a:graphic>
          <a:graphicData uri="http://schemas.openxmlformats.org/drawingml/2006/table">
            <a:tbl>
              <a:tblPr/>
              <a:tblGrid>
                <a:gridCol w="4691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7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Variance Explained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47.9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Factor Scores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Factor scores can be used in analysis – based on the factor analysis results.</a:t>
            </a:r>
          </a:p>
          <a:p>
            <a:pPr eaLnBrk="1" hangingPunct="1"/>
            <a:r>
              <a:rPr lang="en-US" smtClean="0"/>
              <a:t>A factor score is a single score resulting from the weighted combination of item scores.</a:t>
            </a:r>
          </a:p>
          <a:p>
            <a:pPr eaLnBrk="1" hangingPunct="1"/>
            <a:r>
              <a:rPr lang="en-US" smtClean="0"/>
              <a:t>The weights are based on the factor loadings.</a:t>
            </a:r>
          </a:p>
          <a:p>
            <a:pPr eaLnBrk="1" hangingPunct="1"/>
            <a:r>
              <a:rPr lang="en-US" smtClean="0"/>
              <a:t>These scores retain the percent of variance accounted for by the factor.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Cluster Analysis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r>
              <a:rPr lang="en-US" sz="2800" smtClean="0"/>
              <a:t>Generic name for a variety of procedures.</a:t>
            </a:r>
          </a:p>
          <a:p>
            <a:r>
              <a:rPr lang="en-US" sz="2800" smtClean="0"/>
              <a:t>The procedures form clusters of similar entities (usually persons, but can be variables).</a:t>
            </a:r>
          </a:p>
          <a:p>
            <a:pPr eaLnBrk="1" hangingPunct="1"/>
            <a:r>
              <a:rPr lang="en-US" sz="2800" smtClean="0"/>
              <a:t>Groups persons based on commonalities on several variables.</a:t>
            </a:r>
          </a:p>
          <a:p>
            <a:pPr eaLnBrk="1" hangingPunct="1"/>
            <a:r>
              <a:rPr lang="en-US" sz="2800" smtClean="0"/>
              <a:t>Cases within a cluster are more alike than cases between clusters.</a:t>
            </a:r>
          </a:p>
          <a:p>
            <a:pPr eaLnBrk="1" hangingPunct="1"/>
            <a:r>
              <a:rPr lang="en-US" sz="2800" smtClean="0"/>
              <a:t>Definition of the variables on which to cluster </a:t>
            </a:r>
            <a:r>
              <a:rPr lang="en-US" smtClean="0"/>
              <a:t>is </a:t>
            </a:r>
            <a:r>
              <a:rPr lang="en-US" sz="2800" smtClean="0"/>
              <a:t>critical, as this defines the characteristic of each cluster.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EFA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Exploratory factor analysis allows all items to load on each factor.</a:t>
            </a:r>
          </a:p>
          <a:p>
            <a:pPr eaLnBrk="1" hangingPunct="1"/>
            <a:r>
              <a:rPr lang="en-US" smtClean="0"/>
              <a:t>Explores the underlying factor structure.</a:t>
            </a:r>
          </a:p>
          <a:p>
            <a:pPr eaLnBrk="1" hangingPunct="1"/>
            <a:r>
              <a:rPr lang="en-US" smtClean="0"/>
              <a:t>No test for fit or whether the factor structure is the best solution – it is simply one solution.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2100" y="1"/>
            <a:ext cx="7463699" cy="6861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CFA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Confirmatory factor analysis requires a priori specification of factors.</a:t>
            </a:r>
          </a:p>
          <a:p>
            <a:pPr eaLnBrk="1" hangingPunct="1"/>
            <a:r>
              <a:rPr lang="en-US" smtClean="0"/>
              <a:t>Provides a test of fit between the factor structure and the data.</a:t>
            </a:r>
          </a:p>
          <a:p>
            <a:pPr eaLnBrk="1" hangingPunct="1"/>
            <a:r>
              <a:rPr lang="en-US" smtClean="0"/>
              <a:t>Allows for comparisons of the factor structure fit across groups.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295" y="0"/>
            <a:ext cx="7343411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7364" y="-4284"/>
            <a:ext cx="7453236" cy="6862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Box 4"/>
          <p:cNvSpPr txBox="1">
            <a:spLocks noChangeArrowheads="1"/>
          </p:cNvSpPr>
          <p:nvPr/>
        </p:nvSpPr>
        <p:spPr bwMode="auto">
          <a:xfrm>
            <a:off x="123825" y="457200"/>
            <a:ext cx="23145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/>
              <a:t>CFI  = .996</a:t>
            </a:r>
          </a:p>
          <a:p>
            <a:r>
              <a:rPr lang="en-US" sz="2400" dirty="0"/>
              <a:t>NFI = .987</a:t>
            </a:r>
          </a:p>
          <a:p>
            <a:r>
              <a:rPr lang="en-US" sz="2400" dirty="0"/>
              <a:t>RMSEA = .</a:t>
            </a:r>
            <a:r>
              <a:rPr lang="en-US" sz="2400" dirty="0" smtClean="0"/>
              <a:t>078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Specifying Factors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Variables are standardized (</a:t>
            </a:r>
            <a:r>
              <a:rPr lang="en-US" i="1" dirty="0" smtClean="0"/>
              <a:t>SD</a:t>
            </a:r>
            <a:r>
              <a:rPr lang="en-US" dirty="0" smtClean="0"/>
              <a:t> = 1, </a:t>
            </a:r>
            <a:r>
              <a:rPr lang="en-US" i="1" dirty="0" err="1" smtClean="0"/>
              <a:t>Var</a:t>
            </a:r>
            <a:r>
              <a:rPr lang="en-US" dirty="0" smtClean="0"/>
              <a:t> = 1).</a:t>
            </a:r>
          </a:p>
          <a:p>
            <a:pPr eaLnBrk="1" hangingPunct="1"/>
            <a:r>
              <a:rPr lang="en-US" dirty="0" smtClean="0"/>
              <a:t>Total variance is equal to the number of items.</a:t>
            </a:r>
          </a:p>
          <a:p>
            <a:pPr eaLnBrk="1" hangingPunct="1"/>
            <a:r>
              <a:rPr lang="en-US" dirty="0" smtClean="0"/>
              <a:t>The </a:t>
            </a:r>
            <a:r>
              <a:rPr lang="en-US" dirty="0" err="1" smtClean="0"/>
              <a:t>Eigenvalue</a:t>
            </a:r>
            <a:r>
              <a:rPr lang="en-US" dirty="0" smtClean="0"/>
              <a:t> is the amount of variance accounted for by each factor.</a:t>
            </a:r>
          </a:p>
          <a:p>
            <a:pPr eaLnBrk="1" hangingPunct="1"/>
            <a:r>
              <a:rPr lang="en-US" dirty="0" err="1" smtClean="0"/>
              <a:t>Eigenvalues</a:t>
            </a:r>
            <a:r>
              <a:rPr lang="en-US" dirty="0" smtClean="0"/>
              <a:t> &gt; 1.0 are efficient summaries of items; worth more than a single item.</a:t>
            </a:r>
          </a:p>
          <a:p>
            <a:pPr eaLnBrk="1" hangingPunct="1"/>
            <a:r>
              <a:rPr lang="en-US" dirty="0" smtClean="0"/>
              <a:t>A </a:t>
            </a:r>
            <a:r>
              <a:rPr lang="en-US" dirty="0" err="1" smtClean="0"/>
              <a:t>scree</a:t>
            </a:r>
            <a:r>
              <a:rPr lang="en-US" dirty="0" smtClean="0"/>
              <a:t> plot helps identify number of efficient factors.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Extraction Method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 eaLnBrk="1" hangingPunct="1"/>
            <a:r>
              <a:rPr lang="en-US" dirty="0" smtClean="0"/>
              <a:t>Principal Components Analysis: Assumes no measurement error and all items are weighted equally – NOT true EFA.</a:t>
            </a:r>
          </a:p>
          <a:p>
            <a:pPr eaLnBrk="1" hangingPunct="1"/>
            <a:r>
              <a:rPr lang="en-US" dirty="0" smtClean="0"/>
              <a:t>Principal Axis Factoring: Employs communalities (i.e., explained variance) to facilitate the identification of the factor structure – traditional EFA.</a:t>
            </a:r>
          </a:p>
          <a:p>
            <a:pPr eaLnBrk="1" hangingPunct="1"/>
            <a:endParaRPr lang="en-US" sz="1600" dirty="0" smtClean="0"/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	With large samples, most methods yield similar results.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Principal Components Analysis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/>
          <a:lstStyle/>
          <a:p>
            <a:pPr eaLnBrk="1" hangingPunct="1"/>
            <a:r>
              <a:rPr lang="en-US" dirty="0" smtClean="0"/>
              <a:t>A data reduction technique – reducing a large number of variables into efficient components</a:t>
            </a:r>
          </a:p>
          <a:p>
            <a:pPr eaLnBrk="1" hangingPunct="1"/>
            <a:r>
              <a:rPr lang="en-US" dirty="0" smtClean="0"/>
              <a:t>Principal components are linear combinations of the measures and contain common and unique variance</a:t>
            </a:r>
          </a:p>
          <a:p>
            <a:pPr eaLnBrk="1" hangingPunct="1"/>
            <a:r>
              <a:rPr lang="en-US" dirty="0" smtClean="0"/>
              <a:t>EFA decomposes variance into the part due to common factors and that due to unique factors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Rotation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eaLnBrk="1" hangingPunct="1"/>
            <a:r>
              <a:rPr lang="en-US" smtClean="0"/>
              <a:t>Rotation helps identify the simple structure.</a:t>
            </a:r>
          </a:p>
          <a:p>
            <a:pPr eaLnBrk="1" hangingPunct="1"/>
            <a:r>
              <a:rPr lang="en-US" smtClean="0"/>
              <a:t>Maximizes differences between the high and low loadings or maximizes the variance between factors.</a:t>
            </a:r>
          </a:p>
          <a:p>
            <a:pPr eaLnBrk="1" hangingPunct="1"/>
            <a:r>
              <a:rPr lang="en-US" smtClean="0"/>
              <a:t>Orthogonal rotation requires that the resulting factors are uncorrelated.</a:t>
            </a:r>
          </a:p>
          <a:p>
            <a:pPr eaLnBrk="1" hangingPunct="1"/>
            <a:r>
              <a:rPr lang="en-US" smtClean="0"/>
              <a:t>Oblique rotation allows factors to be correlated.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Practical Issues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/>
            <a:r>
              <a:rPr lang="en-US" smtClean="0"/>
              <a:t>Need at least 10 cases per variable or per question in the model.</a:t>
            </a:r>
          </a:p>
          <a:p>
            <a:pPr eaLnBrk="1" hangingPunct="1"/>
            <a:r>
              <a:rPr lang="en-US" smtClean="0"/>
              <a:t>CFA requires more cases – at least 200 for a standard model.</a:t>
            </a:r>
          </a:p>
          <a:p>
            <a:pPr eaLnBrk="1" hangingPunct="1"/>
            <a:r>
              <a:rPr lang="en-US" smtClean="0"/>
              <a:t>Should have measurements from at least 3 variables for each factor you hope to include.</a:t>
            </a:r>
          </a:p>
          <a:p>
            <a:pPr eaLnBrk="1" hangingPunct="1"/>
            <a:r>
              <a:rPr lang="en-US" smtClean="0"/>
              <a:t>In EFA, you should try to write items that span the range of possible items for each potential factor (construct).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Clustering for what?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Development of a classification or typology.</a:t>
            </a:r>
          </a:p>
          <a:p>
            <a:pPr eaLnBrk="1" hangingPunct="1"/>
            <a:r>
              <a:rPr lang="en-US" smtClean="0"/>
              <a:t>Investigate useful conceptual frameworks for grouping entities.</a:t>
            </a:r>
          </a:p>
          <a:p>
            <a:pPr eaLnBrk="1" hangingPunct="1"/>
            <a:r>
              <a:rPr lang="en-US" smtClean="0"/>
              <a:t>A method of data reduction to manage large samples.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399" y="0"/>
            <a:ext cx="9395636" cy="822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Factors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factor is not very useful for research purposes if it is not sensitive to group differences.</a:t>
            </a:r>
          </a:p>
          <a:p>
            <a:pPr eaLnBrk="1" hangingPunct="1"/>
            <a:r>
              <a:rPr lang="en-US" dirty="0" smtClean="0"/>
              <a:t>Factors should be both theoretically defensible and empirically defensible.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92762"/>
          </a:xfrm>
        </p:spPr>
        <p:txBody>
          <a:bodyPr/>
          <a:lstStyle/>
          <a:p>
            <a:r>
              <a:rPr lang="en-US" dirty="0" smtClean="0"/>
              <a:t>Factor Analysis Examples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Aggression Data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Multivariate Structure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Cluster analysis is primarily concerned with grouping cases (persons).</a:t>
            </a:r>
          </a:p>
          <a:p>
            <a:pPr lvl="1" eaLnBrk="1" hangingPunct="1"/>
            <a:r>
              <a:rPr lang="en-US" dirty="0" smtClean="0"/>
              <a:t>Creating subgroups</a:t>
            </a:r>
          </a:p>
          <a:p>
            <a:pPr eaLnBrk="1" hangingPunct="1"/>
            <a:r>
              <a:rPr lang="en-US" dirty="0" smtClean="0"/>
              <a:t>Factor analysis is primarily concerned with grouping variables.</a:t>
            </a:r>
          </a:p>
          <a:p>
            <a:pPr lvl="1" eaLnBrk="1" hangingPunct="1"/>
            <a:r>
              <a:rPr lang="en-US" dirty="0" smtClean="0"/>
              <a:t>Creating measures</a:t>
            </a:r>
          </a:p>
          <a:p>
            <a:pPr eaLnBrk="1" hangingPunct="1"/>
            <a:r>
              <a:rPr lang="en-US" dirty="0" smtClean="0"/>
              <a:t>Assessing structure is the common characteristic between these two methods.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458200" cy="1676399"/>
          </a:xfrm>
        </p:spPr>
        <p:txBody>
          <a:bodyPr/>
          <a:lstStyle/>
          <a:p>
            <a:pPr marL="627063" indent="-627063" eaLnBrk="1" hangingPunct="1">
              <a:buFont typeface="Arial" charset="0"/>
              <a:buNone/>
            </a:pPr>
            <a:r>
              <a:rPr lang="en-US" sz="2800" dirty="0" smtClean="0"/>
              <a:t>Grimm, L.G. &amp; </a:t>
            </a:r>
            <a:r>
              <a:rPr lang="en-US" sz="2800" dirty="0" err="1" smtClean="0"/>
              <a:t>Yarnold</a:t>
            </a:r>
            <a:r>
              <a:rPr lang="en-US" sz="2800" dirty="0" smtClean="0"/>
              <a:t>, P.R. (Eds.). (2000). </a:t>
            </a:r>
            <a:r>
              <a:rPr lang="en-US" sz="2800" i="1" dirty="0" smtClean="0"/>
              <a:t>Reading and understanding more multivariate statistics</a:t>
            </a:r>
            <a:r>
              <a:rPr lang="en-US" sz="2800" dirty="0" smtClean="0"/>
              <a:t>.  Washington DC: American Psychological Association.</a:t>
            </a:r>
          </a:p>
          <a:p>
            <a:pPr eaLnBrk="1" hangingPunct="1">
              <a:buFont typeface="Arial" charset="0"/>
              <a:buNone/>
            </a:pPr>
            <a:endParaRPr lang="en-US" dirty="0" smtClean="0"/>
          </a:p>
        </p:txBody>
      </p:sp>
      <p:pic>
        <p:nvPicPr>
          <p:cNvPr id="1026" name="Picture 2" descr="https://images-na.ssl-images-amazon.com/images/I/41q5OxyDCeL._SX348_BO1,204,203,200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105024"/>
            <a:ext cx="3333750" cy="475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images-na.ssl-images-amazon.com/images/I/410skVUqTeL._SX347_BO1,204,203,200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105024"/>
            <a:ext cx="3324225" cy="475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Statistical Framework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 statistical basis – no ability to draw statistical inferences regarding results.</a:t>
            </a:r>
          </a:p>
          <a:p>
            <a:pPr eaLnBrk="1" hangingPunct="1"/>
            <a:r>
              <a:rPr lang="en-US" smtClean="0"/>
              <a:t>Exploratory technique.</a:t>
            </a:r>
          </a:p>
          <a:p>
            <a:pPr eaLnBrk="1" hangingPunct="1"/>
            <a:r>
              <a:rPr lang="en-US" smtClean="0"/>
              <a:t>Solutions are not unique – slight variation in procedures can create different clusters.</a:t>
            </a:r>
          </a:p>
          <a:p>
            <a:pPr eaLnBrk="1" hangingPunct="1"/>
            <a:r>
              <a:rPr lang="en-US" smtClean="0"/>
              <a:t>The procedure ALWAYS creates clusters, even if they DO NOT really exist in the population.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Methods of Clustering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Hierarchical: cases are joined in a cluster and they remain in that cluster as other clusters are formed.</a:t>
            </a:r>
          </a:p>
          <a:p>
            <a:pPr eaLnBrk="1" hangingPunct="1"/>
            <a:r>
              <a:rPr lang="en-US" smtClean="0"/>
              <a:t>Non-Hierarchical: cases can switch clusters as the cluster formation proceeds (not discussed further here).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Hierarchical Clustering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This procedure attempts to identify relatively homogeneous groups of cases based on selected characteristics, using an algorithm that starts with each case in a separate cluster and combines clusters until only one is left.</a:t>
            </a:r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6400800" y="6488113"/>
            <a:ext cx="26130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Source: SPSS (Help Menu)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Hierarchical Clustering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variables can be continuous, dichotomous, or count data.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Scaling of variables is an important issue, as differences in scaling may affect your cluster solution(s).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For example, one variable is measured in dollars and the other is measured in years.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You should consider standardizing them.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Can be done automatically by the Hierarchical Cluster Analysis procedure.</a:t>
            </a:r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6400800" y="6488113"/>
            <a:ext cx="26130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Source: SPSS (Help Menu)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Cluster Analysis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Identify the important characteristics to define the clusters.</a:t>
            </a:r>
          </a:p>
          <a:p>
            <a:pPr eaLnBrk="1" hangingPunct="1"/>
            <a:r>
              <a:rPr lang="en-US" smtClean="0"/>
              <a:t>Select the method of clustering.</a:t>
            </a:r>
          </a:p>
          <a:p>
            <a:pPr eaLnBrk="1" hangingPunct="1"/>
            <a:r>
              <a:rPr lang="en-US" smtClean="0"/>
              <a:t>Check the number of cases in each cluster (very small clusters are not useful).</a:t>
            </a:r>
          </a:p>
          <a:p>
            <a:pPr eaLnBrk="1" hangingPunct="1"/>
            <a:r>
              <a:rPr lang="en-US" smtClean="0"/>
              <a:t>Assess whether clusters make sense.</a:t>
            </a:r>
          </a:p>
          <a:p>
            <a:pPr eaLnBrk="1" hangingPunct="1"/>
            <a:r>
              <a:rPr lang="en-US" smtClean="0"/>
              <a:t>Validate the clusters by examining how they relate to other important variables.</a:t>
            </a:r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6400800" y="6488113"/>
            <a:ext cx="20383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Source: SPSS (2003)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</p:spPr>
        <p:txBody>
          <a:bodyPr/>
          <a:lstStyle/>
          <a:p>
            <a:pPr eaLnBrk="1" hangingPunct="1"/>
            <a:r>
              <a:rPr lang="en-US" dirty="0" smtClean="0"/>
              <a:t>Cluster Examples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Archeological Data </a:t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1649</TotalTime>
  <Words>1253</Words>
  <Application>Microsoft Office PowerPoint</Application>
  <PresentationFormat>On-screen Show (4:3)</PresentationFormat>
  <Paragraphs>161</Paragraphs>
  <Slides>34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Times New Roman</vt:lpstr>
      <vt:lpstr>Office Theme</vt:lpstr>
      <vt:lpstr>Multivariate Methods</vt:lpstr>
      <vt:lpstr>Cluster Analysis</vt:lpstr>
      <vt:lpstr>Clustering for what?</vt:lpstr>
      <vt:lpstr>Statistical Framework</vt:lpstr>
      <vt:lpstr>Methods of Clustering</vt:lpstr>
      <vt:lpstr>Hierarchical Clustering</vt:lpstr>
      <vt:lpstr>Hierarchical Clustering</vt:lpstr>
      <vt:lpstr>Using Cluster Analysis</vt:lpstr>
      <vt:lpstr>Cluster Examples   Archeological Data  </vt:lpstr>
      <vt:lpstr>Reliability Analysis</vt:lpstr>
      <vt:lpstr>Coefficient Alpha</vt:lpstr>
      <vt:lpstr>Item-Total Correlations</vt:lpstr>
      <vt:lpstr>  </vt:lpstr>
      <vt:lpstr>PowerPoint Presentation</vt:lpstr>
      <vt:lpstr>Reliability Examples   TIMSS Data</vt:lpstr>
      <vt:lpstr>Factor Analysis</vt:lpstr>
      <vt:lpstr>Factor Loadings</vt:lpstr>
      <vt:lpstr>Variance Explained</vt:lpstr>
      <vt:lpstr>Factor Scores</vt:lpstr>
      <vt:lpstr>EFA</vt:lpstr>
      <vt:lpstr>PowerPoint Presentation</vt:lpstr>
      <vt:lpstr>CFA</vt:lpstr>
      <vt:lpstr>PowerPoint Presentation</vt:lpstr>
      <vt:lpstr>PowerPoint Presentation</vt:lpstr>
      <vt:lpstr>Specifying Factors</vt:lpstr>
      <vt:lpstr>Extraction Method</vt:lpstr>
      <vt:lpstr>Principal Components Analysis</vt:lpstr>
      <vt:lpstr>Rotation</vt:lpstr>
      <vt:lpstr>Practical Issues</vt:lpstr>
      <vt:lpstr>PowerPoint Presentation</vt:lpstr>
      <vt:lpstr>Using Factors</vt:lpstr>
      <vt:lpstr>Factor Analysis Examples   Aggression Data</vt:lpstr>
      <vt:lpstr>Multivariate Structure</vt:lpstr>
      <vt:lpstr>PowerPoint Presentation</vt:lpstr>
    </vt:vector>
  </TitlesOfParts>
  <Company>University of Minnesota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Survey Data Analysis</dc:title>
  <dc:creator>Michael Rodriguez</dc:creator>
  <cp:lastModifiedBy>Michael C Rodriguez</cp:lastModifiedBy>
  <cp:revision>83</cp:revision>
  <dcterms:created xsi:type="dcterms:W3CDTF">2008-03-05T03:09:38Z</dcterms:created>
  <dcterms:modified xsi:type="dcterms:W3CDTF">2018-02-20T16:36:38Z</dcterms:modified>
</cp:coreProperties>
</file>