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81" r:id="rId3"/>
    <p:sldId id="282" r:id="rId4"/>
    <p:sldId id="283" r:id="rId5"/>
    <p:sldId id="284" r:id="rId6"/>
    <p:sldId id="285" r:id="rId7"/>
    <p:sldId id="341" r:id="rId8"/>
    <p:sldId id="338" r:id="rId9"/>
    <p:sldId id="339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37" r:id="rId26"/>
    <p:sldId id="318" r:id="rId27"/>
    <p:sldId id="319" r:id="rId28"/>
    <p:sldId id="320" r:id="rId29"/>
    <p:sldId id="327" r:id="rId30"/>
    <p:sldId id="328" r:id="rId31"/>
    <p:sldId id="329" r:id="rId32"/>
    <p:sldId id="330" r:id="rId33"/>
    <p:sldId id="331" r:id="rId34"/>
    <p:sldId id="332" r:id="rId35"/>
    <p:sldId id="343" r:id="rId36"/>
    <p:sldId id="35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25" autoAdjust="0"/>
  </p:normalViewPr>
  <p:slideViewPr>
    <p:cSldViewPr>
      <p:cViewPr>
        <p:scale>
          <a:sx n="60" d="100"/>
          <a:sy n="60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B6277E-E275-489B-AA0A-61BEF18F937F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92AB62-9256-4F21-BC84-2678A50C2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4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C667A-2722-424F-A665-7420F422BA0D}" type="datetimeFigureOut">
              <a:rPr lang="en-US" smtClean="0"/>
              <a:t>4/20/2014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A19B7-4325-4BBA-AF0C-9EC3653EB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3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F7A7-EABD-4E86-BFB9-E7742A35E4F8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3834-9071-4711-9609-883EE0F3F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6E6C-E735-4AD4-AAF8-B83EA63DB625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A519-1B56-4BEB-8C5E-282366852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468D-C747-4F13-8D9C-7768726B3D99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31F56-352D-4B91-9183-06DBD47EE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B3EB-42CA-4899-9FD8-2E8DFDF105F4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53C65-6869-4C86-BD6E-BE766ECA2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6E64E-DA40-4F69-ADD7-063C0698592D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0269-8A76-4A4F-93CC-30913A7E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C78DE-77E2-4217-A73E-EE0DA102F52A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F146-F8F1-476B-BDB8-8A6EDDD7F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7518-A0AE-4C7B-A3F2-1920892E7234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B3FEA-79B6-4F80-9080-B8636876A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FDF7E-D5F1-4AEA-B13B-BFEB6439AF5A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EBA9-27A0-441F-B1A6-4C7B91DDF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92FB-3F19-453E-89B0-C51346CE5623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FEF2-D0C8-4655-8C19-E760D9A6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FBDA-84FF-4E56-ADE0-6F4D141875EB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452C-F767-44D0-9653-055EB8B99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59E3F-4D5C-4B16-8A57-E43BC67F75F3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7CBC-BCF2-4B74-A0C9-6B9CFC360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D234E4-7522-4E3C-821F-960A3D99D93A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4E4C29-6437-4A13-9337-CBD61F956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ucation.umn.ed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n.wikipedia.org/wiki/File:RaschICC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6/6b/TCC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6/6b/TCC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6/6b/TCC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6/6b/TCC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en/6/6b/TCC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file:///C:\Winsteps\Winsteps.ex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file:///C:\Winsteps\Winsteps.ex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Item Response Theory</a:t>
            </a:r>
            <a:br>
              <a:rPr lang="en-US" dirty="0" smtClean="0"/>
            </a:br>
            <a:r>
              <a:rPr lang="en-US" dirty="0" smtClean="0"/>
              <a:t>for Survey 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EPSY </a:t>
            </a:r>
            <a:r>
              <a:rPr lang="en-US" dirty="0" smtClean="0"/>
              <a:t>5245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Michael C. Rodriguez</a:t>
            </a:r>
            <a:endParaRPr lang="en-US" dirty="0" smtClean="0"/>
          </a:p>
        </p:txBody>
      </p:sp>
      <p:pic>
        <p:nvPicPr>
          <p:cNvPr id="5" name="Picture 160" descr="College of Education and Human Developmen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1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1" descr="coloruof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MCwdmkD2D-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4800600"/>
            <a:ext cx="2286000" cy="178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Measurement Models: IRT v. Rasch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IRT models are based on a paradigm that identifies a model which explains variation in the data – to find a model that best characterizes the data.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Rasch is an approach that is based on the paradigm of constructing a measure which can characterize a construct on a linear scale – such that the total score fully characterizes a person on a given construct.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Rasch Philosophy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Rasch models provide a basis and justification for obtaining person locations on a continuum from total scores on assessments. </a:t>
            </a:r>
          </a:p>
          <a:p>
            <a:pPr eaLnBrk="1" hangingPunct="1"/>
            <a:r>
              <a:rPr lang="en-US" dirty="0" smtClean="0"/>
              <a:t>Although it is not uncommon to treat total scores directly as measurements, they are actually counts of discrete observations rather than measurements.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10200"/>
          </a:xfrm>
        </p:spPr>
        <p:txBody>
          <a:bodyPr/>
          <a:lstStyle/>
          <a:p>
            <a:r>
              <a:rPr lang="en-US" dirty="0" smtClean="0"/>
              <a:t>Each observation represents the observable outcome of a </a:t>
            </a:r>
            <a:r>
              <a:rPr lang="en-US" b="1" dirty="0" smtClean="0"/>
              <a:t>comparison</a:t>
            </a:r>
            <a:r>
              <a:rPr lang="en-US" dirty="0" smtClean="0"/>
              <a:t> between a person and item. </a:t>
            </a:r>
          </a:p>
          <a:p>
            <a:r>
              <a:rPr lang="en-US" dirty="0" smtClean="0"/>
              <a:t>Such outcomes are directly analogous to the observation of the rotation of a balance scale in one direction or another. </a:t>
            </a:r>
          </a:p>
          <a:p>
            <a:r>
              <a:rPr lang="en-US" dirty="0" smtClean="0"/>
              <a:t>This observation would indicate that one or other object has a greater mass, but counts of such observations cannot be treated directly as measurements.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 Characteristic Curve</a:t>
            </a:r>
          </a:p>
        </p:txBody>
      </p:sp>
      <p:pic>
        <p:nvPicPr>
          <p:cNvPr id="8195" name="Picture 2" descr="http://upload.wikimedia.org/wikipedia/commons/0/05/RaschICC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1066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Characteristic Curve</a:t>
            </a:r>
          </a:p>
        </p:txBody>
      </p:sp>
      <p:pic>
        <p:nvPicPr>
          <p:cNvPr id="9219" name="Picture 2" descr="File:TC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0773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/>
          <p:nvPr/>
        </p:nvSpPr>
        <p:spPr>
          <a:xfrm>
            <a:off x="8229600" y="1447800"/>
            <a:ext cx="83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Characteristic Curve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1447800"/>
            <a:ext cx="9077325" cy="4876800"/>
            <a:chOff x="0" y="1447800"/>
            <a:chExt cx="9076648" cy="4876800"/>
          </a:xfrm>
        </p:grpSpPr>
        <p:pic>
          <p:nvPicPr>
            <p:cNvPr id="10248" name="Picture 2" descr="File:TCC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447800"/>
              <a:ext cx="9076648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7" name="Straight Connector 16"/>
            <p:cNvCxnSpPr/>
            <p:nvPr/>
          </p:nvCxnSpPr>
          <p:spPr>
            <a:xfrm rot="10800000">
              <a:off x="761943" y="3886200"/>
              <a:ext cx="380971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>
              <a:off x="761943" y="3505200"/>
              <a:ext cx="4190687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1" name="TextBox 11"/>
            <p:cNvSpPr txBox="1">
              <a:spLocks noChangeArrowheads="1"/>
            </p:cNvSpPr>
            <p:nvPr/>
          </p:nvSpPr>
          <p:spPr bwMode="auto">
            <a:xfrm>
              <a:off x="838137" y="3124200"/>
              <a:ext cx="31478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4 Points on the Raw Score Scale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29600" y="1447800"/>
            <a:ext cx="83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Characteristic Curve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1447800"/>
            <a:ext cx="9077325" cy="4876800"/>
            <a:chOff x="0" y="1828800"/>
            <a:chExt cx="9076648" cy="4876800"/>
          </a:xfrm>
        </p:grpSpPr>
        <p:pic>
          <p:nvPicPr>
            <p:cNvPr id="11273" name="Picture 2" descr="File:TCC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28800"/>
              <a:ext cx="9076648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762000" y="3886200"/>
              <a:ext cx="6691056" cy="2438400"/>
              <a:chOff x="762000" y="3886200"/>
              <a:chExt cx="6691056" cy="24384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3542959" y="5295900"/>
                <a:ext cx="2057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761943" y="4267200"/>
                <a:ext cx="380971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733430" y="5105400"/>
                <a:ext cx="2438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761943" y="3886200"/>
                <a:ext cx="4190687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5181600" y="5867400"/>
                <a:ext cx="227145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0.5 on the Rasch Scale</a:t>
                </a:r>
              </a:p>
            </p:txBody>
          </p:sp>
        </p:grpSp>
      </p:grpSp>
      <p:sp>
        <p:nvSpPr>
          <p:cNvPr id="11269" name="TextBox 13"/>
          <p:cNvSpPr txBox="1">
            <a:spLocks noChangeArrowheads="1"/>
          </p:cNvSpPr>
          <p:nvPr/>
        </p:nvSpPr>
        <p:spPr bwMode="auto">
          <a:xfrm>
            <a:off x="838200" y="3124200"/>
            <a:ext cx="314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4 Points on the Raw Score Scale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229600" y="1447800"/>
            <a:ext cx="83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Characteristic Curve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447800"/>
            <a:ext cx="9077325" cy="4876800"/>
            <a:chOff x="0" y="1828800"/>
            <a:chExt cx="9076648" cy="4876800"/>
          </a:xfrm>
        </p:grpSpPr>
        <p:pic>
          <p:nvPicPr>
            <p:cNvPr id="12296" name="Picture 2" descr="File:TCC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28800"/>
              <a:ext cx="9076648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761943" y="3886200"/>
              <a:ext cx="4190687" cy="2438400"/>
              <a:chOff x="761943" y="3886200"/>
              <a:chExt cx="4190687" cy="24384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10800000">
                <a:off x="761943" y="6172200"/>
                <a:ext cx="106672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761943" y="5791200"/>
                <a:ext cx="198105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3542959" y="5295900"/>
                <a:ext cx="2057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761943" y="4267200"/>
                <a:ext cx="380971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733430" y="5105400"/>
                <a:ext cx="2438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761943" y="3886200"/>
                <a:ext cx="4190687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06" name="TextBox 11"/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147849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4 Points on the Raw Score Scale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8229600" y="1447800"/>
            <a:ext cx="83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838200" y="3124200"/>
            <a:ext cx="314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4 Points on the Raw Score Scale</a:t>
            </a: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5181987" y="3505200"/>
            <a:ext cx="2271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0.5 on the Rasch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Test Characteristic Curve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447800"/>
            <a:ext cx="9077325" cy="4876800"/>
            <a:chOff x="0" y="1828800"/>
            <a:chExt cx="9076648" cy="4876800"/>
          </a:xfrm>
        </p:grpSpPr>
        <p:pic>
          <p:nvPicPr>
            <p:cNvPr id="12296" name="Picture 2" descr="File:TCC.PN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828800"/>
              <a:ext cx="9076648" cy="487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761943" y="3886200"/>
              <a:ext cx="4995742" cy="2438400"/>
              <a:chOff x="761943" y="3886200"/>
              <a:chExt cx="4995742" cy="24384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 flipH="1" flipV="1">
                <a:off x="1752463" y="6248400"/>
                <a:ext cx="1524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 flipH="1" flipV="1">
                <a:off x="2476295" y="6057900"/>
                <a:ext cx="5334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761943" y="6172200"/>
                <a:ext cx="106672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>
                <a:off x="761943" y="5791200"/>
                <a:ext cx="198105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3542959" y="5295900"/>
                <a:ext cx="2057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761943" y="4267200"/>
                <a:ext cx="380971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 flipH="1" flipV="1">
                <a:off x="3733430" y="5105400"/>
                <a:ext cx="24384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761943" y="3886200"/>
                <a:ext cx="4190687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06" name="TextBox 11"/>
              <p:cNvSpPr txBox="1">
                <a:spLocks noChangeArrowheads="1"/>
              </p:cNvSpPr>
              <p:nvPr/>
            </p:nvSpPr>
            <p:spPr bwMode="auto">
              <a:xfrm>
                <a:off x="838200" y="5334000"/>
                <a:ext cx="3147849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 pitchFamily="34" charset="0"/>
                  </a:rPr>
                  <a:t>4 Points on the Raw Score Scale</a:t>
                </a:r>
              </a:p>
            </p:txBody>
          </p:sp>
          <p:sp>
            <p:nvSpPr>
              <p:cNvPr id="12307" name="TextBox 13"/>
              <p:cNvSpPr txBox="1">
                <a:spLocks noChangeArrowheads="1"/>
              </p:cNvSpPr>
              <p:nvPr/>
            </p:nvSpPr>
            <p:spPr bwMode="auto">
              <a:xfrm>
                <a:off x="2948151" y="5791200"/>
                <a:ext cx="2809534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alibri" pitchFamily="34" charset="0"/>
                  </a:rPr>
                  <a:t>1.2 </a:t>
                </a:r>
                <a:r>
                  <a:rPr lang="en-US" dirty="0">
                    <a:latin typeface="Calibri" pitchFamily="34" charset="0"/>
                  </a:rPr>
                  <a:t>Point on the Rasch Scale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8229600" y="1447800"/>
            <a:ext cx="838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838200" y="3124200"/>
            <a:ext cx="314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4 Points on the Raw Score Scale</a:t>
            </a: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5181987" y="3505200"/>
            <a:ext cx="2271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0.5 on the Rasch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From Numbers to Meaning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Numbers themselves do not mean much.</a:t>
            </a:r>
          </a:p>
          <a:p>
            <a:pPr lvl="1" eaLnBrk="1" hangingPunct="1"/>
            <a:r>
              <a:rPr lang="en-US" dirty="0" smtClean="0"/>
              <a:t>Is 10 meters a short distance?  Long distance?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3581400"/>
            <a:ext cx="845820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 dirty="0">
                <a:latin typeface="Calibri" pitchFamily="34" charset="0"/>
              </a:rPr>
              <a:t>We need context to bring meaning to the measure:  10 meters.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pPr lvl="1"/>
            <a:r>
              <a:rPr lang="en-US" sz="2800" dirty="0">
                <a:latin typeface="Calibri" pitchFamily="34" charset="0"/>
              </a:rPr>
              <a:t>However, 10 meters should always be 10 meters, no matter who takes the measure or how it is taken.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4724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Wilson, M. (2005). </a:t>
            </a:r>
            <a:r>
              <a:rPr lang="en-US" i="1" dirty="0" smtClean="0"/>
              <a:t>Constructing measures: An item response modeling approach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Mahwah, NJ: Lawrence Erlbaum.</a:t>
            </a:r>
          </a:p>
          <a:p>
            <a:endParaRPr lang="en-US" dirty="0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4800600" y="63500"/>
          <a:ext cx="4267200" cy="679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Acrobat Document" r:id="rId3" imgW="3200310" imgH="5095785" progId="AcroExch.Document.7">
                  <p:embed/>
                </p:oleObj>
              </mc:Choice>
              <mc:Fallback>
                <p:oleObj name="Acrobat Document" r:id="rId3" imgW="3200310" imgH="5095785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63500"/>
                        <a:ext cx="4267200" cy="679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Sample Dependent Statistics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an item with a p-value of .90 easy or difficult?  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… 90% passed the item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Is a person with a score of 5 out of 50 items low in ability?  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… correctly answered 10% of the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IRT Scaling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Person-free item difficult</a:t>
            </a:r>
          </a:p>
          <a:p>
            <a:pPr lvl="1" eaLnBrk="1" hangingPunct="1"/>
            <a:r>
              <a:rPr lang="en-US" dirty="0" smtClean="0"/>
              <a:t>Locates the items on the ability continuum</a:t>
            </a:r>
          </a:p>
          <a:p>
            <a:pPr eaLnBrk="1" hangingPunct="1"/>
            <a:r>
              <a:rPr lang="en-US" dirty="0" smtClean="0"/>
              <a:t>Item-free person ability</a:t>
            </a:r>
          </a:p>
          <a:p>
            <a:pPr lvl="1" eaLnBrk="1" hangingPunct="1"/>
            <a:r>
              <a:rPr lang="en-US" dirty="0" smtClean="0"/>
              <a:t>Locates the person on the ability continuum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Places items and persons on the same scale – the ITEM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 Map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88" y="2428875"/>
            <a:ext cx="90424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 MAP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marL="403225" indent="-403225" eaLnBrk="1" hangingPunct="1">
              <a:buFont typeface="Arial" charset="0"/>
              <a:buNone/>
            </a:pPr>
            <a:r>
              <a:rPr lang="en-US" dirty="0" smtClean="0"/>
              <a:t>1. Explains the construct; interpretation guide</a:t>
            </a:r>
          </a:p>
          <a:p>
            <a:pPr marL="403225" indent="-403225" eaLnBrk="1" hangingPunct="1">
              <a:buFont typeface="Arial" charset="0"/>
              <a:buNone/>
            </a:pPr>
            <a:r>
              <a:rPr lang="en-US" dirty="0" smtClean="0"/>
              <a:t>2. Enables design of items that will lead individuals to give responses that inform important levels of the construct map; identify relevant item features</a:t>
            </a:r>
          </a:p>
          <a:p>
            <a:pPr marL="403225" indent="-403225" eaLnBrk="1" hangingPunct="1">
              <a:buFont typeface="Arial" charset="0"/>
              <a:buNone/>
            </a:pPr>
            <a:r>
              <a:rPr lang="en-US" dirty="0" smtClean="0"/>
              <a:t>3. Provides criterion to analyze responses regarding degree of consistency with </a:t>
            </a:r>
            <a:r>
              <a:rPr lang="en-US" dirty="0" smtClean="0"/>
              <a:t>intended construct</a:t>
            </a:r>
            <a:endParaRPr lang="en-US" dirty="0" smtClean="0"/>
          </a:p>
          <a:p>
            <a:pPr marL="403225" indent="-403225" eaLnBrk="1" hangingPunct="1">
              <a:buFont typeface="Arial" charset="0"/>
              <a:buNone/>
            </a:pPr>
            <a:r>
              <a:rPr lang="en-US" dirty="0" smtClean="0"/>
              <a:t>4. Item selection or retention should be based on informed professional judgment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Construct Map</a:t>
            </a:r>
            <a:br>
              <a:rPr lang="en-US" dirty="0" smtClean="0"/>
            </a:br>
            <a:r>
              <a:rPr lang="en-US" dirty="0" smtClean="0"/>
              <a:t>Describing Task Characteristics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88" y="2428875"/>
            <a:ext cx="90424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81000" y="2289175"/>
            <a:ext cx="4184650" cy="1506538"/>
          </a:xfrm>
          <a:custGeom>
            <a:avLst/>
            <a:gdLst>
              <a:gd name="connsiteX0" fmla="*/ 0 w 5428527"/>
              <a:gd name="connsiteY0" fmla="*/ 1495064 h 1506638"/>
              <a:gd name="connsiteX1" fmla="*/ 2407535 w 5428527"/>
              <a:gd name="connsiteY1" fmla="*/ 1929 h 1506638"/>
              <a:gd name="connsiteX2" fmla="*/ 5428527 w 5428527"/>
              <a:gd name="connsiteY2" fmla="*/ 1506638 h 150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28527" h="1506638">
                <a:moveTo>
                  <a:pt x="0" y="1495064"/>
                </a:moveTo>
                <a:cubicBezTo>
                  <a:pt x="751390" y="747532"/>
                  <a:pt x="1502781" y="0"/>
                  <a:pt x="2407535" y="1929"/>
                </a:cubicBezTo>
                <a:cubicBezTo>
                  <a:pt x="3312289" y="3858"/>
                  <a:pt x="4370408" y="755248"/>
                  <a:pt x="5428527" y="15066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352800" y="2176463"/>
            <a:ext cx="4529138" cy="1608137"/>
          </a:xfrm>
          <a:custGeom>
            <a:avLst/>
            <a:gdLst>
              <a:gd name="connsiteX0" fmla="*/ 4687746 w 4687746"/>
              <a:gd name="connsiteY0" fmla="*/ 1608881 h 1608881"/>
              <a:gd name="connsiteX1" fmla="*/ 2592729 w 4687746"/>
              <a:gd name="connsiteY1" fmla="*/ 0 h 1608881"/>
              <a:gd name="connsiteX2" fmla="*/ 0 w 4687746"/>
              <a:gd name="connsiteY2" fmla="*/ 1608881 h 160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7746" h="1608881">
                <a:moveTo>
                  <a:pt x="4687746" y="1608881"/>
                </a:moveTo>
                <a:cubicBezTo>
                  <a:pt x="4030883" y="804440"/>
                  <a:pt x="3374020" y="0"/>
                  <a:pt x="2592729" y="0"/>
                </a:cubicBezTo>
                <a:cubicBezTo>
                  <a:pt x="1811438" y="0"/>
                  <a:pt x="905719" y="804440"/>
                  <a:pt x="0" y="160888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010694" y="2858294"/>
            <a:ext cx="1905000" cy="15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IRT Assumptions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independence</a:t>
            </a:r>
          </a:p>
          <a:p>
            <a:pPr lvl="1" eaLnBrk="1" hangingPunct="1"/>
            <a:r>
              <a:rPr lang="en-US" smtClean="0"/>
              <a:t>Responses to differing items on the test are independent of one another, conditional on the trait they have in common (i.e., conditional on the latent trait items are uncorrelated).</a:t>
            </a:r>
          </a:p>
          <a:p>
            <a:pPr eaLnBrk="1" hangingPunct="1"/>
            <a:r>
              <a:rPr lang="en-US" smtClean="0"/>
              <a:t>Unidimensionality</a:t>
            </a:r>
          </a:p>
          <a:p>
            <a:pPr lvl="1" eaLnBrk="1" hangingPunct="1"/>
            <a:r>
              <a:rPr lang="en-US" smtClean="0"/>
              <a:t>Only one dominant trait is being measured. </a:t>
            </a:r>
          </a:p>
          <a:p>
            <a:pPr lvl="1" eaLnBrk="1" hangingPunct="1"/>
            <a:r>
              <a:rPr lang="en-US" smtClean="0"/>
              <a:t>Multidimensional models now exist.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Validity </a:t>
            </a:r>
            <a:r>
              <a:rPr lang="en-US" dirty="0"/>
              <a:t>refers to the degree to which evidence and theory support the interpretations of test scores entailed by proposed uses of </a:t>
            </a:r>
            <a:r>
              <a:rPr lang="en-US" dirty="0" smtClean="0"/>
              <a:t>tests.</a:t>
            </a:r>
          </a:p>
          <a:p>
            <a:endParaRPr lang="en-US" dirty="0"/>
          </a:p>
          <a:p>
            <a:pPr>
              <a:buNone/>
            </a:pPr>
            <a:r>
              <a:rPr lang="en-US" sz="3000" b="1" i="1" dirty="0" smtClean="0"/>
              <a:t>Standards for Educational &amp; Psychological Testing</a:t>
            </a:r>
          </a:p>
          <a:p>
            <a:pPr>
              <a:buNone/>
            </a:pPr>
            <a:r>
              <a:rPr lang="en-US" dirty="0" smtClean="0"/>
              <a:t>(AERA</a:t>
            </a:r>
            <a:r>
              <a:rPr lang="en-US" dirty="0"/>
              <a:t>, APA, NCME, 1999)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Validation is the process of gathering evidence to achieve these goals, including </a:t>
            </a:r>
            <a:r>
              <a:rPr lang="en-US" dirty="0" smtClean="0"/>
              <a:t>evidence related to the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construct,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content</a:t>
            </a:r>
            <a:r>
              <a:rPr lang="en-US" dirty="0"/>
              <a:t>,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response </a:t>
            </a:r>
            <a:r>
              <a:rPr lang="en-US" dirty="0"/>
              <a:t>processes,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internal </a:t>
            </a:r>
            <a:r>
              <a:rPr lang="en-US" dirty="0"/>
              <a:t>structure,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relations </a:t>
            </a:r>
            <a:r>
              <a:rPr lang="en-US" dirty="0"/>
              <a:t>to other variables, and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consequential bases of validity.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Validation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 all cases, the most important sources of validity evidence are those that are most closely related the nature of the inferences we draw regarding scores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We can begin to secure evidence to support our intended inferences in the design of any test.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Evidence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OTL: Uses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&amp;INST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TITLE = OTL Math Education Assessment Uses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DATA = merged.dat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NAME1 = 1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NAMELEN = 29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ITEM1 = 30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NI = 136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IDFILE =*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+67-68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+73-75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CODES = 1234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MODELS = R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GROUPS = 0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41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Reeve, B.B., &amp; </a:t>
            </a:r>
            <a:r>
              <a:rPr lang="en-US" dirty="0" err="1" smtClean="0"/>
              <a:t>Mâsse</a:t>
            </a:r>
            <a:r>
              <a:rPr lang="en-US" dirty="0" smtClean="0"/>
              <a:t>, L.C. (2004).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Item response theory modeling for questionnaire evaluation.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72  10110101             1212221121122212211211211221221111121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23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4323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331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1223344221113444343434232234344322111111133224223321123344424241323231121399999999999999999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72  10110102             1211121221121212111111111221121111121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13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2332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134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4411432323222234333334434324443442111111144433344443223332234341424444443444413444411334444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72  10110103             1212229221122222211211221221221111122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2311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131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2311234413234311244412222433443442121122113334434333123231224241422334224433124443213113334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Analysis…</a:t>
            </a:r>
            <a:endParaRPr lang="en-US" dirty="0"/>
          </a:p>
        </p:txBody>
      </p:sp>
      <p:pic>
        <p:nvPicPr>
          <p:cNvPr id="58370" name="Picture 2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27813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Beliefs: Quality of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&amp;INST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TITLE = Program as a whole: program effectiveness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DATA = merged2.dat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NAME1 = 1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NAMELEN = 16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ITEM1 = 17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NI = 53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IDFILE =*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+48-53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*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CODES = 123456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MODELS = R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GROUPS = 0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&amp;END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72 10110101  1554465453524352112232224334442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656243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42134333344443445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72 10110102  1666646466666452142562455555331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446544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44344444444666666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72 10110103  1546655365664522413562116664134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146143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42134434343244545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Analysis…</a:t>
            </a:r>
            <a:endParaRPr lang="en-US" dirty="0"/>
          </a:p>
        </p:txBody>
      </p:sp>
      <p:pic>
        <p:nvPicPr>
          <p:cNvPr id="59394" name="Picture 2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27813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Evaluate </a:t>
            </a:r>
            <a:r>
              <a:rPr lang="en-US" dirty="0" smtClean="0"/>
              <a:t>the functioning of scale properties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can ask questions about the response scale: 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/>
              <a:t>	</a:t>
            </a:r>
            <a:r>
              <a:rPr lang="en-US" dirty="0" smtClean="0"/>
              <a:t>Does the 5-point scale work as interpreted?</a:t>
            </a:r>
          </a:p>
          <a:p>
            <a:pPr marL="0" indent="0">
              <a:buNone/>
              <a:tabLst>
                <a:tab pos="341313" algn="l"/>
              </a:tabLst>
            </a:pPr>
            <a:r>
              <a:rPr lang="en-US" dirty="0"/>
              <a:t>	</a:t>
            </a:r>
            <a:r>
              <a:rPr lang="en-US" dirty="0" smtClean="0"/>
              <a:t>Do we need 5 points?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02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/>
              <a:t>Minnesota Student Survey</a:t>
            </a:r>
          </a:p>
          <a:p>
            <a:pPr marL="0" indent="0" algn="ctr">
              <a:buNone/>
            </a:pPr>
            <a:r>
              <a:rPr lang="en-US" sz="4000" dirty="0" smtClean="0"/>
              <a:t>Mental Distress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2128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Distress Item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During the last 30 days, have you felt you were under any </a:t>
            </a:r>
            <a:r>
              <a:rPr lang="en-US" u="sng" dirty="0" smtClean="0"/>
              <a:t>stress</a:t>
            </a:r>
            <a:r>
              <a:rPr lang="en-US" dirty="0" smtClean="0"/>
              <a:t> or </a:t>
            </a:r>
            <a:r>
              <a:rPr lang="en-US" u="sng" dirty="0" smtClean="0"/>
              <a:t>pressure</a:t>
            </a:r>
            <a:r>
              <a:rPr lang="en-US" dirty="0" smtClean="0"/>
              <a:t>?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Yes, almost more than I could take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Yes, quite a bit of pressure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Yes, more than usual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Yes, a little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No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4824"/>
            <a:ext cx="7467600" cy="635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</a:t>
            </a:r>
            <a:r>
              <a:rPr lang="en-US" dirty="0" smtClean="0"/>
              <a:t>Distress Item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During the last 30 days, have you felt </a:t>
            </a:r>
            <a:r>
              <a:rPr lang="en-US" u="sng" dirty="0" smtClean="0"/>
              <a:t>sad</a:t>
            </a:r>
            <a:r>
              <a:rPr lang="en-US" dirty="0" smtClean="0"/>
              <a:t>?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All the time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Most of the time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Some of the time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A little of the time</a:t>
            </a:r>
          </a:p>
          <a:p>
            <a:pPr>
              <a:buSzPct val="150000"/>
              <a:buFont typeface="Courier New" panose="02070309020205020404" pitchFamily="49" charset="0"/>
              <a:buChar char="o"/>
            </a:pPr>
            <a:r>
              <a:rPr lang="en-US" dirty="0" smtClean="0"/>
              <a:t> None of the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READINGS &amp; ONLINE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IRT Resources Online</a:t>
            </a:r>
          </a:p>
          <a:p>
            <a:r>
              <a:rPr lang="en-US" dirty="0" smtClean="0"/>
              <a:t>Introduction to IRT by </a:t>
            </a:r>
            <a:r>
              <a:rPr lang="en-US" dirty="0" err="1" smtClean="0"/>
              <a:t>Zickar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nline</a:t>
            </a:r>
            <a:endParaRPr lang="en-US" dirty="0" smtClean="0"/>
          </a:p>
          <a:p>
            <a:r>
              <a:rPr lang="en-US" dirty="0" err="1" smtClean="0"/>
              <a:t>Hambleton</a:t>
            </a:r>
            <a:r>
              <a:rPr lang="en-US" dirty="0" smtClean="0"/>
              <a:t>, R. K., &amp; Jones, R. W. (1993). An NCME instructional module on : Comparison of classical test theory and item response theory and their applications to test development. </a:t>
            </a:r>
            <a:r>
              <a:rPr lang="en-US" i="1" dirty="0" smtClean="0"/>
              <a:t>Educational Measurement: Issues and Practice, 12(3).</a:t>
            </a:r>
            <a:r>
              <a:rPr lang="en-US" dirty="0" smtClean="0"/>
              <a:t> 38-47.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4824"/>
            <a:ext cx="7620000" cy="635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02688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Rasch Logit Scale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2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 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.#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                    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U49hr.45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.#  |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.  |                                U49br.45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.##  |                                U50r .45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.#  |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.#  |                      U51r .35  U49dr.45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U49fr.45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1            .#  +                      U52r .35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U53r .35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.####  |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.##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.#####  |                      U49hr.35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.###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.#######  |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.###  |            U52r .25  U49br.35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U50r .35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0     .########  +M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Item Map - Thresholds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Analysis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Differential Item Functioning</a:t>
            </a:r>
          </a:p>
          <a:p>
            <a:pPr lvl="1"/>
            <a:r>
              <a:rPr lang="en-US" dirty="0" smtClean="0"/>
              <a:t>Group difference, conditioned on trait level</a:t>
            </a:r>
          </a:p>
          <a:p>
            <a:pPr lvl="1"/>
            <a:r>
              <a:rPr lang="en-US" dirty="0" smtClean="0"/>
              <a:t>Form of measurement invariance; item bias</a:t>
            </a:r>
            <a:endParaRPr lang="en-US" dirty="0"/>
          </a:p>
          <a:p>
            <a:r>
              <a:rPr lang="en-US" dirty="0" smtClean="0"/>
              <a:t>Equating over time</a:t>
            </a:r>
          </a:p>
          <a:p>
            <a:pPr lvl="1"/>
            <a:r>
              <a:rPr lang="en-US" dirty="0" smtClean="0"/>
              <a:t>Constant score scale location over time</a:t>
            </a:r>
          </a:p>
          <a:p>
            <a:pPr lvl="1"/>
            <a:r>
              <a:rPr lang="en-US" dirty="0" smtClean="0"/>
              <a:t>Keep item parameters and fix item locations</a:t>
            </a:r>
          </a:p>
          <a:p>
            <a:pPr lvl="1"/>
            <a:r>
              <a:rPr lang="en-US" dirty="0" smtClean="0"/>
              <a:t>Examine parameter drift over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to TIMSS Liking Math…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4900"/>
            <a:ext cx="436721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50720" y="6248400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Mean = 2.45</a:t>
            </a:r>
          </a:p>
          <a:p>
            <a:pPr algn="ctr"/>
            <a:r>
              <a:rPr lang="en-US" dirty="0" smtClean="0"/>
              <a:t>Rasch = 0.40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6248400"/>
            <a:ext cx="1550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Mean = 2.46</a:t>
            </a:r>
          </a:p>
          <a:p>
            <a:pPr algn="ctr"/>
            <a:r>
              <a:rPr lang="en-US" dirty="0" smtClean="0"/>
              <a:t>Rasch = 0.60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9" y="1123950"/>
            <a:ext cx="436721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2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Items by…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799233"/>
              </p:ext>
            </p:extLst>
          </p:nvPr>
        </p:nvGraphicFramePr>
        <p:xfrm>
          <a:off x="381000" y="1600200"/>
          <a:ext cx="8458200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Item Mean</a:t>
                      </a:r>
                      <a:endParaRPr lang="en-US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Rasch location</a:t>
                      </a:r>
                      <a:endParaRPr lang="en-US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important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important</a:t>
                      </a:r>
                      <a:endParaRPr lang="en-US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Enjoy learning math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Enjoy learning</a:t>
                      </a:r>
                      <a:r>
                        <a:rPr lang="en-US" sz="2800" baseline="0" dirty="0" smtClean="0"/>
                        <a:t> math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Like math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Like math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easy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boring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Like a job</a:t>
                      </a:r>
                      <a:r>
                        <a:rPr lang="en-US" sz="2800" baseline="0" dirty="0" smtClean="0"/>
                        <a:t> involving math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easy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Math is boring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Like a job involving math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71800" y="4267200"/>
            <a:ext cx="19050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233A4-A6B6-4538-B6E5-7457A2DB973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6553200" cy="6681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Easy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|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Boring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.35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2             . T+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.###  |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.#####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.#######  |T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1             .  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.  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.#########  |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.############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Boring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.25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Easy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.##########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0     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  +M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.#######  |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.#####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.  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.###  |S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.##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-1             .  +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.# T|T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.  |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|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Boring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.15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Easy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200" y="0"/>
            <a:ext cx="139814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EASY</a:t>
            </a:r>
          </a:p>
          <a:p>
            <a:r>
              <a:rPr lang="en-US" sz="2400" dirty="0" smtClean="0"/>
              <a:t>BORING</a:t>
            </a:r>
          </a:p>
          <a:p>
            <a:r>
              <a:rPr lang="en-US" sz="2400" dirty="0" smtClean="0"/>
              <a:t>JOB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BORING</a:t>
            </a:r>
          </a:p>
          <a:p>
            <a:r>
              <a:rPr lang="en-US" sz="2400" dirty="0" smtClean="0"/>
              <a:t>EASY</a:t>
            </a:r>
          </a:p>
          <a:p>
            <a:r>
              <a:rPr lang="en-US" sz="2400" dirty="0" smtClean="0"/>
              <a:t>JOB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JOB</a:t>
            </a:r>
          </a:p>
          <a:p>
            <a:endParaRPr lang="en-US" sz="2400" dirty="0"/>
          </a:p>
          <a:p>
            <a:r>
              <a:rPr lang="en-US" sz="2400" dirty="0" smtClean="0"/>
              <a:t>BORING</a:t>
            </a:r>
          </a:p>
          <a:p>
            <a:r>
              <a:rPr lang="en-US" sz="2400" dirty="0" smtClean="0"/>
              <a:t>EASY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48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One Approach – Construct Map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 Definition (measuring a trait)</a:t>
            </a:r>
          </a:p>
          <a:p>
            <a:pPr lvl="1" eaLnBrk="1" hangingPunct="1"/>
            <a:r>
              <a:rPr lang="en-US" dirty="0" smtClean="0"/>
              <a:t>A simple form: More or less, high to low</a:t>
            </a:r>
          </a:p>
          <a:p>
            <a:pPr eaLnBrk="1" hangingPunct="1"/>
            <a:r>
              <a:rPr lang="en-US" dirty="0" smtClean="0"/>
              <a:t>Item Development</a:t>
            </a:r>
          </a:p>
          <a:p>
            <a:pPr lvl="1" eaLnBrk="1" hangingPunct="1"/>
            <a:r>
              <a:rPr lang="en-US" dirty="0" smtClean="0"/>
              <a:t>Realizations of the construct</a:t>
            </a:r>
          </a:p>
          <a:p>
            <a:pPr eaLnBrk="1" hangingPunct="1"/>
            <a:r>
              <a:rPr lang="en-US" dirty="0" smtClean="0"/>
              <a:t>Outcome Space</a:t>
            </a:r>
          </a:p>
          <a:p>
            <a:pPr lvl="1" eaLnBrk="1" hangingPunct="1"/>
            <a:r>
              <a:rPr lang="en-US" dirty="0" smtClean="0"/>
              <a:t>Aspect of response we value – how to score</a:t>
            </a:r>
          </a:p>
          <a:p>
            <a:pPr eaLnBrk="1" hangingPunct="1"/>
            <a:r>
              <a:rPr lang="en-US" dirty="0" smtClean="0"/>
              <a:t>Measurement Model</a:t>
            </a:r>
          </a:p>
          <a:p>
            <a:pPr lvl="1" eaLnBrk="1" hangingPunct="1"/>
            <a:r>
              <a:rPr lang="en-US" dirty="0" smtClean="0"/>
              <a:t>How we relate scores to constructs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Construct to Item Responses</a:t>
            </a:r>
          </a:p>
        </p:txBody>
      </p:sp>
      <p:sp>
        <p:nvSpPr>
          <p:cNvPr id="4" name="Oval 3"/>
          <p:cNvSpPr/>
          <p:nvPr/>
        </p:nvSpPr>
        <p:spPr>
          <a:xfrm>
            <a:off x="914400" y="1600200"/>
            <a:ext cx="20574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914400" y="23622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Construct</a:t>
            </a:r>
          </a:p>
        </p:txBody>
      </p:sp>
      <p:sp>
        <p:nvSpPr>
          <p:cNvPr id="6" name="Oval 5"/>
          <p:cNvSpPr/>
          <p:nvPr/>
        </p:nvSpPr>
        <p:spPr>
          <a:xfrm>
            <a:off x="5791200" y="1676400"/>
            <a:ext cx="20574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791200" y="2093913"/>
            <a:ext cx="2057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Item</a:t>
            </a:r>
          </a:p>
          <a:p>
            <a:pPr algn="ctr"/>
            <a:r>
              <a:rPr lang="en-US" sz="2800"/>
              <a:t>Responses</a:t>
            </a:r>
          </a:p>
        </p:txBody>
      </p:sp>
      <p:cxnSp>
        <p:nvCxnSpPr>
          <p:cNvPr id="9" name="Straight Arrow Connector 8"/>
          <p:cNvCxnSpPr>
            <a:stCxn id="4100" idx="3"/>
            <a:endCxn id="6" idx="2"/>
          </p:cNvCxnSpPr>
          <p:nvPr/>
        </p:nvCxnSpPr>
        <p:spPr>
          <a:xfrm>
            <a:off x="2971800" y="2624138"/>
            <a:ext cx="2819400" cy="42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724400" y="3962400"/>
            <a:ext cx="21336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5" name="TextBox 16"/>
          <p:cNvSpPr txBox="1">
            <a:spLocks noChangeArrowheads="1"/>
          </p:cNvSpPr>
          <p:nvPr/>
        </p:nvSpPr>
        <p:spPr bwMode="auto">
          <a:xfrm>
            <a:off x="4986338" y="4495800"/>
            <a:ext cx="1643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Outcome</a:t>
            </a:r>
          </a:p>
          <a:p>
            <a:pPr algn="ctr"/>
            <a:r>
              <a:rPr lang="en-US" sz="2800"/>
              <a:t>Space</a:t>
            </a:r>
          </a:p>
        </p:txBody>
      </p:sp>
      <p:sp>
        <p:nvSpPr>
          <p:cNvPr id="18" name="Oval 17"/>
          <p:cNvSpPr/>
          <p:nvPr/>
        </p:nvSpPr>
        <p:spPr>
          <a:xfrm>
            <a:off x="1676400" y="3810000"/>
            <a:ext cx="23622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7" name="TextBox 18"/>
          <p:cNvSpPr txBox="1">
            <a:spLocks noChangeArrowheads="1"/>
          </p:cNvSpPr>
          <p:nvPr/>
        </p:nvSpPr>
        <p:spPr bwMode="auto">
          <a:xfrm>
            <a:off x="1676400" y="4608513"/>
            <a:ext cx="23860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Measurement</a:t>
            </a:r>
          </a:p>
          <a:p>
            <a:pPr algn="ctr"/>
            <a:r>
              <a:rPr lang="en-US" sz="2800"/>
              <a:t>Model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6057900" y="36957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2"/>
          </p:cNvCxnSpPr>
          <p:nvPr/>
        </p:nvCxnSpPr>
        <p:spPr>
          <a:xfrm rot="10800000">
            <a:off x="4038600" y="4953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2095500" y="36195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TextBox 27"/>
          <p:cNvSpPr txBox="1">
            <a:spLocks noChangeArrowheads="1"/>
          </p:cNvSpPr>
          <p:nvPr/>
        </p:nvSpPr>
        <p:spPr bwMode="auto">
          <a:xfrm>
            <a:off x="3743325" y="2057400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Causality</a:t>
            </a:r>
          </a:p>
        </p:txBody>
      </p:sp>
      <p:sp>
        <p:nvSpPr>
          <p:cNvPr id="4112" name="TextBox 28"/>
          <p:cNvSpPr txBox="1">
            <a:spLocks noChangeArrowheads="1"/>
          </p:cNvSpPr>
          <p:nvPr/>
        </p:nvSpPr>
        <p:spPr bwMode="auto">
          <a:xfrm>
            <a:off x="3767138" y="6019800"/>
            <a:ext cx="1262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Inferences</a:t>
            </a:r>
          </a:p>
        </p:txBody>
      </p:sp>
      <p:sp>
        <p:nvSpPr>
          <p:cNvPr id="4113" name="TextBox 29"/>
          <p:cNvSpPr txBox="1">
            <a:spLocks noChangeArrowheads="1"/>
          </p:cNvSpPr>
          <p:nvPr/>
        </p:nvSpPr>
        <p:spPr bwMode="auto">
          <a:xfrm>
            <a:off x="6124575" y="6477000"/>
            <a:ext cx="301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Source:  Mark Wilson,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IRT is a way of thinking about measurement: a probabilistic model.</a:t>
            </a:r>
          </a:p>
          <a:p>
            <a:r>
              <a:rPr lang="en-US" dirty="0" smtClean="0"/>
              <a:t>We give an item or task to a person and obtain an “item-person” interaction.</a:t>
            </a:r>
          </a:p>
          <a:p>
            <a:r>
              <a:rPr lang="en-US" dirty="0" smtClean="0"/>
              <a:t>This results in a score with a probability, given a person’s ability.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scores are more fundamental because they are test independent.</a:t>
            </a:r>
          </a:p>
          <a:p>
            <a:r>
              <a:rPr lang="en-US" dirty="0" smtClean="0"/>
              <a:t>Examinees come to a test administration with trait levels in relation to the construct being measured – not necessarily in relation to the test being administered.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child has a trait score that is defined in relation to the construct at the time of an assessment, and this remains invariant over samples of assessment tasks.</a:t>
            </a:r>
          </a:p>
          <a:p>
            <a:r>
              <a:rPr lang="en-US" dirty="0" smtClean="0"/>
              <a:t>Their trait score is not a function of what tasks they perform – their performance on the tasks is a function of their ability.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1475</Words>
  <Application>Microsoft Office PowerPoint</Application>
  <PresentationFormat>On-screen Show (4:3)</PresentationFormat>
  <Paragraphs>281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Acrobat Document</vt:lpstr>
      <vt:lpstr>Item Response Theory for Survey Data Analysis</vt:lpstr>
      <vt:lpstr>PowerPoint Presentation</vt:lpstr>
      <vt:lpstr>PowerPoint Presentation</vt:lpstr>
      <vt:lpstr>ADDITIONAL READINGS &amp; ONLINE RESOURCES </vt:lpstr>
      <vt:lpstr>One Approach – Construct Map</vt:lpstr>
      <vt:lpstr>From Construct to Item Responses</vt:lpstr>
      <vt:lpstr>Background to IRT</vt:lpstr>
      <vt:lpstr>PowerPoint Presentation</vt:lpstr>
      <vt:lpstr>PowerPoint Presentation</vt:lpstr>
      <vt:lpstr>Measurement Models: IRT v. Rasch</vt:lpstr>
      <vt:lpstr>Rasch Philosophy</vt:lpstr>
      <vt:lpstr>PowerPoint Presentation</vt:lpstr>
      <vt:lpstr>Item Characteristic Curve</vt:lpstr>
      <vt:lpstr>Test Characteristic Curve</vt:lpstr>
      <vt:lpstr>Test Characteristic Curve</vt:lpstr>
      <vt:lpstr>Test Characteristic Curve</vt:lpstr>
      <vt:lpstr>Test Characteristic Curve</vt:lpstr>
      <vt:lpstr>Test Characteristic Curve</vt:lpstr>
      <vt:lpstr>From Numbers to Meaning</vt:lpstr>
      <vt:lpstr>Sample Dependent Statistics</vt:lpstr>
      <vt:lpstr>IRT Scaling</vt:lpstr>
      <vt:lpstr>Item Map</vt:lpstr>
      <vt:lpstr>Construct MAP</vt:lpstr>
      <vt:lpstr>Construct Map Describing Task Characteristics</vt:lpstr>
      <vt:lpstr>IRT Assumptions</vt:lpstr>
      <vt:lpstr>Validity</vt:lpstr>
      <vt:lpstr>Validation</vt:lpstr>
      <vt:lpstr>Evidence</vt:lpstr>
      <vt:lpstr>OTL: Uses of Assessment</vt:lpstr>
      <vt:lpstr>Response Data</vt:lpstr>
      <vt:lpstr>Run Analysis…</vt:lpstr>
      <vt:lpstr>Beliefs: Quality of Instruction</vt:lpstr>
      <vt:lpstr>Response Data</vt:lpstr>
      <vt:lpstr>Run Analysis…</vt:lpstr>
      <vt:lpstr>PowerPoint Presentation</vt:lpstr>
      <vt:lpstr>PowerPoint Presentation</vt:lpstr>
      <vt:lpstr>Mental Distress Item</vt:lpstr>
      <vt:lpstr>PowerPoint Presentation</vt:lpstr>
      <vt:lpstr>Mental Distress Item</vt:lpstr>
      <vt:lpstr>PowerPoint Presentation</vt:lpstr>
      <vt:lpstr>Item Map - Thresholds</vt:lpstr>
      <vt:lpstr>Other Possible Analysis</vt:lpstr>
      <vt:lpstr>Returning to TIMSS Liking Math…</vt:lpstr>
      <vt:lpstr>Ordering of Items by…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Response Theory</dc:title>
  <dc:creator>Danielle</dc:creator>
  <cp:lastModifiedBy>Michael C. Rodriguez</cp:lastModifiedBy>
  <cp:revision>69</cp:revision>
  <dcterms:created xsi:type="dcterms:W3CDTF">2009-04-26T22:52:11Z</dcterms:created>
  <dcterms:modified xsi:type="dcterms:W3CDTF">2014-04-21T02:27:21Z</dcterms:modified>
</cp:coreProperties>
</file>