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69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6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AD6AB19-2BC7-4E16-888D-308512C2881B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577BB29-FA7E-4D7E-8B3A-A424D962B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37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6D83F-B0A3-4E28-BA63-48FFD02B5E19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B6570-28B0-45A4-9C1C-AB3AF9D77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C66F6-A2AD-4337-87E6-CDA16A8B617D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39C49-D55D-4E15-8CFC-DB5918469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77630-109B-4898-9A3D-7986F84A9D45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BE917-AB1E-4639-AA0D-BDA04AD4B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3EDCD-162D-46B8-B04D-9BB7F3FED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2749D-EE84-4433-9464-2D9482A9E036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0658C-BC1D-4D32-B376-580E9AEFD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3E4EB-CBA2-4DA9-B359-3B40671A7388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4B544-9A21-43B8-B4DB-E3A16CA4C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02D59-B450-4F53-970B-ED7B3017734D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FB074-3778-45F2-8B7C-C7FF90052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B0870-46F8-43D3-86A8-09704262D65A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8D52A-BCC3-4B5D-9728-1F3666E35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CA06C-D9E1-4740-9E97-48EFCA31E80A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AB80-F230-4700-AF85-8F3186212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133C1-87E3-4614-A162-7A66103ABD5E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11709-588D-4673-8BE5-1398319BA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AAC65-EA01-4670-9CA0-E25F461FB338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6AF68-D862-40A5-A140-B8C74067C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46FE7-F60F-4118-8449-282E56261B53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B5231-D8D4-4C76-8C4B-9544E5362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FBE0B5-EFAA-41B2-9C1D-A0A1218D5DA1}" type="datetimeFigureOut">
              <a:rPr lang="en-US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5E9B33-2211-4326-8BF9-CAE69A405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ducation.umn.edu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304800" y="1066800"/>
            <a:ext cx="8382000" cy="2533650"/>
          </a:xfrm>
        </p:spPr>
        <p:txBody>
          <a:bodyPr/>
          <a:lstStyle/>
          <a:p>
            <a:pPr algn="r" eaLnBrk="1" hangingPunct="1"/>
            <a:r>
              <a:rPr lang="en-US" smtClean="0"/>
              <a:t>From GLM to HLM</a:t>
            </a:r>
            <a:br>
              <a:rPr lang="en-US" smtClean="0"/>
            </a:br>
            <a:r>
              <a:rPr lang="en-US" smtClean="0"/>
              <a:t>Working with </a:t>
            </a:r>
            <a:br>
              <a:rPr lang="en-US" smtClean="0"/>
            </a:br>
            <a:r>
              <a:rPr lang="en-US" smtClean="0"/>
              <a:t>Continuous Outcomes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3716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EPSY 5245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Michael C. Rodriguez</a:t>
            </a:r>
          </a:p>
        </p:txBody>
      </p:sp>
      <p:pic>
        <p:nvPicPr>
          <p:cNvPr id="7172" name="Picture 160" descr="College of Education and Human Developmen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01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161" descr="coloruof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5" descr="goldyM2out-RG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953000"/>
            <a:ext cx="2743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1676400"/>
            <a:ext cx="8001000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3200"/>
              <a:t>Estimation of parameters requires some distributional assumptions.  One requires the error term (the part of the outcome that is not explained by observed factors) to be independent and identically distributed.</a:t>
            </a:r>
          </a:p>
          <a:p>
            <a:pPr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2800"/>
              <a:t>This is in contrast with the idea that people exist within meaningful relationships in organizations.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990600" y="5943600"/>
            <a:ext cx="7467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Frank, K. (1998). Quantitative methods for studying social contexts. </a:t>
            </a:r>
            <a:r>
              <a:rPr lang="en-US" sz="1600" i="1"/>
              <a:t>Review of Research in Education, 23</a:t>
            </a:r>
            <a:r>
              <a:rPr lang="en-US" sz="1600"/>
              <a:t>, 171-216.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US" smtClean="0"/>
              <a:t>Estimation Requirements</a:t>
            </a:r>
          </a:p>
        </p:txBody>
      </p:sp>
      <p:pic>
        <p:nvPicPr>
          <p:cNvPr id="16389" name="Picture 7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1066800" y="13716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US" smtClean="0"/>
              <a:t>The Notation of Regression</a:t>
            </a:r>
          </a:p>
        </p:txBody>
      </p:sp>
      <p:pic>
        <p:nvPicPr>
          <p:cNvPr id="1032" name="Picture 5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3" cstate="print">
            <a:lum contrast="78000"/>
          </a:blip>
          <a:srcRect/>
          <a:stretch>
            <a:fillRect/>
          </a:stretch>
        </p:blipFill>
        <p:spPr bwMode="auto">
          <a:xfrm>
            <a:off x="1066800" y="13716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7"/>
          <p:cNvSpPr>
            <a:spLocks noChangeArrowheads="1"/>
          </p:cNvSpPr>
          <p:nvPr/>
        </p:nvSpPr>
        <p:spPr bwMode="auto">
          <a:xfrm>
            <a:off x="2886075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3810000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4157663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049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8779809"/>
              </p:ext>
            </p:extLst>
          </p:nvPr>
        </p:nvGraphicFramePr>
        <p:xfrm>
          <a:off x="1503363" y="5172077"/>
          <a:ext cx="2286000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r:id="rId4" imgW="672808" imgH="253890" progId="Equation.3">
                  <p:embed/>
                </p:oleObj>
              </mc:Choice>
              <mc:Fallback>
                <p:oleObj r:id="rId4" imgW="672808" imgH="25389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63" y="5172077"/>
                        <a:ext cx="2286000" cy="868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1503363" y="4154488"/>
          <a:ext cx="344963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6" imgW="1104840" imgH="228600" progId="Equation.3">
                  <p:embed/>
                </p:oleObj>
              </mc:Choice>
              <mc:Fallback>
                <p:oleObj name="Equation" r:id="rId6" imgW="110484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63" y="4154488"/>
                        <a:ext cx="3449637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TextBox 11"/>
          <p:cNvSpPr txBox="1">
            <a:spLocks noChangeArrowheads="1"/>
          </p:cNvSpPr>
          <p:nvPr/>
        </p:nvSpPr>
        <p:spPr bwMode="auto">
          <a:xfrm>
            <a:off x="609600" y="4114800"/>
            <a:ext cx="5953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/>
              <a:t>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85800" y="1968674"/>
                <a:ext cx="7473866" cy="5931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36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36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3600" dirty="0" smtClean="0"/>
                  <a:t>+…+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𝑄𝑖</m:t>
                        </m:r>
                      </m:sub>
                    </m:sSub>
                  </m:oMath>
                </a14:m>
                <a:r>
                  <a:rPr lang="en-US" sz="36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ε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968674"/>
                <a:ext cx="7473866" cy="593176"/>
              </a:xfrm>
              <a:prstGeom prst="rect">
                <a:avLst/>
              </a:prstGeom>
              <a:blipFill>
                <a:blip r:embed="rId8"/>
                <a:stretch>
                  <a:fillRect t="-24742" b="-381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685800" y="2875374"/>
                <a:ext cx="7473866" cy="5841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sz="360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β</m:t>
                            </m:r>
                          </m:e>
                        </m:acc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36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sz="36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β</m:t>
                            </m:r>
                          </m:e>
                        </m:acc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36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sz="36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ε</m:t>
                            </m:r>
                          </m:e>
                        </m:acc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875374"/>
                <a:ext cx="7473866" cy="584134"/>
              </a:xfrm>
              <a:prstGeom prst="rect">
                <a:avLst/>
              </a:prstGeom>
              <a:blipFill>
                <a:blip r:embed="rId9"/>
                <a:stretch>
                  <a:fillRect t="-18750" b="-45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61988"/>
          </a:xfrm>
        </p:spPr>
        <p:txBody>
          <a:bodyPr/>
          <a:lstStyle/>
          <a:p>
            <a:r>
              <a:rPr lang="en-US" b="1" smtClean="0"/>
              <a:t>What’s in a name…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86000"/>
            <a:ext cx="77724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smtClean="0"/>
              <a:t>Sociology:  Multilevel Models</a:t>
            </a:r>
          </a:p>
          <a:p>
            <a:pPr>
              <a:lnSpc>
                <a:spcPct val="90000"/>
              </a:lnSpc>
            </a:pPr>
            <a:r>
              <a:rPr lang="en-US" sz="3600" smtClean="0"/>
              <a:t>Biometrics:  Mixed-Effects Models or Random-Effects Models</a:t>
            </a:r>
          </a:p>
          <a:p>
            <a:pPr>
              <a:lnSpc>
                <a:spcPct val="90000"/>
              </a:lnSpc>
            </a:pPr>
            <a:r>
              <a:rPr lang="en-US" sz="3600" smtClean="0"/>
              <a:t>Econometrics:  Random-Coefficient Regression Models</a:t>
            </a:r>
          </a:p>
          <a:p>
            <a:pPr>
              <a:lnSpc>
                <a:spcPct val="90000"/>
              </a:lnSpc>
            </a:pPr>
            <a:r>
              <a:rPr lang="en-US" sz="3600" smtClean="0"/>
              <a:t>Statistics:  Covariance Components Models</a:t>
            </a:r>
          </a:p>
        </p:txBody>
      </p:sp>
      <p:pic>
        <p:nvPicPr>
          <p:cNvPr id="17412" name="Picture 5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1066800" y="16002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When to use HLM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smtClean="0"/>
              <a:t>Nested data:  Dependent observations</a:t>
            </a:r>
          </a:p>
          <a:p>
            <a:r>
              <a:rPr lang="en-US" smtClean="0"/>
              <a:t>Do children of different gender, race, or exposure to different reading programs grow at the same rate in reading?</a:t>
            </a:r>
          </a:p>
          <a:p>
            <a:r>
              <a:rPr lang="en-US" smtClean="0"/>
              <a:t>Is the relationship between social status and achievement the same in schools of different size or sector (public v. catholic)?</a:t>
            </a:r>
          </a:p>
        </p:txBody>
      </p:sp>
      <p:pic>
        <p:nvPicPr>
          <p:cNvPr id="18436" name="Picture 4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1066800" y="16764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Building Models in HLM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2667000"/>
            <a:ext cx="5715000" cy="3429000"/>
          </a:xfrm>
        </p:spPr>
        <p:txBody>
          <a:bodyPr/>
          <a:lstStyle/>
          <a:p>
            <a:r>
              <a:rPr lang="en-US" smtClean="0"/>
              <a:t>Level One</a:t>
            </a:r>
          </a:p>
          <a:p>
            <a:pPr lvl="1"/>
            <a:r>
              <a:rPr lang="en-US" smtClean="0"/>
              <a:t>Within Units</a:t>
            </a:r>
          </a:p>
          <a:p>
            <a:r>
              <a:rPr lang="en-US" smtClean="0"/>
              <a:t>Level Two</a:t>
            </a:r>
          </a:p>
          <a:p>
            <a:pPr lvl="1"/>
            <a:r>
              <a:rPr lang="en-US" smtClean="0"/>
              <a:t>Between Units</a:t>
            </a:r>
          </a:p>
        </p:txBody>
      </p:sp>
      <p:pic>
        <p:nvPicPr>
          <p:cNvPr id="19460" name="Picture 4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1066800" y="16764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 of Multiple Levels</a:t>
            </a:r>
          </a:p>
        </p:txBody>
      </p:sp>
      <p:pic>
        <p:nvPicPr>
          <p:cNvPr id="20483" name="Picture 4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1066800" y="16764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" y="2133600"/>
          <a:ext cx="8915400" cy="3505203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Level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Level 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Level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Students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Classrooms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Teachers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Schools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School Districts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Children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Families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Neighborhoods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Families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Neighborhoods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Cities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Nurses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Wards/Units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Hospitals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Workers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US-Based Firms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Multinational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Firms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Juvenile Delinquents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Social Workers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Social Service Agencies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Longitudinal Scores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Students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Teachers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Advantages of HLM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7696200" cy="3733800"/>
          </a:xfrm>
        </p:spPr>
        <p:txBody>
          <a:bodyPr/>
          <a:lstStyle/>
          <a:p>
            <a:r>
              <a:rPr lang="en-US" smtClean="0"/>
              <a:t>Adjusting for nonindependence of observations within subjects</a:t>
            </a:r>
          </a:p>
          <a:p>
            <a:r>
              <a:rPr lang="en-US" smtClean="0"/>
              <a:t>Larger framework for real-life problems</a:t>
            </a:r>
          </a:p>
          <a:p>
            <a:r>
              <a:rPr lang="en-US" smtClean="0"/>
              <a:t>Unbalanced designs and missing data are accommodated</a:t>
            </a:r>
          </a:p>
        </p:txBody>
      </p:sp>
      <p:pic>
        <p:nvPicPr>
          <p:cNvPr id="21508" name="Picture 4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1066800" y="16764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Alternatives to HLM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971800"/>
            <a:ext cx="6019800" cy="3124200"/>
          </a:xfrm>
        </p:spPr>
        <p:txBody>
          <a:bodyPr/>
          <a:lstStyle/>
          <a:p>
            <a:r>
              <a:rPr lang="en-US" dirty="0" smtClean="0"/>
              <a:t>Individual level</a:t>
            </a:r>
          </a:p>
          <a:p>
            <a:r>
              <a:rPr lang="en-US" dirty="0" smtClean="0"/>
              <a:t>Group level</a:t>
            </a:r>
          </a:p>
          <a:p>
            <a:r>
              <a:rPr lang="en-US" dirty="0" smtClean="0"/>
              <a:t>Just use regression</a:t>
            </a:r>
          </a:p>
        </p:txBody>
      </p:sp>
      <p:pic>
        <p:nvPicPr>
          <p:cNvPr id="22532" name="Picture 4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1066800" y="16764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620000" cy="914400"/>
          </a:xfrm>
        </p:spPr>
        <p:txBody>
          <a:bodyPr/>
          <a:lstStyle/>
          <a:p>
            <a:r>
              <a:rPr lang="en-US" sz="4000" b="1" smtClean="0"/>
              <a:t>What do we gain through HLM?</a:t>
            </a:r>
          </a:p>
        </p:txBody>
      </p:sp>
      <p:graphicFrame>
        <p:nvGraphicFramePr>
          <p:cNvPr id="16398" name="Group 14"/>
          <p:cNvGraphicFramePr>
            <a:graphicFrameLocks noGrp="1"/>
          </p:cNvGraphicFramePr>
          <p:nvPr/>
        </p:nvGraphicFramePr>
        <p:xfrm>
          <a:off x="685800" y="2362200"/>
          <a:ext cx="7924800" cy="3406775"/>
        </p:xfrm>
        <a:graphic>
          <a:graphicData uri="http://schemas.openxmlformats.org/drawingml/2006/table">
            <a:tbl>
              <a:tblPr/>
              <a:tblGrid>
                <a:gridCol w="792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pPr marL="461963" marR="0" lvl="0" indent="-4619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Improved estimation of effects within individual units.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Example: Developing an improved estimate of a regression model for an individual school by borrowing strength from the fact that similar relationships exist for other schools.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3559" name="Picture 11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990600" y="17526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543800" cy="838200"/>
          </a:xfrm>
        </p:spPr>
        <p:txBody>
          <a:bodyPr/>
          <a:lstStyle/>
          <a:p>
            <a:r>
              <a:rPr lang="en-US" sz="4000" b="1" smtClean="0"/>
              <a:t>What do we gain through HLM?</a:t>
            </a:r>
          </a:p>
        </p:txBody>
      </p:sp>
      <p:graphicFrame>
        <p:nvGraphicFramePr>
          <p:cNvPr id="17424" name="Group 16"/>
          <p:cNvGraphicFramePr>
            <a:graphicFrameLocks noGrp="1"/>
          </p:cNvGraphicFramePr>
          <p:nvPr/>
        </p:nvGraphicFramePr>
        <p:xfrm>
          <a:off x="685800" y="2362200"/>
          <a:ext cx="7924800" cy="3492500"/>
        </p:xfrm>
        <a:graphic>
          <a:graphicData uri="http://schemas.openxmlformats.org/drawingml/2006/table">
            <a:tbl>
              <a:tblPr/>
              <a:tblGrid>
                <a:gridCol w="792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47800">
                <a:tc>
                  <a:txBody>
                    <a:bodyPr/>
                    <a:lstStyle/>
                    <a:p>
                      <a:pPr marL="461963" marR="0" lvl="0" indent="-4619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Formulation and testing of hypotheses about cross-level effects.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Example: How school size might be related to the magnitude of the relationship between social class and academic achievement within schools.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4583" name="Picture 13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1066800" y="16764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Continuous Variables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Review statistical procedures for continuous variables</a:t>
            </a:r>
          </a:p>
          <a:p>
            <a:r>
              <a:rPr lang="en-US" smtClean="0"/>
              <a:t>Consider options on Variables Chart</a:t>
            </a:r>
          </a:p>
          <a:p>
            <a:r>
              <a:rPr lang="en-US" smtClean="0"/>
              <a:t>Generalize options under the GLM approach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620000" cy="838200"/>
          </a:xfrm>
        </p:spPr>
        <p:txBody>
          <a:bodyPr/>
          <a:lstStyle/>
          <a:p>
            <a:r>
              <a:rPr lang="en-US" sz="4000" b="1" smtClean="0"/>
              <a:t>What do we gain through HLM?</a:t>
            </a:r>
          </a:p>
        </p:txBody>
      </p:sp>
      <p:graphicFrame>
        <p:nvGraphicFramePr>
          <p:cNvPr id="18447" name="Group 15"/>
          <p:cNvGraphicFramePr>
            <a:graphicFrameLocks noGrp="1"/>
          </p:cNvGraphicFramePr>
          <p:nvPr/>
        </p:nvGraphicFramePr>
        <p:xfrm>
          <a:off x="609600" y="2362200"/>
          <a:ext cx="8001000" cy="4173601"/>
        </p:xfrm>
        <a:graphic>
          <a:graphicData uri="http://schemas.openxmlformats.org/drawingml/2006/table">
            <a:tbl>
              <a:tblPr/>
              <a:tblGrid>
                <a:gridCol w="800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46225">
                <a:tc>
                  <a:txBody>
                    <a:bodyPr/>
                    <a:lstStyle/>
                    <a:p>
                      <a:pPr marL="461963" marR="0" lvl="0" indent="-4619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Partitioning variance and covariance components among levels.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2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Example: Decomposing the correlation among a set of student-level variables into within- and between-school components.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How much of the variance is within or between schools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5607" name="Picture 12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1066800" y="16764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77200" cy="1143000"/>
          </a:xfrm>
        </p:spPr>
        <p:txBody>
          <a:bodyPr/>
          <a:lstStyle/>
          <a:p>
            <a:r>
              <a:rPr lang="en-US" sz="3600" smtClean="0"/>
              <a:t>A relationship between 8</a:t>
            </a:r>
            <a:r>
              <a:rPr lang="en-US" sz="3600" baseline="30000" smtClean="0"/>
              <a:t>th</a:t>
            </a:r>
            <a:r>
              <a:rPr lang="en-US" sz="3600" smtClean="0"/>
              <a:t> grade and 11</a:t>
            </a:r>
            <a:r>
              <a:rPr lang="en-US" sz="3600" baseline="30000" smtClean="0"/>
              <a:t>th</a:t>
            </a:r>
            <a:r>
              <a:rPr lang="en-US" sz="3600" smtClean="0"/>
              <a:t> grade performance?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405063" y="2033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09600" y="1600200"/>
          <a:ext cx="7315200" cy="471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3" imgW="4257630" imgH="2686050" progId="MSGraph.Chart.8">
                  <p:embed/>
                </p:oleObj>
              </mc:Choice>
              <mc:Fallback>
                <p:oleObj name="Chart" r:id="rId3" imgW="4257630" imgH="2686050" progId="MSGraph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0200"/>
                        <a:ext cx="7315200" cy="4710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6497638"/>
            <a:ext cx="6302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Goldstein (1999). http://</a:t>
            </a:r>
            <a:r>
              <a:rPr lang="en-US" sz="1600">
                <a:cs typeface="Times New Roman" pitchFamily="18" charset="0"/>
              </a:rPr>
              <a:t>www.arnoldpublishers.com/support/goldstein.htm</a:t>
            </a:r>
            <a:r>
              <a:rPr lang="en-US" sz="1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 smtClean="0"/>
              <a:t>Accounting for school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424113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208205"/>
              </p:ext>
            </p:extLst>
          </p:nvPr>
        </p:nvGraphicFramePr>
        <p:xfrm>
          <a:off x="381000" y="1371600"/>
          <a:ext cx="8153400" cy="482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hart" r:id="rId3" imgW="4295700" imgH="2543175" progId="MSGraph.Chart.8">
                  <p:embed/>
                </p:oleObj>
              </mc:Choice>
              <mc:Fallback>
                <p:oleObj name="Chart" r:id="rId3" imgW="4295700" imgH="2543175" progId="MSGraph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371600"/>
                        <a:ext cx="8153400" cy="4827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0" y="6497638"/>
            <a:ext cx="6302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Goldstein (1999). http://</a:t>
            </a:r>
            <a:r>
              <a:rPr lang="en-US" sz="1600">
                <a:cs typeface="Times New Roman" pitchFamily="18" charset="0"/>
              </a:rPr>
              <a:t>www.arnoldpublishers.com/support/goldstein.htm</a:t>
            </a:r>
            <a:r>
              <a:rPr lang="en-US" sz="1600"/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3581400" y="2157413"/>
            <a:ext cx="4191000" cy="738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2971800" y="1828800"/>
            <a:ext cx="4267200" cy="266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762000" y="2057400"/>
            <a:ext cx="7467600" cy="434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6627" name="Line 4"/>
          <p:cNvSpPr>
            <a:spLocks noChangeShapeType="1"/>
          </p:cNvSpPr>
          <p:nvPr/>
        </p:nvSpPr>
        <p:spPr bwMode="auto">
          <a:xfrm>
            <a:off x="2057400" y="2438400"/>
            <a:ext cx="0" cy="3352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8" name="Line 5"/>
          <p:cNvSpPr>
            <a:spLocks noChangeShapeType="1"/>
          </p:cNvSpPr>
          <p:nvPr/>
        </p:nvSpPr>
        <p:spPr bwMode="auto">
          <a:xfrm>
            <a:off x="2057400" y="5791200"/>
            <a:ext cx="5410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3276600" y="5867400"/>
            <a:ext cx="33528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Socioeconomic</a:t>
            </a:r>
            <a:r>
              <a:rPr lang="en-US"/>
              <a:t> </a:t>
            </a:r>
            <a:r>
              <a:rPr lang="en-US">
                <a:solidFill>
                  <a:srgbClr val="000000"/>
                </a:solidFill>
              </a:rPr>
              <a:t>Status</a:t>
            </a:r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 rot="-5400000">
            <a:off x="550068" y="3640932"/>
            <a:ext cx="1947863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Achievement</a:t>
            </a:r>
          </a:p>
        </p:txBody>
      </p:sp>
      <p:sp>
        <p:nvSpPr>
          <p:cNvPr id="26631" name="Line 8"/>
          <p:cNvSpPr>
            <a:spLocks noChangeShapeType="1"/>
          </p:cNvSpPr>
          <p:nvPr/>
        </p:nvSpPr>
        <p:spPr bwMode="auto">
          <a:xfrm flipV="1">
            <a:off x="2438400" y="4495800"/>
            <a:ext cx="480060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2" name="Line 9"/>
          <p:cNvSpPr>
            <a:spLocks noChangeShapeType="1"/>
          </p:cNvSpPr>
          <p:nvPr/>
        </p:nvSpPr>
        <p:spPr bwMode="auto">
          <a:xfrm flipV="1">
            <a:off x="2438400" y="4419600"/>
            <a:ext cx="480060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3" name="Line 10"/>
          <p:cNvSpPr>
            <a:spLocks noChangeShapeType="1"/>
          </p:cNvSpPr>
          <p:nvPr/>
        </p:nvSpPr>
        <p:spPr bwMode="auto">
          <a:xfrm>
            <a:off x="2438400" y="4876800"/>
            <a:ext cx="480060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Line 11"/>
          <p:cNvSpPr>
            <a:spLocks noChangeShapeType="1"/>
          </p:cNvSpPr>
          <p:nvPr/>
        </p:nvSpPr>
        <p:spPr bwMode="auto">
          <a:xfrm>
            <a:off x="2438400" y="3581400"/>
            <a:ext cx="472440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5" name="Line 12"/>
          <p:cNvSpPr>
            <a:spLocks noChangeShapeType="1"/>
          </p:cNvSpPr>
          <p:nvPr/>
        </p:nvSpPr>
        <p:spPr bwMode="auto">
          <a:xfrm flipV="1">
            <a:off x="2438400" y="3581400"/>
            <a:ext cx="472440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6" name="Line 13"/>
          <p:cNvSpPr>
            <a:spLocks noChangeShapeType="1"/>
          </p:cNvSpPr>
          <p:nvPr/>
        </p:nvSpPr>
        <p:spPr bwMode="auto">
          <a:xfrm flipV="1">
            <a:off x="2438400" y="3276600"/>
            <a:ext cx="472440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7" name="Line 14"/>
          <p:cNvSpPr>
            <a:spLocks noChangeShapeType="1"/>
          </p:cNvSpPr>
          <p:nvPr/>
        </p:nvSpPr>
        <p:spPr bwMode="auto">
          <a:xfrm flipV="1">
            <a:off x="2438400" y="3124200"/>
            <a:ext cx="4724400" cy="1066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8" name="Line 15"/>
          <p:cNvSpPr>
            <a:spLocks noChangeShapeType="1"/>
          </p:cNvSpPr>
          <p:nvPr/>
        </p:nvSpPr>
        <p:spPr bwMode="auto">
          <a:xfrm flipV="1">
            <a:off x="2438400" y="4724400"/>
            <a:ext cx="48006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9" name="Line 16"/>
          <p:cNvSpPr>
            <a:spLocks noChangeShapeType="1"/>
          </p:cNvSpPr>
          <p:nvPr/>
        </p:nvSpPr>
        <p:spPr bwMode="auto">
          <a:xfrm flipV="1">
            <a:off x="2438400" y="3810000"/>
            <a:ext cx="4724400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0" name="Line 17"/>
          <p:cNvSpPr>
            <a:spLocks noChangeShapeType="1"/>
          </p:cNvSpPr>
          <p:nvPr/>
        </p:nvSpPr>
        <p:spPr bwMode="auto">
          <a:xfrm flipV="1">
            <a:off x="2438400" y="2874963"/>
            <a:ext cx="4724400" cy="12398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1" name="Line 18"/>
          <p:cNvSpPr>
            <a:spLocks noChangeShapeType="1"/>
          </p:cNvSpPr>
          <p:nvPr/>
        </p:nvSpPr>
        <p:spPr bwMode="auto">
          <a:xfrm flipV="1">
            <a:off x="2438400" y="3276600"/>
            <a:ext cx="4724400" cy="1066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2" name="Line 19"/>
          <p:cNvSpPr>
            <a:spLocks noChangeShapeType="1"/>
          </p:cNvSpPr>
          <p:nvPr/>
        </p:nvSpPr>
        <p:spPr bwMode="auto">
          <a:xfrm flipV="1">
            <a:off x="2438400" y="4648200"/>
            <a:ext cx="48006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Line 20"/>
          <p:cNvSpPr>
            <a:spLocks noChangeShapeType="1"/>
          </p:cNvSpPr>
          <p:nvPr/>
        </p:nvSpPr>
        <p:spPr bwMode="auto">
          <a:xfrm flipV="1">
            <a:off x="2438400" y="4114800"/>
            <a:ext cx="4724400" cy="1295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4" name="Line 21"/>
          <p:cNvSpPr>
            <a:spLocks noChangeShapeType="1"/>
          </p:cNvSpPr>
          <p:nvPr/>
        </p:nvSpPr>
        <p:spPr bwMode="auto">
          <a:xfrm flipV="1">
            <a:off x="2438400" y="3657600"/>
            <a:ext cx="472440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5" name="Rectangle 2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600200"/>
          </a:xfrm>
          <a:noFill/>
        </p:spPr>
        <p:txBody>
          <a:bodyPr/>
          <a:lstStyle/>
          <a:p>
            <a:r>
              <a:rPr lang="en-US" sz="3600" smtClean="0"/>
              <a:t>When school is a meaningful organizational unit, relations may be a function of the unit.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Model</a:t>
            </a:r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33400" y="1981200"/>
          <a:ext cx="8091488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3" imgW="2158920" imgH="241200" progId="Equation.3">
                  <p:embed/>
                </p:oleObj>
              </mc:Choice>
              <mc:Fallback>
                <p:oleObj name="Equation" r:id="rId3" imgW="215892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81200"/>
                        <a:ext cx="8091488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143000" y="3452812"/>
                <a:ext cx="7637464" cy="7316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00</m:t>
                        </m:r>
                      </m:sub>
                    </m:sSub>
                  </m:oMath>
                </a14:m>
                <a:r>
                  <a:rPr lang="en-US" sz="44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01</m:t>
                        </m:r>
                      </m:sub>
                    </m:sSub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𝐶𝑎𝑡h𝑜𝑙𝑖𝑐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44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452812"/>
                <a:ext cx="7637464" cy="731611"/>
              </a:xfrm>
              <a:prstGeom prst="rect">
                <a:avLst/>
              </a:prstGeom>
              <a:blipFill>
                <a:blip r:embed="rId5"/>
                <a:stretch>
                  <a:fillRect t="-25000" b="-3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143000" y="4413250"/>
                <a:ext cx="7637464" cy="7316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4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sz="44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𝐶𝑎𝑡h𝑜𝑙𝑖𝑐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44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4413250"/>
                <a:ext cx="7637464" cy="731611"/>
              </a:xfrm>
              <a:prstGeom prst="rect">
                <a:avLst/>
              </a:prstGeom>
              <a:blipFill>
                <a:blip r:embed="rId6"/>
                <a:stretch>
                  <a:fillRect t="-25000" b="-35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Statistical Paradigm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2590800"/>
            <a:ext cx="5181600" cy="2057400"/>
          </a:xfrm>
        </p:spPr>
        <p:txBody>
          <a:bodyPr/>
          <a:lstStyle/>
          <a:p>
            <a:pPr marL="520700" indent="-520700"/>
            <a:r>
              <a:rPr lang="en-US" smtClean="0">
                <a:cs typeface="Times New Roman" pitchFamily="18" charset="0"/>
              </a:rPr>
              <a:t>Model Building </a:t>
            </a:r>
          </a:p>
          <a:p>
            <a:pPr marL="520700" indent="-520700"/>
            <a:r>
              <a:rPr lang="en-US" smtClean="0">
                <a:cs typeface="Times New Roman" pitchFamily="18" charset="0"/>
              </a:rPr>
              <a:t>Estimation of Parameters</a:t>
            </a:r>
          </a:p>
          <a:p>
            <a:pPr marL="520700" indent="-520700"/>
            <a:r>
              <a:rPr lang="en-US" smtClean="0">
                <a:cs typeface="Times New Roman" pitchFamily="18" charset="0"/>
              </a:rPr>
              <a:t>Testing Fit of the Model</a:t>
            </a:r>
          </a:p>
          <a:p>
            <a:pPr marL="520700" indent="-520700"/>
            <a:endParaRPr lang="en-US" smtClean="0"/>
          </a:p>
        </p:txBody>
      </p:sp>
      <p:pic>
        <p:nvPicPr>
          <p:cNvPr id="9220" name="Picture 4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1066800" y="16764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 Building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2209800"/>
            <a:ext cx="5791200" cy="3886200"/>
          </a:xfrm>
        </p:spPr>
        <p:txBody>
          <a:bodyPr/>
          <a:lstStyle/>
          <a:p>
            <a:r>
              <a:rPr lang="en-US" smtClean="0"/>
              <a:t>Theory</a:t>
            </a:r>
          </a:p>
          <a:p>
            <a:r>
              <a:rPr lang="en-US" smtClean="0"/>
              <a:t>Model Specification</a:t>
            </a:r>
          </a:p>
          <a:p>
            <a:r>
              <a:rPr lang="en-US" smtClean="0"/>
              <a:t>Measurement</a:t>
            </a:r>
          </a:p>
          <a:p>
            <a:r>
              <a:rPr lang="en-US" smtClean="0"/>
              <a:t>Data Collection</a:t>
            </a:r>
          </a:p>
          <a:p>
            <a:endParaRPr lang="en-US" smtClean="0"/>
          </a:p>
        </p:txBody>
      </p:sp>
      <p:pic>
        <p:nvPicPr>
          <p:cNvPr id="10244" name="Picture 4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1066800" y="16764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Estimation of Parameters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590800"/>
            <a:ext cx="7391400" cy="3505200"/>
          </a:xfrm>
        </p:spPr>
        <p:txBody>
          <a:bodyPr/>
          <a:lstStyle/>
          <a:p>
            <a:r>
              <a:rPr lang="en-US" smtClean="0"/>
              <a:t>Conceptualizing Relevant Factors</a:t>
            </a:r>
          </a:p>
          <a:p>
            <a:r>
              <a:rPr lang="en-US" smtClean="0"/>
              <a:t>A General Approach to Data Analysis</a:t>
            </a:r>
          </a:p>
          <a:p>
            <a:r>
              <a:rPr lang="en-US" smtClean="0"/>
              <a:t>GLM Model Assumptions</a:t>
            </a:r>
          </a:p>
          <a:p>
            <a:endParaRPr lang="en-US" smtClean="0"/>
          </a:p>
        </p:txBody>
      </p:sp>
      <p:pic>
        <p:nvPicPr>
          <p:cNvPr id="11268" name="Picture 4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1066800" y="16764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Approach to Data Analysis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smtClean="0"/>
              <a:t>Univariate &amp; bivariate descriptive analyses</a:t>
            </a:r>
          </a:p>
          <a:p>
            <a:r>
              <a:rPr lang="en-US" smtClean="0"/>
              <a:t>Specifying the model</a:t>
            </a:r>
          </a:p>
          <a:p>
            <a:r>
              <a:rPr lang="en-US" smtClean="0"/>
              <a:t>Testing interaction terms</a:t>
            </a:r>
          </a:p>
          <a:p>
            <a:r>
              <a:rPr lang="en-US" smtClean="0"/>
              <a:t>Removing insignificant terms</a:t>
            </a:r>
          </a:p>
          <a:p>
            <a:r>
              <a:rPr lang="en-US" smtClean="0"/>
              <a:t>Examining outliers</a:t>
            </a:r>
          </a:p>
          <a:p>
            <a:r>
              <a:rPr lang="en-US" smtClean="0"/>
              <a:t>Checking assumptions</a:t>
            </a:r>
          </a:p>
          <a:p>
            <a:endParaRPr lang="en-US" smtClean="0"/>
          </a:p>
        </p:txBody>
      </p:sp>
      <p:pic>
        <p:nvPicPr>
          <p:cNvPr id="12292" name="Picture 4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1066800" y="16764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Linear Model Assumptions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24400" y="2209800"/>
            <a:ext cx="3810000" cy="4114800"/>
          </a:xfrm>
        </p:spPr>
        <p:txBody>
          <a:bodyPr/>
          <a:lstStyle/>
          <a:p>
            <a:r>
              <a:rPr lang="en-US" smtClean="0"/>
              <a:t>STOCHASTIC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/>
              <a:t>Independence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/>
              <a:t>Normality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/>
              <a:t>Mean of zero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/>
              <a:t>Homogeneity of variance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/>
              <a:t>Independence from explanatory variables</a:t>
            </a:r>
          </a:p>
          <a:p>
            <a:endParaRPr lang="en-US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2209800"/>
            <a:ext cx="3810000" cy="4114800"/>
          </a:xfrm>
        </p:spPr>
        <p:txBody>
          <a:bodyPr/>
          <a:lstStyle/>
          <a:p>
            <a:r>
              <a:rPr lang="en-US" smtClean="0"/>
              <a:t>STRUCTURAL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/>
              <a:t>Independent observations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/>
              <a:t>Linear relationships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/>
              <a:t>Variable independence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/>
              <a:t>Errorless measurement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/>
              <a:t>Correct specification</a:t>
            </a:r>
          </a:p>
          <a:p>
            <a:endParaRPr lang="en-US" smtClean="0"/>
          </a:p>
          <a:p>
            <a:endParaRPr lang="en-US" smtClean="0"/>
          </a:p>
        </p:txBody>
      </p:sp>
      <p:pic>
        <p:nvPicPr>
          <p:cNvPr id="13317" name="Picture 5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1066800" y="16764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  <p:bldP spid="512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Testing Model-Data Fit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2362200"/>
            <a:ext cx="5943600" cy="3733800"/>
          </a:xfrm>
        </p:spPr>
        <p:txBody>
          <a:bodyPr/>
          <a:lstStyle/>
          <a:p>
            <a:r>
              <a:rPr lang="en-US" smtClean="0"/>
              <a:t>Parsimony</a:t>
            </a:r>
          </a:p>
          <a:p>
            <a:r>
              <a:rPr lang="en-US" smtClean="0"/>
              <a:t>Indicators</a:t>
            </a:r>
          </a:p>
          <a:p>
            <a:pPr lvl="1"/>
            <a:r>
              <a:rPr lang="en-US" i="1" smtClean="0"/>
              <a:t>Correlation</a:t>
            </a:r>
          </a:p>
          <a:p>
            <a:pPr lvl="1"/>
            <a:r>
              <a:rPr lang="en-US" i="1" smtClean="0"/>
              <a:t>Simple Regression</a:t>
            </a:r>
          </a:p>
          <a:p>
            <a:pPr lvl="1"/>
            <a:r>
              <a:rPr lang="en-US" i="1" smtClean="0"/>
              <a:t>Multiple Regression</a:t>
            </a:r>
          </a:p>
          <a:p>
            <a:r>
              <a:rPr lang="en-US" smtClean="0"/>
              <a:t>Controlling Type-I error</a:t>
            </a:r>
          </a:p>
        </p:txBody>
      </p:sp>
      <p:pic>
        <p:nvPicPr>
          <p:cNvPr id="14340" name="Picture 4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1066800" y="16764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600200"/>
          </a:xfrm>
        </p:spPr>
        <p:txBody>
          <a:bodyPr/>
          <a:lstStyle/>
          <a:p>
            <a:r>
              <a:rPr lang="en-US" b="1" smtClean="0"/>
              <a:t>Common Problems</a:t>
            </a:r>
            <a:br>
              <a:rPr lang="en-US" b="1" smtClean="0"/>
            </a:br>
            <a:r>
              <a:rPr lang="en-US" sz="3200" b="1" smtClean="0"/>
              <a:t>in the analysis of clustered (nested) data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286000"/>
            <a:ext cx="7315200" cy="3581400"/>
          </a:xfrm>
        </p:spPr>
        <p:txBody>
          <a:bodyPr/>
          <a:lstStyle/>
          <a:p>
            <a:r>
              <a:rPr lang="en-US" smtClean="0"/>
              <a:t>The “unit of analysis” problem – misestimated precision</a:t>
            </a:r>
          </a:p>
          <a:p>
            <a:r>
              <a:rPr lang="en-US" smtClean="0"/>
              <a:t>Testing hypotheses about effects occurring at each level and across levels</a:t>
            </a:r>
          </a:p>
          <a:p>
            <a:r>
              <a:rPr lang="en-US" smtClean="0"/>
              <a:t>Problems related to measurement of change or growth</a:t>
            </a:r>
          </a:p>
        </p:txBody>
      </p:sp>
      <p:pic>
        <p:nvPicPr>
          <p:cNvPr id="15364" name="Picture 4" descr="c:\Program Files\Common Files\Microsoft Shared\Clipart\themes1\lines\bd14594_.gif"/>
          <p:cNvPicPr>
            <a:picLocks noChangeAspect="1" noChangeArrowheads="1"/>
          </p:cNvPicPr>
          <p:nvPr/>
        </p:nvPicPr>
        <p:blipFill>
          <a:blip r:embed="rId2" cstate="print">
            <a:lum contrast="78000"/>
          </a:blip>
          <a:srcRect/>
          <a:stretch>
            <a:fillRect/>
          </a:stretch>
        </p:blipFill>
        <p:spPr bwMode="auto">
          <a:xfrm>
            <a:off x="1143000" y="1905000"/>
            <a:ext cx="6858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572</Words>
  <Application>Microsoft Office PowerPoint</Application>
  <PresentationFormat>On-screen Show (4:3)</PresentationFormat>
  <Paragraphs>129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Cambria Math</vt:lpstr>
      <vt:lpstr>Times New Roman</vt:lpstr>
      <vt:lpstr>Wingdings</vt:lpstr>
      <vt:lpstr>Office Theme</vt:lpstr>
      <vt:lpstr>Equation.3</vt:lpstr>
      <vt:lpstr>Equation</vt:lpstr>
      <vt:lpstr>Chart</vt:lpstr>
      <vt:lpstr>From GLM to HLM Working with  Continuous Outcomes</vt:lpstr>
      <vt:lpstr>Continuous Variables</vt:lpstr>
      <vt:lpstr>Statistical Paradigm</vt:lpstr>
      <vt:lpstr>Model Building</vt:lpstr>
      <vt:lpstr>Estimation of Parameters</vt:lpstr>
      <vt:lpstr>General Approach to Data Analysis</vt:lpstr>
      <vt:lpstr>General Linear Model Assumptions</vt:lpstr>
      <vt:lpstr>Testing Model-Data Fit</vt:lpstr>
      <vt:lpstr>Common Problems in the analysis of clustered (nested) data</vt:lpstr>
      <vt:lpstr>Estimation Requirements</vt:lpstr>
      <vt:lpstr>The Notation of Regression</vt:lpstr>
      <vt:lpstr>What’s in a name…</vt:lpstr>
      <vt:lpstr>When to use HLM</vt:lpstr>
      <vt:lpstr>Building Models in HLM</vt:lpstr>
      <vt:lpstr>Examples of Multiple Levels</vt:lpstr>
      <vt:lpstr>Advantages of HLM</vt:lpstr>
      <vt:lpstr>Alternatives to HLM</vt:lpstr>
      <vt:lpstr>What do we gain through HLM?</vt:lpstr>
      <vt:lpstr>What do we gain through HLM?</vt:lpstr>
      <vt:lpstr>What do we gain through HLM?</vt:lpstr>
      <vt:lpstr>A relationship between 8th grade and 11th grade performance?</vt:lpstr>
      <vt:lpstr>Accounting for school</vt:lpstr>
      <vt:lpstr>When school is a meaningful organizational unit, relations may be a function of the unit.</vt:lpstr>
      <vt:lpstr>Example Model</vt:lpstr>
    </vt:vector>
  </TitlesOfParts>
  <Company>University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Handling Cluster Data</dc:title>
  <dc:creator>Danielle</dc:creator>
  <cp:lastModifiedBy>Michael C Rodriguez</cp:lastModifiedBy>
  <cp:revision>79</cp:revision>
  <dcterms:created xsi:type="dcterms:W3CDTF">2010-03-29T16:31:50Z</dcterms:created>
  <dcterms:modified xsi:type="dcterms:W3CDTF">2018-03-20T20:36:32Z</dcterms:modified>
</cp:coreProperties>
</file>