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7" r:id="rId3"/>
    <p:sldId id="279" r:id="rId4"/>
    <p:sldId id="280" r:id="rId5"/>
    <p:sldId id="259" r:id="rId6"/>
    <p:sldId id="258" r:id="rId7"/>
    <p:sldId id="260" r:id="rId8"/>
    <p:sldId id="264" r:id="rId9"/>
    <p:sldId id="261" r:id="rId10"/>
    <p:sldId id="262" r:id="rId11"/>
    <p:sldId id="263" r:id="rId12"/>
    <p:sldId id="281" r:id="rId13"/>
    <p:sldId id="265" r:id="rId14"/>
    <p:sldId id="266" r:id="rId15"/>
    <p:sldId id="277" r:id="rId16"/>
    <p:sldId id="267" r:id="rId17"/>
    <p:sldId id="282" r:id="rId18"/>
    <p:sldId id="283" r:id="rId19"/>
    <p:sldId id="278" r:id="rId20"/>
    <p:sldId id="268" r:id="rId21"/>
    <p:sldId id="284" r:id="rId22"/>
    <p:sldId id="285" r:id="rId23"/>
    <p:sldId id="269" r:id="rId24"/>
    <p:sldId id="286" r:id="rId25"/>
    <p:sldId id="287" r:id="rId26"/>
    <p:sldId id="274" r:id="rId27"/>
    <p:sldId id="271" r:id="rId28"/>
    <p:sldId id="272" r:id="rId29"/>
    <p:sldId id="273" r:id="rId30"/>
    <p:sldId id="270" r:id="rId31"/>
    <p:sldId id="275" r:id="rId32"/>
    <p:sldId id="276" r:id="rId33"/>
  </p:sldIdLst>
  <p:sldSz cx="9144000" cy="6858000" type="screen4x3"/>
  <p:notesSz cx="7077075" cy="93853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6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6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918" y="-78"/>
      </p:cViewPr>
      <p:guideLst>
        <p:guide orient="horz" pos="2956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265"/>
          </a:xfrm>
          <a:prstGeom prst="rect">
            <a:avLst/>
          </a:prstGeom>
        </p:spPr>
        <p:txBody>
          <a:bodyPr vert="horz" lIns="94064" tIns="47032" rIns="94064" bIns="47032" rtlCol="0"/>
          <a:lstStyle>
            <a:lvl1pPr algn="l">
              <a:defRPr sz="1200" smtClean="0"/>
            </a:lvl1pPr>
          </a:lstStyle>
          <a:p>
            <a:pPr>
              <a:defRPr/>
            </a:pPr>
            <a:r>
              <a:rPr lang="en-US" dirty="0"/>
              <a:t>EPSY </a:t>
            </a:r>
            <a:r>
              <a:rPr lang="en-US" dirty="0" smtClean="0"/>
              <a:t>8223: Test Score Equating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4406"/>
            <a:ext cx="3066733" cy="469265"/>
          </a:xfrm>
          <a:prstGeom prst="rect">
            <a:avLst/>
          </a:prstGeom>
        </p:spPr>
        <p:txBody>
          <a:bodyPr vert="horz" lIns="94064" tIns="47032" rIns="94064" bIns="47032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914406"/>
            <a:ext cx="3066733" cy="469265"/>
          </a:xfrm>
          <a:prstGeom prst="rect">
            <a:avLst/>
          </a:prstGeom>
        </p:spPr>
        <p:txBody>
          <a:bodyPr vert="horz" lIns="94064" tIns="47032" rIns="94064" bIns="47032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FB23F9F-6502-4BDF-94EC-2D6AAEC138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29002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265"/>
          </a:xfrm>
          <a:prstGeom prst="rect">
            <a:avLst/>
          </a:prstGeom>
        </p:spPr>
        <p:txBody>
          <a:bodyPr vert="horz" lIns="94064" tIns="47032" rIns="94064" bIns="47032" rtlCol="0"/>
          <a:lstStyle>
            <a:lvl1pPr algn="l">
              <a:defRPr sz="1200" smtClean="0"/>
            </a:lvl1pPr>
          </a:lstStyle>
          <a:p>
            <a:pPr>
              <a:defRPr/>
            </a:pPr>
            <a:r>
              <a:rPr lang="en-US"/>
              <a:t>EPSY 8290: Equating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9265"/>
          </a:xfrm>
          <a:prstGeom prst="rect">
            <a:avLst/>
          </a:prstGeom>
        </p:spPr>
        <p:txBody>
          <a:bodyPr vert="horz" lIns="94064" tIns="47032" rIns="94064" bIns="47032" rtlCol="0"/>
          <a:lstStyle>
            <a:lvl1pPr algn="r">
              <a:defRPr sz="1200" smtClean="0"/>
            </a:lvl1pPr>
          </a:lstStyle>
          <a:p>
            <a:pPr>
              <a:defRPr/>
            </a:pPr>
            <a:fld id="{CA3DF967-F045-488C-BDC9-3480CB807113}" type="datetimeFigureOut">
              <a:rPr lang="en-US"/>
              <a:pPr>
                <a:defRPr/>
              </a:pPr>
              <a:t>4/4/2016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2213" y="703263"/>
            <a:ext cx="4692650" cy="3519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64" tIns="47032" rIns="94064" bIns="47032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58018"/>
            <a:ext cx="5661660" cy="4223385"/>
          </a:xfrm>
          <a:prstGeom prst="rect">
            <a:avLst/>
          </a:prstGeom>
        </p:spPr>
        <p:txBody>
          <a:bodyPr vert="horz" lIns="94064" tIns="47032" rIns="94064" bIns="47032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4406"/>
            <a:ext cx="3066733" cy="469265"/>
          </a:xfrm>
          <a:prstGeom prst="rect">
            <a:avLst/>
          </a:prstGeom>
        </p:spPr>
        <p:txBody>
          <a:bodyPr vert="horz" lIns="94064" tIns="47032" rIns="94064" bIns="47032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914406"/>
            <a:ext cx="3066733" cy="469265"/>
          </a:xfrm>
          <a:prstGeom prst="rect">
            <a:avLst/>
          </a:prstGeom>
        </p:spPr>
        <p:txBody>
          <a:bodyPr vert="horz" lIns="94064" tIns="47032" rIns="94064" bIns="47032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B8A55F5C-34CA-408B-A276-6FB9639D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64274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4273" indent="-293951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5804" indent="-235161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6126" indent="-235161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16447" indent="-235161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86769" indent="-23516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57091" indent="-23516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27412" indent="-23516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97734" indent="-23516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083EDCA-AC3E-43DD-9B99-E1FCB9BD0614}" type="slidenum">
              <a:rPr lang="en-US"/>
              <a:pPr eaLnBrk="1" hangingPunct="1"/>
              <a:t>1</a:t>
            </a:fld>
            <a:endParaRPr lang="en-US"/>
          </a:p>
        </p:txBody>
      </p:sp>
      <p:sp>
        <p:nvSpPr>
          <p:cNvPr id="26629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4273" indent="-293951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5804" indent="-235161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6126" indent="-235161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16447" indent="-235161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86769" indent="-23516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57091" indent="-23516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27412" indent="-23516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97734" indent="-23516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EPSY 8290: Equating</a:t>
            </a:r>
          </a:p>
        </p:txBody>
      </p:sp>
    </p:spTree>
    <p:extLst>
      <p:ext uri="{BB962C8B-B14F-4D97-AF65-F5344CB8AC3E}">
        <p14:creationId xmlns:p14="http://schemas.microsoft.com/office/powerpoint/2010/main" val="4240349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72BDD-C682-48A2-A5BA-19DCC3F6C0B2}" type="datetime1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EPSY 8225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508AC-A89B-4D7D-9721-C39EC865D0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981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219AA-5C55-4B14-800F-EA0493ADCB15}" type="datetime1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EPSY 8225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B3BDE-C4B8-4B98-917D-370D6F7D65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872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97E36-E107-4B81-9C91-6ED25271B1ED}" type="datetime1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EPSY 8225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6A419-5A2F-44AD-937D-A8EA50B192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99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B8759-8AD3-40D3-AFC7-88050B293B3F}" type="datetime1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EPSY 8225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5C60B-3155-4304-B435-6E0C11D1B5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26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2A3AF-7B92-48DD-A0B6-15266821EB02}" type="datetime1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EPSY 8225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089E0-D924-4CF1-A60F-0A8E8A86DF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317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25B44-1632-4A2A-AE8E-752271B377B2}" type="datetime1">
              <a:rPr lang="en-US" smtClean="0"/>
              <a:t>4/4/2016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EPSY 8225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B32E5-4D02-447A-9B95-22D2DE2079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21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C3B88-E077-497E-A022-E5A3781B8325}" type="datetime1">
              <a:rPr lang="en-US" smtClean="0"/>
              <a:t>4/4/2016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EPSY 8225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284C9-1A74-4430-B828-38EAD05BD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231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12795-89AA-4452-A4F1-E58432A11B67}" type="datetime1">
              <a:rPr lang="en-US" smtClean="0"/>
              <a:t>4/4/2016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EPSY 8225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90E45-6762-4CFB-89DB-FBF27896FF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26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44B73-7D92-4130-81C4-70DBD9166191}" type="datetime1">
              <a:rPr lang="en-US" smtClean="0"/>
              <a:t>4/4/2016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EPSY 8225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69457-B317-4B48-8448-333032C2A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92471-9089-4A89-A32E-1935BEBB6D57}" type="datetime1">
              <a:rPr lang="en-US" smtClean="0"/>
              <a:t>4/4/2016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EPSY 8225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09C51-EBB3-49B2-8334-810D85F7DD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083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063D4-E841-48E6-8FC8-08BB98EA0A1F}" type="datetime1">
              <a:rPr lang="en-US" smtClean="0"/>
              <a:t>4/4/2016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EPSY 8225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6638A-3C26-4E7F-9685-8CED98341C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471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6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9F7CFC0-E567-4062-96B6-40FDC4D63757}" type="datetime1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EPSY 8225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44E984F-7B01-4530-961D-4D2FF9E7DC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2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3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4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6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8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Nonequivalent Groups:</a:t>
            </a:r>
            <a:br>
              <a:rPr lang="en-US" dirty="0" smtClean="0"/>
            </a:br>
            <a:r>
              <a:rPr lang="en-US" dirty="0" smtClean="0"/>
              <a:t>Linear Methods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371600"/>
          </a:xfrm>
        </p:spPr>
        <p:txBody>
          <a:bodyPr rtlCol="0">
            <a:normAutofit/>
          </a:bodyPr>
          <a:lstStyle/>
          <a:p>
            <a:pPr marL="457200" indent="-457200" algn="l"/>
            <a:r>
              <a:rPr lang="en-US" sz="2400" dirty="0" err="1">
                <a:solidFill>
                  <a:schemeClr val="tx1"/>
                </a:solidFill>
              </a:rPr>
              <a:t>Kolen</a:t>
            </a:r>
            <a:r>
              <a:rPr lang="en-US" sz="2400" dirty="0">
                <a:solidFill>
                  <a:schemeClr val="tx1"/>
                </a:solidFill>
              </a:rPr>
              <a:t>, M. J., &amp; Brennan, R. L. (2004). </a:t>
            </a:r>
            <a:r>
              <a:rPr lang="en-US" sz="2400" i="1" dirty="0">
                <a:solidFill>
                  <a:schemeClr val="tx1"/>
                </a:solidFill>
              </a:rPr>
              <a:t>Test equating, scaling, and linking: Methods and practices </a:t>
            </a:r>
            <a:r>
              <a:rPr lang="en-US" sz="2400" dirty="0">
                <a:solidFill>
                  <a:schemeClr val="tx1"/>
                </a:solidFill>
              </a:rPr>
              <a:t>(2</a:t>
            </a:r>
            <a:r>
              <a:rPr lang="en-US" sz="2400" baseline="30000" dirty="0">
                <a:solidFill>
                  <a:schemeClr val="tx1"/>
                </a:solidFill>
              </a:rPr>
              <a:t>nd</a:t>
            </a:r>
            <a:r>
              <a:rPr lang="en-US" sz="2400" dirty="0">
                <a:solidFill>
                  <a:schemeClr val="tx1"/>
                </a:solidFill>
              </a:rPr>
              <a:t> ed.). New York, NY: Springer.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EPSY 8225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508AC-A89B-4D7D-9721-C39EC865D0D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Parameters Estimated from Data</a:t>
            </a:r>
          </a:p>
        </p:txBody>
      </p:sp>
      <p:sp>
        <p:nvSpPr>
          <p:cNvPr id="512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Form X administered to population 1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Form Y administered to population 2</a:t>
            </a:r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/>
        </p:nvGraphicFramePr>
        <p:xfrm>
          <a:off x="1219200" y="4114800"/>
          <a:ext cx="347186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quation" r:id="rId3" imgW="1041120" imgH="228600" progId="Equation.3">
                  <p:embed/>
                </p:oleObj>
              </mc:Choice>
              <mc:Fallback>
                <p:oleObj name="Equation" r:id="rId3" imgW="104112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114800"/>
                        <a:ext cx="3471863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4"/>
          <p:cNvGraphicFramePr>
            <a:graphicFrameLocks noChangeAspect="1"/>
          </p:cNvGraphicFramePr>
          <p:nvPr/>
        </p:nvGraphicFramePr>
        <p:xfrm>
          <a:off x="1143000" y="2286000"/>
          <a:ext cx="33528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Equation" r:id="rId5" imgW="1117440" imgH="228600" progId="Equation.3">
                  <p:embed/>
                </p:oleObj>
              </mc:Choice>
              <mc:Fallback>
                <p:oleObj name="Equation" r:id="rId5" imgW="111744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286000"/>
                        <a:ext cx="33528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EPSY 8225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5C60B-3155-4304-B435-6E0C11D1B5E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Parameters Estimated from Assumptions</a:t>
            </a:r>
          </a:p>
        </p:txBody>
      </p:sp>
      <p:sp>
        <p:nvSpPr>
          <p:cNvPr id="614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Form X moments in Population 2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Form Y moments in Population 1</a:t>
            </a: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1308100" y="4191000"/>
          <a:ext cx="34290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3" imgW="1028520" imgH="228600" progId="Equation.3">
                  <p:embed/>
                </p:oleObj>
              </mc:Choice>
              <mc:Fallback>
                <p:oleObj name="Equation" r:id="rId3" imgW="102852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8100" y="4191000"/>
                        <a:ext cx="34290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1219200" y="2362200"/>
          <a:ext cx="372586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Equation" r:id="rId5" imgW="1117440" imgH="228600" progId="Equation.3">
                  <p:embed/>
                </p:oleObj>
              </mc:Choice>
              <mc:Fallback>
                <p:oleObj name="Equation" r:id="rId5" imgW="111744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362200"/>
                        <a:ext cx="3725863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EPSY 8225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5C60B-3155-4304-B435-6E0C11D1B5E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Nonequivalent Group Equating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sets apart these equating methods is the set of statistical assumptions used.</a:t>
            </a:r>
          </a:p>
          <a:p>
            <a:r>
              <a:rPr lang="en-US" dirty="0" smtClean="0"/>
              <a:t>Assumptions must be introduced to estimate the parameters not observed.</a:t>
            </a:r>
          </a:p>
          <a:p>
            <a:r>
              <a:rPr lang="en-US" dirty="0" smtClean="0"/>
              <a:t>Different methods employ different assumptions.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EPSY 8225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5C60B-3155-4304-B435-6E0C11D1B5E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714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Tucker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Assumption 1: regression of total scores on common-item scores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The regression of X on V is the same linear function for both populations 1 and 2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The same assumption is made for the regression of Y on V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The slope and regression intercept are assumed to be the same for the observed data with each population and the unobserved parameters in the other population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EPSY 8225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5C60B-3155-4304-B435-6E0C11D1B5E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Tucker Method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Assumption 2: conditional variances of total scores given common-item scores </a:t>
            </a:r>
          </a:p>
          <a:p>
            <a:pPr lvl="1" eaLnBrk="1" hangingPunct="1"/>
            <a:r>
              <a:rPr lang="en-US" smtClean="0"/>
              <a:t>Conditional variance of X given V is the same for population 1 and 2</a:t>
            </a:r>
          </a:p>
          <a:p>
            <a:pPr lvl="1" eaLnBrk="1" hangingPunct="1"/>
            <a:r>
              <a:rPr lang="en-US" smtClean="0"/>
              <a:t>The same assumption is made for the conditional variance of Y given V</a:t>
            </a:r>
          </a:p>
          <a:p>
            <a:pPr eaLnBrk="1" hangingPunct="1"/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EPSY 8225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5C60B-3155-4304-B435-6E0C11D1B5E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Tucker Method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conditional mean score on the new form increases linearly with scores on the anchor</a:t>
            </a:r>
          </a:p>
          <a:p>
            <a:pPr lvl="1" eaLnBrk="1" hangingPunct="1"/>
            <a:r>
              <a:rPr lang="en-US" dirty="0" smtClean="0"/>
              <a:t>Use a simple formula to estimate the conditional mean in the synthetic population</a:t>
            </a:r>
          </a:p>
          <a:p>
            <a:pPr eaLnBrk="1" hangingPunct="1"/>
            <a:r>
              <a:rPr lang="en-US" dirty="0" smtClean="0"/>
              <a:t>The conditional standard error is the same at all levels of the anchor score</a:t>
            </a:r>
          </a:p>
          <a:p>
            <a:pPr lvl="1" eaLnBrk="1" hangingPunct="1"/>
            <a:r>
              <a:rPr lang="en-US" dirty="0" smtClean="0"/>
              <a:t>Estimate a single value for the conditional </a:t>
            </a:r>
            <a:r>
              <a:rPr lang="en-US" dirty="0" smtClean="0"/>
              <a:t>SE</a:t>
            </a:r>
            <a:endParaRPr lang="en-US" dirty="0" smtClean="0"/>
          </a:p>
          <a:p>
            <a:pPr eaLnBrk="1" hangingPunct="1"/>
            <a:r>
              <a:rPr lang="en-US" dirty="0" smtClean="0"/>
              <a:t>Need: Mean and SD of anchor scores in synthetic population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EPSY 8225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5C60B-3155-4304-B435-6E0C11D1B5E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Tucker Method</a:t>
            </a:r>
          </a:p>
        </p:txBody>
      </p:sp>
      <p:sp>
        <p:nvSpPr>
          <p:cNvPr id="717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eaLnBrk="1" hangingPunct="1"/>
            <a:r>
              <a:rPr lang="en-US" smtClean="0"/>
              <a:t>Result: the synthetic population means and variances for X and Y are adjusted to directly observable quantities.</a:t>
            </a:r>
          </a:p>
          <a:p>
            <a:pPr eaLnBrk="1" hangingPunct="1"/>
            <a:r>
              <a:rPr lang="en-US" smtClean="0"/>
              <a:t>The adjustment is a function of the differences in means and variances for the common items across the two populations.</a:t>
            </a:r>
          </a:p>
          <a:p>
            <a:pPr eaLnBrk="1" hangingPunct="1"/>
            <a:r>
              <a:rPr lang="en-US" smtClean="0"/>
              <a:t>If </a:t>
            </a:r>
            <a:r>
              <a:rPr lang="en-US" smtClean="0">
                <a:sym typeface="Symbol" pitchFamily="18" charset="2"/>
              </a:rPr>
              <a:t>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(V) = 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(V) and </a:t>
            </a:r>
          </a:p>
          <a:p>
            <a:pPr eaLnBrk="1" hangingPunct="1">
              <a:buFont typeface="Arial" charset="0"/>
              <a:buNone/>
            </a:pPr>
            <a:r>
              <a:rPr lang="en-US" smtClean="0">
                <a:sym typeface="Symbol" pitchFamily="18" charset="2"/>
              </a:rPr>
              <a:t>	the synthetic parameters would equal observable means and variances.</a:t>
            </a:r>
            <a:endParaRPr lang="en-US" smtClean="0"/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4132263" y="4724400"/>
          <a:ext cx="25050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Equation" r:id="rId3" imgW="939600" imgH="228600" progId="Equation.3">
                  <p:embed/>
                </p:oleObj>
              </mc:Choice>
              <mc:Fallback>
                <p:oleObj name="Equation" r:id="rId3" imgW="93960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2263" y="4724400"/>
                        <a:ext cx="250507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EPSY 8225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5C60B-3155-4304-B435-6E0C11D1B5E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Synthetic Pop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w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l-GR" dirty="0" smtClean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γ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[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- 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)] </a:t>
            </a:r>
            <a:endParaRPr lang="en-US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eaLnBrk="1" hangingPunct="1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eaLnBrk="1" hangingPunct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Y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w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l-GR" dirty="0" smtClean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γ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[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- 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)] </a:t>
            </a:r>
            <a:endParaRPr lang="en-US" dirty="0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eaLnBrk="1" hangingPunct="1">
              <a:buNone/>
            </a:pPr>
            <a:endParaRPr lang="en-US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indent="0" eaLnBrk="1" hangingPunct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Where </a:t>
            </a:r>
            <a:r>
              <a:rPr lang="el-GR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γ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and </a:t>
            </a:r>
            <a:r>
              <a:rPr lang="el-GR" dirty="0" smtClean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γ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are the regression slopes from the regression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on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for the two populations.</a:t>
            </a:r>
          </a:p>
          <a:p>
            <a:pPr marL="0" indent="0" eaLnBrk="1" hangingPunct="1">
              <a:buNone/>
            </a:pPr>
            <a:endParaRPr lang="en-US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indent="0" eaLnBrk="1" hangingPunct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Similarly, we can estimate </a:t>
            </a:r>
            <a:endParaRPr lang="en-US" dirty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1506782"/>
              </p:ext>
            </p:extLst>
          </p:nvPr>
        </p:nvGraphicFramePr>
        <p:xfrm>
          <a:off x="5105400" y="5554946"/>
          <a:ext cx="2667000" cy="5911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Equation" r:id="rId3" imgW="1117440" imgH="241200" progId="Equation.3">
                  <p:embed/>
                </p:oleObj>
              </mc:Choice>
              <mc:Fallback>
                <p:oleObj name="Equation" r:id="rId3" imgW="11174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5554946"/>
                        <a:ext cx="2667000" cy="5911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EPSY 8225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5C60B-3155-4304-B435-6E0C11D1B5E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1916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Weighting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charset="0"/>
              <a:buChar char="•"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baseline="-25000" dirty="0"/>
              <a:t>1</a:t>
            </a:r>
            <a:r>
              <a:rPr lang="en-US" dirty="0"/>
              <a:t> +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baseline="-25000" dirty="0"/>
              <a:t>2</a:t>
            </a:r>
            <a:r>
              <a:rPr lang="en-US" dirty="0"/>
              <a:t> = 1 and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baseline="-25000" dirty="0"/>
              <a:t>1</a:t>
            </a:r>
            <a:r>
              <a:rPr lang="en-US" dirty="0"/>
              <a:t> ,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>
                <a:sym typeface="Symbol" pitchFamily="18" charset="2"/>
              </a:rPr>
              <a:t> 0</a:t>
            </a:r>
            <a:endParaRPr lang="en-US" dirty="0"/>
          </a:p>
          <a:p>
            <a:pPr marL="342900" lvl="1" indent="-342900">
              <a:buFont typeface="Arial" charset="0"/>
              <a:buChar char="•"/>
            </a:pPr>
            <a:r>
              <a:rPr lang="en-US" dirty="0" smtClean="0"/>
              <a:t>One could conceive of the synthetic population to be the new population: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 smtClean="0"/>
              <a:t>= 1 and 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0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dirty="0" smtClean="0"/>
              <a:t>Weights can be proportional to population sizes: </a:t>
            </a:r>
          </a:p>
          <a:p>
            <a:pPr marL="0" lvl="1" indent="0">
              <a:buNone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N</a:t>
            </a:r>
            <a:r>
              <a:rPr lang="en-US" baseline="-25000" dirty="0" smtClean="0"/>
              <a:t>1</a:t>
            </a:r>
            <a:r>
              <a:rPr lang="en-US" dirty="0" smtClean="0"/>
              <a:t>/(N</a:t>
            </a:r>
            <a:r>
              <a:rPr lang="en-US" baseline="-25000" dirty="0" smtClean="0"/>
              <a:t>1</a:t>
            </a:r>
            <a:r>
              <a:rPr lang="en-US" dirty="0" smtClean="0"/>
              <a:t> + N</a:t>
            </a:r>
            <a:r>
              <a:rPr lang="en-US" baseline="-25000" dirty="0" smtClean="0"/>
              <a:t>2</a:t>
            </a:r>
            <a:r>
              <a:rPr lang="en-US" dirty="0" smtClean="0"/>
              <a:t>) and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baseline="-25000" dirty="0"/>
              <a:t>1</a:t>
            </a:r>
            <a:r>
              <a:rPr lang="en-US" dirty="0"/>
              <a:t> = </a:t>
            </a:r>
            <a:r>
              <a:rPr lang="en-US" dirty="0" smtClean="0"/>
              <a:t>N</a:t>
            </a:r>
            <a:r>
              <a:rPr lang="en-US" baseline="-25000" dirty="0" smtClean="0"/>
              <a:t>2</a:t>
            </a:r>
            <a:r>
              <a:rPr lang="en-US" dirty="0" smtClean="0"/>
              <a:t>/(N</a:t>
            </a:r>
            <a:r>
              <a:rPr lang="en-US" baseline="-25000" dirty="0" smtClean="0"/>
              <a:t>1</a:t>
            </a:r>
            <a:r>
              <a:rPr lang="en-US" dirty="0" smtClean="0"/>
              <a:t> + N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</a:p>
          <a:p>
            <a:pPr marL="338138" lvl="1" indent="-338138">
              <a:buFont typeface="Arial" panose="020B0604020202020204" pitchFamily="34" charset="0"/>
              <a:buChar char="•"/>
            </a:pPr>
            <a:r>
              <a:rPr lang="en-US" dirty="0" smtClean="0"/>
              <a:t>Weights can be equal, combining both populations equally: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baseline="-25000" dirty="0"/>
              <a:t>1</a:t>
            </a:r>
            <a:r>
              <a:rPr lang="en-US" dirty="0"/>
              <a:t> +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baseline="-25000" dirty="0"/>
              <a:t>2</a:t>
            </a:r>
            <a:r>
              <a:rPr lang="en-US" dirty="0"/>
              <a:t> = </a:t>
            </a:r>
            <a:r>
              <a:rPr lang="en-US" dirty="0" smtClean="0"/>
              <a:t>.5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EPSY 8225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5C60B-3155-4304-B435-6E0C11D1B5E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3629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Tucker Issues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Problems in the equating can occur if </a:t>
            </a:r>
          </a:p>
          <a:p>
            <a:pPr lvl="1" eaLnBrk="1" hangingPunct="1"/>
            <a:r>
              <a:rPr lang="en-US" smtClean="0"/>
              <a:t>the ability distributions between those who take the different forms differ a great deal</a:t>
            </a:r>
          </a:p>
          <a:p>
            <a:pPr lvl="1" eaLnBrk="1" hangingPunct="1"/>
            <a:r>
              <a:rPr lang="en-US" smtClean="0"/>
              <a:t>When the anchor is not strongly correlated with the test scores</a:t>
            </a:r>
          </a:p>
          <a:p>
            <a:pPr lvl="1" eaLnBrk="1" hangingPunct="1"/>
            <a:r>
              <a:rPr lang="en-US" smtClean="0"/>
              <a:t>The test scores and the anchor scores do not yield near perfect reliabilities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EPSY 8225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5C60B-3155-4304-B435-6E0C11D1B5E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traight Connector 3"/>
          <p:cNvSpPr/>
          <p:nvPr/>
        </p:nvSpPr>
        <p:spPr>
          <a:xfrm>
            <a:off x="6748463" y="3922713"/>
            <a:ext cx="1139825" cy="54292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69696"/>
                </a:lnTo>
                <a:lnTo>
                  <a:pt x="1139919" y="369696"/>
                </a:lnTo>
                <a:lnTo>
                  <a:pt x="1139919" y="542497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8" name="Straight Connector 4"/>
          <p:cNvSpPr/>
          <p:nvPr/>
        </p:nvSpPr>
        <p:spPr>
          <a:xfrm>
            <a:off x="5608638" y="3922713"/>
            <a:ext cx="1139825" cy="54292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139919" y="0"/>
                </a:moveTo>
                <a:lnTo>
                  <a:pt x="1139919" y="369696"/>
                </a:lnTo>
                <a:lnTo>
                  <a:pt x="0" y="369696"/>
                </a:lnTo>
                <a:lnTo>
                  <a:pt x="0" y="542497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9" name="Straight Connector 5"/>
          <p:cNvSpPr/>
          <p:nvPr/>
        </p:nvSpPr>
        <p:spPr>
          <a:xfrm>
            <a:off x="4468813" y="2195513"/>
            <a:ext cx="2279650" cy="54292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69696"/>
                </a:lnTo>
                <a:lnTo>
                  <a:pt x="2279838" y="369696"/>
                </a:lnTo>
                <a:lnTo>
                  <a:pt x="2279838" y="542497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0" name="Straight Connector 6"/>
          <p:cNvSpPr/>
          <p:nvPr/>
        </p:nvSpPr>
        <p:spPr>
          <a:xfrm>
            <a:off x="2189163" y="3922713"/>
            <a:ext cx="1139825" cy="54292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69696"/>
                </a:lnTo>
                <a:lnTo>
                  <a:pt x="1139919" y="369696"/>
                </a:lnTo>
                <a:lnTo>
                  <a:pt x="1139919" y="542497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1" name="Straight Connector 7"/>
          <p:cNvSpPr/>
          <p:nvPr/>
        </p:nvSpPr>
        <p:spPr>
          <a:xfrm>
            <a:off x="1049338" y="3922713"/>
            <a:ext cx="1139825" cy="54292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139919" y="0"/>
                </a:moveTo>
                <a:lnTo>
                  <a:pt x="1139919" y="369696"/>
                </a:lnTo>
                <a:lnTo>
                  <a:pt x="0" y="369696"/>
                </a:lnTo>
                <a:lnTo>
                  <a:pt x="0" y="542497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2" name="Straight Connector 8"/>
          <p:cNvSpPr/>
          <p:nvPr/>
        </p:nvSpPr>
        <p:spPr>
          <a:xfrm>
            <a:off x="2189163" y="2195513"/>
            <a:ext cx="2279650" cy="54292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279838" y="0"/>
                </a:moveTo>
                <a:lnTo>
                  <a:pt x="2279838" y="369696"/>
                </a:lnTo>
                <a:lnTo>
                  <a:pt x="0" y="369696"/>
                </a:lnTo>
                <a:lnTo>
                  <a:pt x="0" y="542497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3" name="Rounded Rectangle 122"/>
          <p:cNvSpPr/>
          <p:nvPr/>
        </p:nvSpPr>
        <p:spPr>
          <a:xfrm>
            <a:off x="3535363" y="1011238"/>
            <a:ext cx="1865312" cy="1184275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3321" name="Group 123"/>
          <p:cNvGrpSpPr>
            <a:grpSpLocks/>
          </p:cNvGrpSpPr>
          <p:nvPr/>
        </p:nvGrpSpPr>
        <p:grpSpPr bwMode="auto">
          <a:xfrm>
            <a:off x="3743325" y="1208088"/>
            <a:ext cx="1865313" cy="1184275"/>
            <a:chOff x="3630208" y="801941"/>
            <a:chExt cx="1865322" cy="1184479"/>
          </a:xfrm>
        </p:grpSpPr>
        <p:sp>
          <p:nvSpPr>
            <p:cNvPr id="149" name="Rounded Rectangle 148"/>
            <p:cNvSpPr/>
            <p:nvPr/>
          </p:nvSpPr>
          <p:spPr>
            <a:xfrm>
              <a:off x="3630208" y="801941"/>
              <a:ext cx="1865322" cy="1184479"/>
            </a:xfrm>
            <a:prstGeom prst="roundRect">
              <a:avLst>
                <a:gd name="adj" fmla="val 10000"/>
              </a:avLst>
            </a:prstGeom>
            <a:solidFill>
              <a:schemeClr val="lt1">
                <a:hueOff val="0"/>
                <a:satOff val="0"/>
                <a:lumOff val="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0" name="Rounded Rectangle 11"/>
            <p:cNvSpPr/>
            <p:nvPr/>
          </p:nvSpPr>
          <p:spPr>
            <a:xfrm>
              <a:off x="3665133" y="836872"/>
              <a:ext cx="1795472" cy="11146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87630" tIns="87630" rIns="87630" bIns="87630" spcCol="1270" anchor="ctr"/>
            <a:lstStyle/>
            <a:p>
              <a:pPr algn="ctr" defTabSz="10223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300" dirty="0"/>
                <a:t>Equating</a:t>
              </a:r>
            </a:p>
          </p:txBody>
        </p:sp>
      </p:grpSp>
      <p:sp>
        <p:nvSpPr>
          <p:cNvPr id="125" name="Rounded Rectangle 124"/>
          <p:cNvSpPr/>
          <p:nvPr/>
        </p:nvSpPr>
        <p:spPr>
          <a:xfrm>
            <a:off x="1255713" y="2738438"/>
            <a:ext cx="1865312" cy="1184275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3323" name="Group 125"/>
          <p:cNvGrpSpPr>
            <a:grpSpLocks/>
          </p:cNvGrpSpPr>
          <p:nvPr/>
        </p:nvGrpSpPr>
        <p:grpSpPr bwMode="auto">
          <a:xfrm>
            <a:off x="1463675" y="2935288"/>
            <a:ext cx="1865313" cy="1184275"/>
            <a:chOff x="1350369" y="2528918"/>
            <a:chExt cx="1865322" cy="1184479"/>
          </a:xfrm>
        </p:grpSpPr>
        <p:sp>
          <p:nvSpPr>
            <p:cNvPr id="147" name="Rounded Rectangle 146"/>
            <p:cNvSpPr/>
            <p:nvPr/>
          </p:nvSpPr>
          <p:spPr>
            <a:xfrm>
              <a:off x="1350369" y="2528918"/>
              <a:ext cx="1865322" cy="1184479"/>
            </a:xfrm>
            <a:prstGeom prst="roundRect">
              <a:avLst>
                <a:gd name="adj" fmla="val 10000"/>
              </a:avLst>
            </a:prstGeom>
            <a:solidFill>
              <a:schemeClr val="lt1">
                <a:hueOff val="0"/>
                <a:satOff val="0"/>
                <a:lumOff val="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8" name="Rounded Rectangle 14"/>
            <p:cNvSpPr/>
            <p:nvPr/>
          </p:nvSpPr>
          <p:spPr>
            <a:xfrm>
              <a:off x="1385294" y="2563849"/>
              <a:ext cx="1795472" cy="11146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87630" tIns="87630" rIns="87630" bIns="87630" spcCol="1270" anchor="ctr"/>
            <a:lstStyle/>
            <a:p>
              <a:pPr algn="ctr" defTabSz="10223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300" dirty="0"/>
                <a:t>Common Population</a:t>
              </a:r>
            </a:p>
          </p:txBody>
        </p:sp>
      </p:grpSp>
      <p:sp>
        <p:nvSpPr>
          <p:cNvPr id="127" name="Rounded Rectangle 126"/>
          <p:cNvSpPr/>
          <p:nvPr/>
        </p:nvSpPr>
        <p:spPr>
          <a:xfrm>
            <a:off x="115888" y="4465638"/>
            <a:ext cx="1865312" cy="1184275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3325" name="Group 127"/>
          <p:cNvGrpSpPr>
            <a:grpSpLocks/>
          </p:cNvGrpSpPr>
          <p:nvPr/>
        </p:nvGrpSpPr>
        <p:grpSpPr bwMode="auto">
          <a:xfrm>
            <a:off x="323850" y="4662488"/>
            <a:ext cx="1865313" cy="1184275"/>
            <a:chOff x="210450" y="4255896"/>
            <a:chExt cx="1865322" cy="1184479"/>
          </a:xfrm>
        </p:grpSpPr>
        <p:sp>
          <p:nvSpPr>
            <p:cNvPr id="145" name="Rounded Rectangle 144"/>
            <p:cNvSpPr/>
            <p:nvPr/>
          </p:nvSpPr>
          <p:spPr>
            <a:xfrm>
              <a:off x="210450" y="4255896"/>
              <a:ext cx="1865322" cy="1184479"/>
            </a:xfrm>
            <a:prstGeom prst="roundRect">
              <a:avLst>
                <a:gd name="adj" fmla="val 10000"/>
              </a:avLst>
            </a:prstGeom>
            <a:solidFill>
              <a:schemeClr val="lt1">
                <a:hueOff val="0"/>
                <a:satOff val="0"/>
                <a:lumOff val="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6" name="Rounded Rectangle 17"/>
            <p:cNvSpPr/>
            <p:nvPr/>
          </p:nvSpPr>
          <p:spPr>
            <a:xfrm>
              <a:off x="245375" y="4290827"/>
              <a:ext cx="1795472" cy="11146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87630" tIns="87630" rIns="87630" bIns="87630" spcCol="1270" anchor="ctr"/>
            <a:lstStyle/>
            <a:p>
              <a:pPr algn="ctr" defTabSz="10223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300" dirty="0"/>
                <a:t>Observed Score</a:t>
              </a:r>
            </a:p>
          </p:txBody>
        </p:sp>
      </p:grpSp>
      <p:sp>
        <p:nvSpPr>
          <p:cNvPr id="129" name="Rounded Rectangle 128"/>
          <p:cNvSpPr/>
          <p:nvPr/>
        </p:nvSpPr>
        <p:spPr>
          <a:xfrm>
            <a:off x="2395538" y="4465638"/>
            <a:ext cx="1865312" cy="1184275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3327" name="Group 129"/>
          <p:cNvGrpSpPr>
            <a:grpSpLocks/>
          </p:cNvGrpSpPr>
          <p:nvPr/>
        </p:nvGrpSpPr>
        <p:grpSpPr bwMode="auto">
          <a:xfrm>
            <a:off x="2603500" y="4662488"/>
            <a:ext cx="1865313" cy="1184275"/>
            <a:chOff x="2490288" y="4255896"/>
            <a:chExt cx="1865322" cy="1184479"/>
          </a:xfrm>
        </p:grpSpPr>
        <p:sp>
          <p:nvSpPr>
            <p:cNvPr id="143" name="Rounded Rectangle 142"/>
            <p:cNvSpPr/>
            <p:nvPr/>
          </p:nvSpPr>
          <p:spPr>
            <a:xfrm>
              <a:off x="2490288" y="4255896"/>
              <a:ext cx="1865322" cy="1184479"/>
            </a:xfrm>
            <a:prstGeom prst="roundRect">
              <a:avLst>
                <a:gd name="adj" fmla="val 10000"/>
              </a:avLst>
            </a:prstGeom>
            <a:solidFill>
              <a:schemeClr val="lt1">
                <a:hueOff val="0"/>
                <a:satOff val="0"/>
                <a:lumOff val="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4" name="Rounded Rectangle 20"/>
            <p:cNvSpPr/>
            <p:nvPr/>
          </p:nvSpPr>
          <p:spPr>
            <a:xfrm>
              <a:off x="2525213" y="4290827"/>
              <a:ext cx="1795472" cy="11146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87630" tIns="87630" rIns="87630" bIns="87630" spcCol="1270" anchor="ctr"/>
            <a:lstStyle/>
            <a:p>
              <a:pPr algn="ctr" defTabSz="10223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300" dirty="0"/>
                <a:t>True Score:</a:t>
              </a:r>
            </a:p>
            <a:p>
              <a:pPr algn="ctr" defTabSz="10223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300" dirty="0"/>
                <a:t>CTT/IRT</a:t>
              </a:r>
            </a:p>
          </p:txBody>
        </p:sp>
      </p:grpSp>
      <p:sp>
        <p:nvSpPr>
          <p:cNvPr id="131" name="Rounded Rectangle 130"/>
          <p:cNvSpPr/>
          <p:nvPr/>
        </p:nvSpPr>
        <p:spPr>
          <a:xfrm>
            <a:off x="5815013" y="2738438"/>
            <a:ext cx="1865312" cy="1184275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3329" name="Group 131"/>
          <p:cNvGrpSpPr>
            <a:grpSpLocks/>
          </p:cNvGrpSpPr>
          <p:nvPr/>
        </p:nvGrpSpPr>
        <p:grpSpPr bwMode="auto">
          <a:xfrm>
            <a:off x="6022975" y="2935288"/>
            <a:ext cx="1865313" cy="1184275"/>
            <a:chOff x="5910046" y="2528918"/>
            <a:chExt cx="1865322" cy="1184479"/>
          </a:xfrm>
        </p:grpSpPr>
        <p:sp>
          <p:nvSpPr>
            <p:cNvPr id="141" name="Rounded Rectangle 140"/>
            <p:cNvSpPr/>
            <p:nvPr/>
          </p:nvSpPr>
          <p:spPr>
            <a:xfrm>
              <a:off x="5910046" y="2528918"/>
              <a:ext cx="1865322" cy="1184479"/>
            </a:xfrm>
            <a:prstGeom prst="roundRect">
              <a:avLst>
                <a:gd name="adj" fmla="val 10000"/>
              </a:avLst>
            </a:prstGeom>
            <a:solidFill>
              <a:schemeClr val="lt1">
                <a:hueOff val="0"/>
                <a:satOff val="0"/>
                <a:lumOff val="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2" name="Rounded Rectangle 23"/>
            <p:cNvSpPr/>
            <p:nvPr/>
          </p:nvSpPr>
          <p:spPr>
            <a:xfrm>
              <a:off x="5944971" y="2563849"/>
              <a:ext cx="1795472" cy="11146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87630" tIns="87630" rIns="87630" bIns="87630" spcCol="1270" anchor="ctr"/>
            <a:lstStyle/>
            <a:p>
              <a:pPr algn="ctr" defTabSz="10223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300" dirty="0"/>
                <a:t>Anchor Test</a:t>
              </a:r>
            </a:p>
          </p:txBody>
        </p:sp>
      </p:grpSp>
      <p:sp>
        <p:nvSpPr>
          <p:cNvPr id="133" name="Rounded Rectangle 132"/>
          <p:cNvSpPr/>
          <p:nvPr/>
        </p:nvSpPr>
        <p:spPr>
          <a:xfrm>
            <a:off x="4675188" y="4465638"/>
            <a:ext cx="1865312" cy="1184275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3331" name="Group 133"/>
          <p:cNvGrpSpPr>
            <a:grpSpLocks/>
          </p:cNvGrpSpPr>
          <p:nvPr/>
        </p:nvGrpSpPr>
        <p:grpSpPr bwMode="auto">
          <a:xfrm>
            <a:off x="4883150" y="4662488"/>
            <a:ext cx="1865313" cy="1184275"/>
            <a:chOff x="4770127" y="4255896"/>
            <a:chExt cx="1865322" cy="1184479"/>
          </a:xfrm>
        </p:grpSpPr>
        <p:sp>
          <p:nvSpPr>
            <p:cNvPr id="139" name="Rounded Rectangle 138"/>
            <p:cNvSpPr/>
            <p:nvPr/>
          </p:nvSpPr>
          <p:spPr>
            <a:xfrm>
              <a:off x="4770127" y="4255896"/>
              <a:ext cx="1865322" cy="1184479"/>
            </a:xfrm>
            <a:prstGeom prst="roundRect">
              <a:avLst>
                <a:gd name="adj" fmla="val 10000"/>
              </a:avLst>
            </a:prstGeom>
            <a:solidFill>
              <a:schemeClr val="lt1">
                <a:hueOff val="0"/>
                <a:satOff val="0"/>
                <a:lumOff val="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0" name="Rounded Rectangle 26"/>
            <p:cNvSpPr/>
            <p:nvPr/>
          </p:nvSpPr>
          <p:spPr>
            <a:xfrm>
              <a:off x="4805052" y="4290827"/>
              <a:ext cx="1795472" cy="11146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87630" tIns="87630" rIns="87630" bIns="87630" spcCol="1270" anchor="ctr"/>
            <a:lstStyle/>
            <a:p>
              <a:pPr algn="ctr" defTabSz="10223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300" dirty="0"/>
                <a:t>Observed Score</a:t>
              </a:r>
            </a:p>
          </p:txBody>
        </p:sp>
      </p:grpSp>
      <p:sp>
        <p:nvSpPr>
          <p:cNvPr id="135" name="Rounded Rectangle 134"/>
          <p:cNvSpPr/>
          <p:nvPr/>
        </p:nvSpPr>
        <p:spPr>
          <a:xfrm>
            <a:off x="6954838" y="4465638"/>
            <a:ext cx="1865312" cy="1184275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3333" name="Group 135"/>
          <p:cNvGrpSpPr>
            <a:grpSpLocks/>
          </p:cNvGrpSpPr>
          <p:nvPr/>
        </p:nvGrpSpPr>
        <p:grpSpPr bwMode="auto">
          <a:xfrm>
            <a:off x="7162800" y="4662488"/>
            <a:ext cx="1865313" cy="1184275"/>
            <a:chOff x="7049965" y="4255896"/>
            <a:chExt cx="1865322" cy="1184479"/>
          </a:xfrm>
        </p:grpSpPr>
        <p:sp>
          <p:nvSpPr>
            <p:cNvPr id="137" name="Rounded Rectangle 136"/>
            <p:cNvSpPr/>
            <p:nvPr/>
          </p:nvSpPr>
          <p:spPr>
            <a:xfrm>
              <a:off x="7049965" y="4255896"/>
              <a:ext cx="1865322" cy="1184479"/>
            </a:xfrm>
            <a:prstGeom prst="roundRect">
              <a:avLst>
                <a:gd name="adj" fmla="val 10000"/>
              </a:avLst>
            </a:prstGeom>
            <a:solidFill>
              <a:schemeClr val="lt1">
                <a:hueOff val="0"/>
                <a:satOff val="0"/>
                <a:lumOff val="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8" name="Rounded Rectangle 29"/>
            <p:cNvSpPr/>
            <p:nvPr/>
          </p:nvSpPr>
          <p:spPr>
            <a:xfrm>
              <a:off x="7084890" y="4290827"/>
              <a:ext cx="1795472" cy="11146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87630" tIns="87630" rIns="87630" bIns="87630" spcCol="1270" anchor="ctr"/>
            <a:lstStyle/>
            <a:p>
              <a:pPr algn="ctr" defTabSz="10223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300" dirty="0"/>
                <a:t>True Score: CTT/IRT</a:t>
              </a: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EPSY 8225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5C60B-3155-4304-B435-6E0C11D1B5E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Levine Method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eaLnBrk="1" hangingPunct="1"/>
            <a:r>
              <a:rPr lang="en-US" smtClean="0"/>
              <a:t>Assumes that X, Y, and V are all measuring the same thing so that T</a:t>
            </a:r>
            <a:r>
              <a:rPr lang="en-US" baseline="-25000" smtClean="0"/>
              <a:t>X</a:t>
            </a:r>
            <a:r>
              <a:rPr lang="en-US" smtClean="0"/>
              <a:t> and T</a:t>
            </a:r>
            <a:r>
              <a:rPr lang="en-US" baseline="-25000" smtClean="0"/>
              <a:t>V</a:t>
            </a:r>
            <a:r>
              <a:rPr lang="en-US" smtClean="0"/>
              <a:t> as well as T</a:t>
            </a:r>
            <a:r>
              <a:rPr lang="en-US" baseline="-25000" smtClean="0"/>
              <a:t>Y</a:t>
            </a:r>
            <a:r>
              <a:rPr lang="en-US" smtClean="0"/>
              <a:t> and T</a:t>
            </a:r>
            <a:r>
              <a:rPr lang="en-US" baseline="-25000" smtClean="0"/>
              <a:t>V</a:t>
            </a:r>
            <a:r>
              <a:rPr lang="en-US" smtClean="0"/>
              <a:t> are perfectly correlated in both populations.</a:t>
            </a:r>
          </a:p>
          <a:p>
            <a:pPr eaLnBrk="1" hangingPunct="1"/>
            <a:r>
              <a:rPr lang="en-US" smtClean="0"/>
              <a:t>Assumptions about true scores are made in terms of the linear regression of X on V and Y on V</a:t>
            </a:r>
          </a:p>
          <a:p>
            <a:pPr eaLnBrk="1" hangingPunct="1"/>
            <a:r>
              <a:rPr lang="en-US" smtClean="0"/>
              <a:t>Assumptions about the error variances (measurement error) are made similarly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EPSY 8225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5C60B-3155-4304-B435-6E0C11D1B5E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method is one that relates observed scores from form X to the scale of observed scores on form Y. </a:t>
            </a:r>
          </a:p>
          <a:p>
            <a:r>
              <a:rPr lang="en-US" dirty="0" smtClean="0"/>
              <a:t>However, the assumptions underlying Levine method are about the true scores, T</a:t>
            </a:r>
            <a:r>
              <a:rPr lang="en-US" baseline="-25000" dirty="0" smtClean="0"/>
              <a:t>X</a:t>
            </a:r>
            <a:r>
              <a:rPr lang="en-US" dirty="0" smtClean="0"/>
              <a:t>, T</a:t>
            </a:r>
            <a:r>
              <a:rPr lang="en-US" baseline="-25000" dirty="0" smtClean="0"/>
              <a:t>Y</a:t>
            </a:r>
            <a:r>
              <a:rPr lang="en-US" dirty="0" smtClean="0"/>
              <a:t>, and T</a:t>
            </a:r>
            <a:r>
              <a:rPr lang="en-US" baseline="-25000" dirty="0" smtClean="0"/>
              <a:t>V</a:t>
            </a:r>
            <a:r>
              <a:rPr lang="en-US" dirty="0" smtClean="0"/>
              <a:t>. These are related to observed scores as in CTT, where the error has </a:t>
            </a: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l-GR" dirty="0" smtClean="0"/>
              <a:t>ε</a:t>
            </a:r>
            <a:r>
              <a:rPr lang="en-US" dirty="0" smtClean="0"/>
              <a:t>] = 0 and </a:t>
            </a:r>
            <a:r>
              <a:rPr lang="el-GR" dirty="0" smtClean="0"/>
              <a:t>ρ</a:t>
            </a:r>
            <a:r>
              <a:rPr lang="el-GR" baseline="-25000" dirty="0" smtClean="0"/>
              <a:t>ε</a:t>
            </a:r>
            <a:r>
              <a:rPr lang="en-US" baseline="-25000" dirty="0" smtClean="0"/>
              <a:t>T</a:t>
            </a:r>
            <a:r>
              <a:rPr lang="en-US" dirty="0" smtClean="0"/>
              <a:t> = 0.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EPSY 8225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5C60B-3155-4304-B435-6E0C11D1B5E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7655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assumptions are that </a:t>
            </a:r>
            <a:r>
              <a:rPr lang="en-US" i="1" dirty="0" smtClean="0"/>
              <a:t>X, Y, </a:t>
            </a:r>
            <a:r>
              <a:rPr lang="en-US" dirty="0" smtClean="0"/>
              <a:t>and </a:t>
            </a:r>
            <a:r>
              <a:rPr lang="en-US" i="1" dirty="0" smtClean="0"/>
              <a:t>V</a:t>
            </a:r>
            <a:r>
              <a:rPr lang="en-US" dirty="0" smtClean="0"/>
              <a:t> all measure the same thing, which implies</a:t>
            </a:r>
          </a:p>
          <a:p>
            <a:r>
              <a:rPr lang="en-US" dirty="0" smtClean="0"/>
              <a:t>True scores of X and V as well as True scores of Y and V are perfectly correlated in both populations 1 and 2.</a:t>
            </a:r>
          </a:p>
          <a:p>
            <a:r>
              <a:rPr lang="el-GR" dirty="0" smtClean="0"/>
              <a:t>ρ</a:t>
            </a:r>
            <a:r>
              <a:rPr lang="en-US" baseline="-25000" dirty="0" smtClean="0"/>
              <a:t>1</a:t>
            </a:r>
            <a:r>
              <a:rPr lang="en-US" dirty="0" smtClean="0"/>
              <a:t> = (T</a:t>
            </a:r>
            <a:r>
              <a:rPr lang="en-US" baseline="-25000" dirty="0" smtClean="0"/>
              <a:t>X</a:t>
            </a:r>
            <a:r>
              <a:rPr lang="en-US" dirty="0" smtClean="0"/>
              <a:t>, T</a:t>
            </a:r>
            <a:r>
              <a:rPr lang="en-US" baseline="-25000" dirty="0" smtClean="0"/>
              <a:t>V</a:t>
            </a:r>
            <a:r>
              <a:rPr lang="en-US" dirty="0" smtClean="0"/>
              <a:t>) = </a:t>
            </a:r>
            <a:r>
              <a:rPr lang="el-GR" dirty="0" smtClean="0"/>
              <a:t>ρ</a:t>
            </a:r>
            <a:r>
              <a:rPr lang="en-US" baseline="-25000" dirty="0" smtClean="0"/>
              <a:t>2</a:t>
            </a:r>
            <a:r>
              <a:rPr lang="en-US" dirty="0" smtClean="0"/>
              <a:t>(T</a:t>
            </a:r>
            <a:r>
              <a:rPr lang="en-US" baseline="-25000" dirty="0" smtClean="0"/>
              <a:t>X</a:t>
            </a:r>
            <a:r>
              <a:rPr lang="en-US" dirty="0" smtClean="0"/>
              <a:t>, T</a:t>
            </a:r>
            <a:r>
              <a:rPr lang="en-US" baseline="-25000" dirty="0" smtClean="0"/>
              <a:t>V</a:t>
            </a:r>
            <a:r>
              <a:rPr lang="en-US" dirty="0" smtClean="0"/>
              <a:t>) = 1</a:t>
            </a:r>
          </a:p>
          <a:p>
            <a:r>
              <a:rPr lang="el-GR" dirty="0"/>
              <a:t>ρ</a:t>
            </a:r>
            <a:r>
              <a:rPr lang="en-US" baseline="-25000" dirty="0"/>
              <a:t>1</a:t>
            </a:r>
            <a:r>
              <a:rPr lang="en-US" dirty="0"/>
              <a:t> = (</a:t>
            </a:r>
            <a:r>
              <a:rPr lang="en-US" dirty="0" smtClean="0"/>
              <a:t>T</a:t>
            </a:r>
            <a:r>
              <a:rPr lang="en-US" baseline="-25000" dirty="0" smtClean="0"/>
              <a:t>Y</a:t>
            </a:r>
            <a:r>
              <a:rPr lang="en-US" dirty="0" smtClean="0"/>
              <a:t>, </a:t>
            </a:r>
            <a:r>
              <a:rPr lang="en-US" dirty="0"/>
              <a:t>T</a:t>
            </a:r>
            <a:r>
              <a:rPr lang="en-US" baseline="-25000" dirty="0"/>
              <a:t>V</a:t>
            </a:r>
            <a:r>
              <a:rPr lang="en-US" dirty="0"/>
              <a:t>) </a:t>
            </a:r>
            <a:r>
              <a:rPr lang="en-US" dirty="0" smtClean="0"/>
              <a:t>= </a:t>
            </a:r>
            <a:r>
              <a:rPr lang="el-GR" dirty="0" smtClean="0"/>
              <a:t>ρ</a:t>
            </a:r>
            <a:r>
              <a:rPr lang="en-US" baseline="-25000" dirty="0" smtClean="0"/>
              <a:t>2</a:t>
            </a:r>
            <a:r>
              <a:rPr lang="en-US" dirty="0" smtClean="0"/>
              <a:t>(T</a:t>
            </a:r>
            <a:r>
              <a:rPr lang="en-US" baseline="-25000" dirty="0" smtClean="0"/>
              <a:t>Y</a:t>
            </a:r>
            <a:r>
              <a:rPr lang="en-US" dirty="0" smtClean="0"/>
              <a:t>, </a:t>
            </a:r>
            <a:r>
              <a:rPr lang="en-US" dirty="0"/>
              <a:t>T</a:t>
            </a:r>
            <a:r>
              <a:rPr lang="en-US" baseline="-25000" dirty="0"/>
              <a:t>V</a:t>
            </a:r>
            <a:r>
              <a:rPr lang="en-US" dirty="0"/>
              <a:t>) = </a:t>
            </a:r>
            <a:r>
              <a:rPr lang="en-US" dirty="0" smtClean="0"/>
              <a:t>1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EPSY 8225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5C60B-3155-4304-B435-6E0C11D1B5E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1971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Levine True Score Method</a:t>
            </a:r>
          </a:p>
        </p:txBody>
      </p:sp>
      <p:sp>
        <p:nvSpPr>
          <p:cNvPr id="8196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686800" cy="5334000"/>
          </a:xfrm>
        </p:spPr>
        <p:txBody>
          <a:bodyPr/>
          <a:lstStyle/>
          <a:p>
            <a:pPr eaLnBrk="1" hangingPunct="1"/>
            <a:r>
              <a:rPr lang="en-US" smtClean="0"/>
              <a:t>Similar assumptions about true scores are made in this method</a:t>
            </a:r>
          </a:p>
          <a:p>
            <a:pPr eaLnBrk="1" hangingPunct="1"/>
            <a:r>
              <a:rPr lang="en-US" smtClean="0"/>
              <a:t>Instead of equating observed scores, true scores are equated</a:t>
            </a:r>
          </a:p>
          <a:p>
            <a:pPr eaLnBrk="1" hangingPunct="1"/>
            <a:endParaRPr lang="en-US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mtClean="0"/>
              <a:t>Although the derivations employ true scores, the equating is actually done on observed scores.</a:t>
            </a:r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/>
        </p:nvGraphicFramePr>
        <p:xfrm>
          <a:off x="863600" y="3581400"/>
          <a:ext cx="7440613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Equation" r:id="rId3" imgW="2552400" imgH="482400" progId="Equation.3">
                  <p:embed/>
                </p:oleObj>
              </mc:Choice>
              <mc:Fallback>
                <p:oleObj name="Equation" r:id="rId3" imgW="2552400" imgH="482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600" y="3581400"/>
                        <a:ext cx="7440613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EPSY 8225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5C60B-3155-4304-B435-6E0C11D1B5E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Levine True Score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In CTT, observed score means = true score means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dirty="0" smtClean="0"/>
              <a:t>And based on previous derivation results: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/>
              <a:t>Observed scores are used in place of true scores.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/>
              <a:t>The results do not rely on the synthetic population.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2550732"/>
              </p:ext>
            </p:extLst>
          </p:nvPr>
        </p:nvGraphicFramePr>
        <p:xfrm>
          <a:off x="998538" y="2057400"/>
          <a:ext cx="714375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7" name="Equation" r:id="rId3" imgW="2450880" imgH="431640" progId="Equation.3">
                  <p:embed/>
                </p:oleObj>
              </mc:Choice>
              <mc:Fallback>
                <p:oleObj name="Equation" r:id="rId3" imgW="24508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057400"/>
                        <a:ext cx="714375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8813312"/>
              </p:ext>
            </p:extLst>
          </p:nvPr>
        </p:nvGraphicFramePr>
        <p:xfrm>
          <a:off x="457200" y="4038600"/>
          <a:ext cx="8488363" cy="11382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Equation" r:id="rId5" imgW="3314520" imgH="431640" progId="Equation.3">
                  <p:embed/>
                </p:oleObj>
              </mc:Choice>
              <mc:Fallback>
                <p:oleObj name="Equation" r:id="rId5" imgW="33145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038600"/>
                        <a:ext cx="8488363" cy="11382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EPSY 8225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5C60B-3155-4304-B435-6E0C11D1B5E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9678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Levine True-Score 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dirty="0" smtClean="0"/>
              <a:t>Turns out, using observed scores in Levine’s true score equating function for the common-item nonequivalent groups design results in first-order equity, under the congeneric model.</a:t>
            </a:r>
          </a:p>
          <a:p>
            <a:r>
              <a:rPr lang="en-US" dirty="0" smtClean="0"/>
              <a:t>For the population with a given true score on Y, the expected value for the linearly transformed scores on X equals the expected value of the scores on Y, for all true scores on Y.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EPSY 8225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5C60B-3155-4304-B435-6E0C11D1B5E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0401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Nonequivalent Groups:</a:t>
            </a:r>
            <a:br>
              <a:rPr lang="en-US" smtClean="0"/>
            </a:br>
            <a:r>
              <a:rPr lang="en-US" smtClean="0"/>
              <a:t>Equipercentile Methods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EPSY 8225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508AC-A89B-4D7D-9721-C39EC865D0D9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Frequency Estimation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91600" cy="4525963"/>
          </a:xfrm>
        </p:spPr>
        <p:txBody>
          <a:bodyPr/>
          <a:lstStyle/>
          <a:p>
            <a:pPr eaLnBrk="1" hangingPunct="1"/>
            <a:r>
              <a:rPr lang="en-US" i="1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) is the joint distribution; the probability that X = 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and V  = 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r>
              <a:rPr lang="en-US" i="1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) is the marginal distribution of scores on X; the probability of obtaining a score of 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on X.</a:t>
            </a:r>
          </a:p>
          <a:p>
            <a:pPr eaLnBrk="1" hangingPunct="1"/>
            <a:r>
              <a:rPr lang="en-US" i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) is the marginal distribution of scores on V.</a:t>
            </a:r>
          </a:p>
          <a:p>
            <a:pPr eaLnBrk="1" hangingPunct="1"/>
            <a:r>
              <a:rPr lang="en-US" i="1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x|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) is the conditional distribution of scores on Form X for examinees with a particular score on V.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EPSY 8225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5C60B-3155-4304-B435-6E0C11D1B5E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22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mtClean="0"/>
              <a:t>The conditional expectation is 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  <a:p>
            <a:pPr eaLnBrk="1" hangingPunct="1">
              <a:buFont typeface="Arial" charset="0"/>
              <a:buNone/>
            </a:pPr>
            <a:r>
              <a:rPr lang="en-US" smtClean="0"/>
              <a:t>It follows that</a:t>
            </a:r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0696862"/>
              </p:ext>
            </p:extLst>
          </p:nvPr>
        </p:nvGraphicFramePr>
        <p:xfrm>
          <a:off x="1371600" y="2209800"/>
          <a:ext cx="3657600" cy="148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" name="Equation" r:id="rId3" imgW="1028520" imgH="419040" progId="Equation.3">
                  <p:embed/>
                </p:oleObj>
              </mc:Choice>
              <mc:Fallback>
                <p:oleObj name="Equation" r:id="rId3" imgW="1028520" imgH="419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209800"/>
                        <a:ext cx="3657600" cy="148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1336675" y="4572000"/>
          <a:ext cx="49117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Equation" r:id="rId5" imgW="1257120" imgH="253800" progId="Equation.3">
                  <p:embed/>
                </p:oleObj>
              </mc:Choice>
              <mc:Fallback>
                <p:oleObj name="Equation" r:id="rId5" imgW="1257120" imgH="253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6675" y="4572000"/>
                        <a:ext cx="491172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EPSY 8225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5C60B-3155-4304-B435-6E0C11D1B5E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Synthetic Populations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4400" i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4400" i="1" baseline="-2500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4400" smtClean="0">
                <a:latin typeface="Times New Roman" pitchFamily="18" charset="0"/>
                <a:cs typeface="Times New Roman" pitchFamily="18" charset="0"/>
              </a:rPr>
              <a:t>(x) = w</a:t>
            </a:r>
            <a:r>
              <a:rPr lang="en-US" sz="4400" baseline="-2500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4400" baseline="-2500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400" smtClean="0">
                <a:latin typeface="Times New Roman" pitchFamily="18" charset="0"/>
                <a:cs typeface="Times New Roman" pitchFamily="18" charset="0"/>
              </a:rPr>
              <a:t>(x) + w</a:t>
            </a:r>
            <a:r>
              <a:rPr lang="en-US" sz="4400" baseline="-25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4400" baseline="-25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smtClean="0">
                <a:latin typeface="Times New Roman" pitchFamily="18" charset="0"/>
                <a:cs typeface="Times New Roman" pitchFamily="18" charset="0"/>
              </a:rPr>
              <a:t>(x)</a:t>
            </a:r>
          </a:p>
          <a:p>
            <a:pPr eaLnBrk="1" hangingPunct="1"/>
            <a:r>
              <a:rPr lang="en-US" sz="4400" i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4400" i="1" baseline="-2500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4400" smtClean="0">
                <a:latin typeface="Times New Roman" pitchFamily="18" charset="0"/>
                <a:cs typeface="Times New Roman" pitchFamily="18" charset="0"/>
              </a:rPr>
              <a:t>(y) = w</a:t>
            </a:r>
            <a:r>
              <a:rPr lang="en-US" sz="4400" baseline="-2500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4400" baseline="-2500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400" smtClean="0">
                <a:latin typeface="Times New Roman" pitchFamily="18" charset="0"/>
                <a:cs typeface="Times New Roman" pitchFamily="18" charset="0"/>
              </a:rPr>
              <a:t>(y) + w</a:t>
            </a:r>
            <a:r>
              <a:rPr lang="en-US" sz="4400" baseline="-25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4400" baseline="-25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smtClean="0">
                <a:latin typeface="Times New Roman" pitchFamily="18" charset="0"/>
                <a:cs typeface="Times New Roman" pitchFamily="18" charset="0"/>
              </a:rPr>
              <a:t>(y)</a:t>
            </a:r>
          </a:p>
          <a:p>
            <a:pPr eaLnBrk="1" hangingPunct="1"/>
            <a:endParaRPr lang="en-US" i="1" smtClean="0"/>
          </a:p>
          <a:p>
            <a:pPr eaLnBrk="1" hangingPunct="1"/>
            <a:r>
              <a:rPr lang="en-US" smtClean="0"/>
              <a:t>Because form X is not administered to population 2, </a:t>
            </a:r>
            <a:r>
              <a:rPr lang="en-US" i="1" smtClean="0"/>
              <a:t>f</a:t>
            </a:r>
            <a:r>
              <a:rPr lang="en-US" baseline="-25000" smtClean="0"/>
              <a:t>2</a:t>
            </a:r>
            <a:r>
              <a:rPr lang="en-US" smtClean="0"/>
              <a:t>(x) is not directly estimable</a:t>
            </a:r>
          </a:p>
          <a:p>
            <a:pPr eaLnBrk="1" hangingPunct="1"/>
            <a:r>
              <a:rPr lang="en-US" smtClean="0"/>
              <a:t>Because form Y is not administered to population 1, </a:t>
            </a:r>
            <a:r>
              <a:rPr lang="en-US" i="1" smtClean="0"/>
              <a:t>g</a:t>
            </a:r>
            <a:r>
              <a:rPr lang="en-US" baseline="-25000" smtClean="0"/>
              <a:t>1</a:t>
            </a:r>
            <a:r>
              <a:rPr lang="en-US" smtClean="0"/>
              <a:t>(y) is not directly estimable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EPSY 8225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5C60B-3155-4304-B435-6E0C11D1B5E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Nonequivalent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dirty="0" smtClean="0"/>
              <a:t>Only one test form is administered at a time.</a:t>
            </a:r>
          </a:p>
          <a:p>
            <a:r>
              <a:rPr lang="en-US" dirty="0" smtClean="0"/>
              <a:t>The different groups cannot be assumed to be randomly equivalent.</a:t>
            </a:r>
          </a:p>
          <a:p>
            <a:r>
              <a:rPr lang="en-US" dirty="0" smtClean="0"/>
              <a:t>Each group comes from a different population.</a:t>
            </a:r>
          </a:p>
          <a:p>
            <a:r>
              <a:rPr lang="en-US" dirty="0" smtClean="0"/>
              <a:t>To allow the linking of the two forms, a set of common items is included on each form.</a:t>
            </a:r>
          </a:p>
          <a:p>
            <a:r>
              <a:rPr lang="en-US" dirty="0" smtClean="0"/>
              <a:t>Common items could be internal (scored) or external (not part of the score on the form).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EPSY 8225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5C60B-3155-4304-B435-6E0C11D1B5E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0355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Assumptions</a:t>
            </a:r>
          </a:p>
        </p:txBody>
      </p:sp>
      <p:sp>
        <p:nvSpPr>
          <p:cNvPr id="1024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For both Form X and </a:t>
            </a:r>
            <a:r>
              <a:rPr lang="en-US" dirty="0" smtClean="0"/>
              <a:t>Form Y</a:t>
            </a:r>
            <a:r>
              <a:rPr lang="en-US" dirty="0" smtClean="0"/>
              <a:t>, the conditional distribution of total score given each score, </a:t>
            </a:r>
            <a:endParaRPr lang="en-US" dirty="0" smtClean="0"/>
          </a:p>
          <a:p>
            <a:pPr marL="338138" indent="0" eaLnBrk="1" hangingPunct="1">
              <a:buNone/>
            </a:pPr>
            <a:r>
              <a:rPr lang="en-US" dirty="0" smtClean="0"/>
              <a:t>V </a:t>
            </a:r>
            <a:r>
              <a:rPr lang="en-US" dirty="0" smtClean="0"/>
              <a:t>= </a:t>
            </a:r>
            <a:r>
              <a:rPr lang="en-US" i="1" dirty="0" smtClean="0"/>
              <a:t>v</a:t>
            </a:r>
            <a:r>
              <a:rPr lang="en-US" dirty="0" smtClean="0"/>
              <a:t>, is the same in both populations.</a:t>
            </a:r>
          </a:p>
          <a:p>
            <a:pPr eaLnBrk="1" hangingPunct="1"/>
            <a:endParaRPr lang="en-US" dirty="0" smtClean="0"/>
          </a:p>
        </p:txBody>
      </p:sp>
      <p:graphicFrame>
        <p:nvGraphicFramePr>
          <p:cNvPr id="10242" name="Object 3"/>
          <p:cNvGraphicFramePr>
            <a:graphicFrameLocks noChangeAspect="1"/>
          </p:cNvGraphicFramePr>
          <p:nvPr/>
        </p:nvGraphicFramePr>
        <p:xfrm>
          <a:off x="871538" y="3352800"/>
          <a:ext cx="5678487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8" name="Equation" r:id="rId3" imgW="1574640" imgH="253800" progId="Equation.3">
                  <p:embed/>
                </p:oleObj>
              </mc:Choice>
              <mc:Fallback>
                <p:oleObj name="Equation" r:id="rId3" imgW="1574640" imgH="253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1538" y="3352800"/>
                        <a:ext cx="5678487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4"/>
          <p:cNvGraphicFramePr>
            <a:graphicFrameLocks noChangeAspect="1"/>
          </p:cNvGraphicFramePr>
          <p:nvPr/>
        </p:nvGraphicFramePr>
        <p:xfrm>
          <a:off x="925513" y="4676775"/>
          <a:ext cx="5634037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9" name="Equation" r:id="rId5" imgW="1612800" imgH="253800" progId="Equation.3">
                  <p:embed/>
                </p:oleObj>
              </mc:Choice>
              <mc:Fallback>
                <p:oleObj name="Equation" r:id="rId5" imgW="1612800" imgH="253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5513" y="4676775"/>
                        <a:ext cx="5634037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EPSY 8225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5C60B-3155-4304-B435-6E0C11D1B5E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Estimation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These assumptions can be used to find expressions for </a:t>
            </a:r>
            <a:r>
              <a:rPr lang="en-US" i="1" smtClean="0"/>
              <a:t>f</a:t>
            </a:r>
            <a:r>
              <a:rPr lang="en-US" baseline="-25000" smtClean="0"/>
              <a:t>2</a:t>
            </a:r>
            <a:r>
              <a:rPr lang="en-US" smtClean="0"/>
              <a:t>(x) and </a:t>
            </a:r>
            <a:r>
              <a:rPr lang="en-US" i="1" smtClean="0"/>
              <a:t>g</a:t>
            </a:r>
            <a:r>
              <a:rPr lang="en-US" baseline="-25000" smtClean="0"/>
              <a:t>1</a:t>
            </a:r>
            <a:r>
              <a:rPr lang="en-US" smtClean="0"/>
              <a:t>(y) using quantities for which direct estimates are available.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EPSY 8225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5C60B-3155-4304-B435-6E0C11D1B5E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Chained Equipercentile Equating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err="1" smtClean="0"/>
              <a:t>Angoff</a:t>
            </a:r>
            <a:r>
              <a:rPr lang="en-US" dirty="0" smtClean="0"/>
              <a:t> (1971)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Form X scores are converted to scores on the common items using examinees from population 1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Scores on the common items are equated to form Y scores using examinees from Population 2.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These conversions are chained together to produce a conversion of Form X to Form 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EPSY 8225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5C60B-3155-4304-B435-6E0C11D1B5E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Y</a:t>
            </a:r>
            <a:r>
              <a:rPr lang="en-US" dirty="0" smtClean="0"/>
              <a:t> = score on the old form</a:t>
            </a:r>
          </a:p>
          <a:p>
            <a:r>
              <a:rPr lang="en-US" i="1" dirty="0" smtClean="0"/>
              <a:t>X</a:t>
            </a:r>
            <a:r>
              <a:rPr lang="en-US" dirty="0" smtClean="0"/>
              <a:t> = score on the new form</a:t>
            </a:r>
          </a:p>
          <a:p>
            <a:r>
              <a:rPr lang="en-US" i="1" dirty="0" smtClean="0"/>
              <a:t>V</a:t>
            </a:r>
            <a:r>
              <a:rPr lang="en-US" dirty="0" smtClean="0"/>
              <a:t> = score on the common item set</a:t>
            </a:r>
            <a:endParaRPr lang="en-US" i="1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EPSY 8225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5C60B-3155-4304-B435-6E0C11D1B5E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336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Synthetic Population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design involves two </a:t>
            </a:r>
            <a:r>
              <a:rPr lang="en-US" dirty="0" smtClean="0"/>
              <a:t>populations.</a:t>
            </a:r>
            <a:endParaRPr lang="en-US" dirty="0" smtClean="0"/>
          </a:p>
          <a:p>
            <a:pPr eaLnBrk="1" hangingPunct="1"/>
            <a:r>
              <a:rPr lang="en-US" dirty="0" smtClean="0"/>
              <a:t>But the </a:t>
            </a:r>
            <a:r>
              <a:rPr lang="en-US" dirty="0" smtClean="0"/>
              <a:t>equating function is defined for a single </a:t>
            </a:r>
            <a:r>
              <a:rPr lang="en-US" dirty="0" smtClean="0"/>
              <a:t>population.</a:t>
            </a:r>
          </a:p>
          <a:p>
            <a:pPr eaLnBrk="1" hangingPunct="1"/>
            <a:r>
              <a:rPr lang="en-US" dirty="0" smtClean="0"/>
              <a:t>We define a </a:t>
            </a:r>
            <a:r>
              <a:rPr lang="en-US" dirty="0" smtClean="0"/>
              <a:t>synthetic population, </a:t>
            </a:r>
            <a:r>
              <a:rPr lang="en-US" dirty="0" smtClean="0"/>
              <a:t>where each </a:t>
            </a:r>
            <a:r>
              <a:rPr lang="en-US" dirty="0" smtClean="0"/>
              <a:t>of the independent populations </a:t>
            </a:r>
            <a:r>
              <a:rPr lang="en-US" dirty="0" smtClean="0"/>
              <a:t>is weighted by </a:t>
            </a:r>
            <a:r>
              <a:rPr lang="en-US" i="1" dirty="0" smtClean="0"/>
              <a:t>w</a:t>
            </a:r>
            <a:r>
              <a:rPr lang="en-US" baseline="-25000" dirty="0" smtClean="0"/>
              <a:t>1</a:t>
            </a:r>
            <a:r>
              <a:rPr lang="en-US" dirty="0" smtClean="0"/>
              <a:t> and </a:t>
            </a:r>
            <a:r>
              <a:rPr lang="en-US" i="1" dirty="0" smtClean="0"/>
              <a:t>w</a:t>
            </a:r>
            <a:r>
              <a:rPr lang="en-US" baseline="-25000" dirty="0" smtClean="0"/>
              <a:t>2</a:t>
            </a:r>
            <a:r>
              <a:rPr lang="en-US" dirty="0" smtClean="0"/>
              <a:t> where</a:t>
            </a:r>
          </a:p>
          <a:p>
            <a:pPr lvl="1" eaLnBrk="1" hangingPunct="1">
              <a:buFont typeface="Arial" charset="0"/>
              <a:buNone/>
            </a:pPr>
            <a:r>
              <a:rPr lang="en-US" i="1" dirty="0" smtClean="0"/>
              <a:t>w</a:t>
            </a:r>
            <a:r>
              <a:rPr lang="en-US" baseline="-25000" dirty="0" smtClean="0"/>
              <a:t>1</a:t>
            </a:r>
            <a:r>
              <a:rPr lang="en-US" dirty="0" smtClean="0"/>
              <a:t> + </a:t>
            </a:r>
            <a:r>
              <a:rPr lang="en-US" i="1" dirty="0" smtClean="0"/>
              <a:t>w</a:t>
            </a:r>
            <a:r>
              <a:rPr lang="en-US" baseline="-25000" dirty="0" smtClean="0"/>
              <a:t>2</a:t>
            </a:r>
            <a:r>
              <a:rPr lang="en-US" dirty="0" smtClean="0"/>
              <a:t> = 1 and </a:t>
            </a:r>
            <a:r>
              <a:rPr lang="en-US" i="1" dirty="0" smtClean="0"/>
              <a:t>w</a:t>
            </a:r>
            <a:r>
              <a:rPr lang="en-US" baseline="-25000" dirty="0" smtClean="0"/>
              <a:t>1</a:t>
            </a:r>
            <a:r>
              <a:rPr lang="en-US" dirty="0" smtClean="0"/>
              <a:t> , </a:t>
            </a:r>
            <a:r>
              <a:rPr lang="en-US" i="1" dirty="0" smtClean="0"/>
              <a:t>w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smtClean="0">
                <a:sym typeface="Symbol" pitchFamily="18" charset="2"/>
              </a:rPr>
              <a:t> 0</a:t>
            </a:r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EPSY 8225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5C60B-3155-4304-B435-6E0C11D1B5E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Linear Equating</a:t>
            </a:r>
            <a:endParaRPr lang="en-US" dirty="0" smtClean="0"/>
          </a:p>
        </p:txBody>
      </p:sp>
      <p:sp>
        <p:nvSpPr>
          <p:cNvPr id="102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linear conversion is defined by setting standardized deviation scores equal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922338" y="4419600"/>
          <a:ext cx="625475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3" imgW="2145960" imgH="457200" progId="Equation.3">
                  <p:embed/>
                </p:oleObj>
              </mc:Choice>
              <mc:Fallback>
                <p:oleObj name="Equation" r:id="rId3" imgW="2145960" imgH="457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2338" y="4419600"/>
                        <a:ext cx="625475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2"/>
          <p:cNvGraphicFramePr>
            <a:graphicFrameLocks noChangeAspect="1"/>
          </p:cNvGraphicFramePr>
          <p:nvPr/>
        </p:nvGraphicFramePr>
        <p:xfrm>
          <a:off x="882650" y="2971800"/>
          <a:ext cx="3427413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5" imgW="1295280" imgH="419040" progId="Equation.3">
                  <p:embed/>
                </p:oleObj>
              </mc:Choice>
              <mc:Fallback>
                <p:oleObj name="Equation" r:id="rId5" imgW="1295280" imgH="419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2650" y="2971800"/>
                        <a:ext cx="3427413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EPSY 8225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5C60B-3155-4304-B435-6E0C11D1B5E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Linear Equating Function</a:t>
            </a:r>
          </a:p>
        </p:txBody>
      </p:sp>
      <p:sp>
        <p:nvSpPr>
          <p:cNvPr id="205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  <a:p>
            <a:pPr eaLnBrk="1" hangingPunct="1">
              <a:buFont typeface="Arial" charset="0"/>
              <a:buNone/>
            </a:pPr>
            <a:r>
              <a:rPr lang="en-US" smtClean="0"/>
              <a:t>Where </a:t>
            </a:r>
            <a:r>
              <a:rPr lang="en-US" i="1" smtClean="0"/>
              <a:t>s</a:t>
            </a:r>
            <a:r>
              <a:rPr lang="en-US" smtClean="0"/>
              <a:t> indicates the synthetic population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914400" y="1952625"/>
          <a:ext cx="6696075" cy="140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3" imgW="2374560" imgH="482400" progId="Equation.3">
                  <p:embed/>
                </p:oleObj>
              </mc:Choice>
              <mc:Fallback>
                <p:oleObj name="Equation" r:id="rId3" imgW="2374560" imgH="482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952625"/>
                        <a:ext cx="6696075" cy="1400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EPSY 8225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5C60B-3155-4304-B435-6E0C11D1B5E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Synthetic Population Parameters</a:t>
            </a:r>
          </a:p>
        </p:txBody>
      </p:sp>
      <p:sp>
        <p:nvSpPr>
          <p:cNvPr id="307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dirty="0" smtClean="0">
                <a:sym typeface="Symbol" pitchFamily="18" charset="2"/>
              </a:rPr>
              <a:t>	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=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w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+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w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</a:t>
            </a:r>
          </a:p>
          <a:p>
            <a:pPr eaLnBrk="1" hangingPunct="1">
              <a:buFont typeface="Arial" charset="0"/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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=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w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+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w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  <a:r>
              <a:rPr lang="en-US" sz="4000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</a:t>
            </a:r>
          </a:p>
          <a:p>
            <a:pPr eaLnBrk="1" hangingPunct="1"/>
            <a:endParaRPr lang="en-US" dirty="0" smtClean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76200" y="3810000"/>
          <a:ext cx="90678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Equation" r:id="rId3" imgW="3276360" imgH="241200" progId="Equation.3">
                  <p:embed/>
                </p:oleObj>
              </mc:Choice>
              <mc:Fallback>
                <p:oleObj name="Equation" r:id="rId3" imgW="3276360" imgH="241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3810000"/>
                        <a:ext cx="90678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76200" y="4800600"/>
          <a:ext cx="88074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Equation" r:id="rId5" imgW="3098520" imgH="241200" progId="Equation.3">
                  <p:embed/>
                </p:oleObj>
              </mc:Choice>
              <mc:Fallback>
                <p:oleObj name="Equation" r:id="rId5" imgW="3098520" imgH="241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4800600"/>
                        <a:ext cx="880745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EPSY 8225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5C60B-3155-4304-B435-6E0C11D1B5E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Synthetic Population Parameters</a:t>
            </a:r>
          </a:p>
        </p:txBody>
      </p:sp>
      <p:sp>
        <p:nvSpPr>
          <p:cNvPr id="410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 population 1, Y is not administered</a:t>
            </a:r>
          </a:p>
          <a:p>
            <a:pPr eaLnBrk="1" hangingPunct="1"/>
            <a:r>
              <a:rPr lang="en-US" dirty="0" smtClean="0"/>
              <a:t>In population 2, X is not administered</a:t>
            </a:r>
          </a:p>
          <a:p>
            <a:pPr eaLnBrk="1" hangingPunct="1"/>
            <a:r>
              <a:rPr lang="en-US" dirty="0" smtClean="0"/>
              <a:t>The following parameters cannot be estimated directly:</a:t>
            </a:r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	</a:t>
            </a: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7208166"/>
              </p:ext>
            </p:extLst>
          </p:nvPr>
        </p:nvGraphicFramePr>
        <p:xfrm>
          <a:off x="914400" y="4191000"/>
          <a:ext cx="66040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tion" r:id="rId3" imgW="1981080" imgH="228600" progId="Equation.3">
                  <p:embed/>
                </p:oleObj>
              </mc:Choice>
              <mc:Fallback>
                <p:oleObj name="Equation" r:id="rId3" imgW="198108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191000"/>
                        <a:ext cx="66040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EPSY 8225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5C60B-3155-4304-B435-6E0C11D1B5E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1416</Words>
  <Application>Microsoft Office PowerPoint</Application>
  <PresentationFormat>On-screen Show (4:3)</PresentationFormat>
  <Paragraphs>220</Paragraphs>
  <Slides>32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Calibri</vt:lpstr>
      <vt:lpstr>Symbol</vt:lpstr>
      <vt:lpstr>Times New Roman</vt:lpstr>
      <vt:lpstr>Office Theme</vt:lpstr>
      <vt:lpstr>Equation</vt:lpstr>
      <vt:lpstr>Microsoft Equation 3.0</vt:lpstr>
      <vt:lpstr>Nonequivalent Groups: Linear Methods</vt:lpstr>
      <vt:lpstr>PowerPoint Presentation</vt:lpstr>
      <vt:lpstr>Nonequivalent Groups</vt:lpstr>
      <vt:lpstr>Notation</vt:lpstr>
      <vt:lpstr>The Synthetic Population</vt:lpstr>
      <vt:lpstr>Linear Equating</vt:lpstr>
      <vt:lpstr>Linear Equating Function</vt:lpstr>
      <vt:lpstr>Synthetic Population Parameters</vt:lpstr>
      <vt:lpstr>Synthetic Population Parameters</vt:lpstr>
      <vt:lpstr>Parameters Estimated from Data</vt:lpstr>
      <vt:lpstr>Parameters Estimated from Assumptions</vt:lpstr>
      <vt:lpstr>Nonequivalent Group Equating</vt:lpstr>
      <vt:lpstr>Tucker Method</vt:lpstr>
      <vt:lpstr>Tucker Method</vt:lpstr>
      <vt:lpstr>Tucker Method</vt:lpstr>
      <vt:lpstr>Tucker Method</vt:lpstr>
      <vt:lpstr>Estimating Synthetic Pop Values</vt:lpstr>
      <vt:lpstr>Weighting Options</vt:lpstr>
      <vt:lpstr>Tucker Issues</vt:lpstr>
      <vt:lpstr>Levine Method</vt:lpstr>
      <vt:lpstr>Levine</vt:lpstr>
      <vt:lpstr>Levine</vt:lpstr>
      <vt:lpstr>Levine True Score Method</vt:lpstr>
      <vt:lpstr>Levine True Score Method</vt:lpstr>
      <vt:lpstr>Levine True-Score Property</vt:lpstr>
      <vt:lpstr>Nonequivalent Groups: Equipercentile Methods</vt:lpstr>
      <vt:lpstr>Frequency Estimation</vt:lpstr>
      <vt:lpstr>PowerPoint Presentation</vt:lpstr>
      <vt:lpstr>Synthetic Populations</vt:lpstr>
      <vt:lpstr>Assumptions</vt:lpstr>
      <vt:lpstr>Estimation</vt:lpstr>
      <vt:lpstr>Chained Equipercentile Equating</vt:lpstr>
    </vt:vector>
  </TitlesOfParts>
  <Company>University of Minnesota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Nonequivalent Groups: Linear Methods</dc:title>
  <dc:creator>Michael Rodriguez</dc:creator>
  <cp:lastModifiedBy>Michael C Rodriguez</cp:lastModifiedBy>
  <cp:revision>31</cp:revision>
  <cp:lastPrinted>2012-01-29T21:46:25Z</cp:lastPrinted>
  <dcterms:created xsi:type="dcterms:W3CDTF">2008-01-29T23:59:07Z</dcterms:created>
  <dcterms:modified xsi:type="dcterms:W3CDTF">2016-04-05T03:07:27Z</dcterms:modified>
</cp:coreProperties>
</file>