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65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4" autoAdjust="0"/>
    <p:restoredTop sz="94660"/>
  </p:normalViewPr>
  <p:slideViewPr>
    <p:cSldViewPr snapToGrid="0">
      <p:cViewPr varScale="1">
        <p:scale>
          <a:sx n="31" d="100"/>
          <a:sy n="31" d="100"/>
        </p:scale>
        <p:origin x="64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C06C2-AE57-4CA5-8F27-4631C0602A8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B74AA-FE34-45C5-8C95-913B642A0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73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B74AA-FE34-45C5-8C95-913B642A01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594B-9DD4-4A8B-9479-3CB8F07C9191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EPSY 8225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2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B962-34BF-4619-9E1A-3DB3ACE2CACD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3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0B2F-146A-437F-B638-1440189AB25E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7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B2D-5CBF-47B5-9983-B3AEB18D542F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0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41BD-3712-42E3-9D45-6107E73B9098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2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17CD-42B9-408F-93B3-245BB7056736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3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EAEB-0323-41F7-B983-55AF65CDCAD8}" type="datetime1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1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47F3-B492-40EF-B9CA-53FECAD2C035}" type="datetime1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6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97EE-BE3E-42D2-A129-0F4869A1ADEC}" type="datetime1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4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E46A-8801-4C79-A80A-B7C6D3B006AD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9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898E-DC9A-4E9D-9B56-2278FC387C4C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8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B8965-0FF1-4FFB-AB9D-757480DE5CC3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C2CB6-B908-43C5-82B9-C7F2C3834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Equating Error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86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Kolen</a:t>
            </a:r>
            <a:r>
              <a:rPr lang="en-US" sz="3200" dirty="0" smtClean="0"/>
              <a:t> &amp; Brennan, 2004 &amp;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9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Considering the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</a:t>
            </a:r>
            <a:r>
              <a:rPr lang="en-US" sz="3200" dirty="0"/>
              <a:t>if we have the “population” or at least, all 8</a:t>
            </a:r>
            <a:r>
              <a:rPr lang="en-US" sz="3200" baseline="30000" dirty="0"/>
              <a:t>th</a:t>
            </a:r>
            <a:r>
              <a:rPr lang="en-US" sz="3200" dirty="0"/>
              <a:t> grade students in the state. </a:t>
            </a:r>
            <a:endParaRPr lang="en-US" sz="3200" dirty="0" smtClean="0"/>
          </a:p>
          <a:p>
            <a:r>
              <a:rPr lang="en-US" sz="3200" dirty="0" smtClean="0"/>
              <a:t>Is </a:t>
            </a:r>
            <a:r>
              <a:rPr lang="en-US" sz="3200" dirty="0"/>
              <a:t>there a role for equating error? </a:t>
            </a:r>
            <a:endParaRPr lang="en-US" sz="3200" dirty="0" smtClean="0"/>
          </a:p>
          <a:p>
            <a:r>
              <a:rPr lang="en-US" sz="3200" dirty="0" smtClean="0"/>
              <a:t>Are </a:t>
            </a:r>
            <a:r>
              <a:rPr lang="en-US" sz="3200" dirty="0"/>
              <a:t>there other sources of random error beyond sampling individual test takers?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Estimating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𝑠𝑒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𝑒𝑞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 - Bootstrap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3200" dirty="0"/>
                  <a:t>Multiple random samples (with replacement) from the sample data – mimicking replications of the equating procedure. The SD of the target statistic over the repeated samples is the SE of that statistic.</a:t>
                </a:r>
              </a:p>
              <a:p>
                <a:r>
                  <a:rPr lang="en-US" sz="3200" dirty="0" smtClean="0"/>
                  <a:t>In </a:t>
                </a:r>
                <a:r>
                  <a:rPr lang="en-US" sz="3200" dirty="0"/>
                  <a:t>the context of equating, the bootstrap method can be used by drawing samples, estimating the equating multiple times (with different samples) and estimating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𝑒𝑞</m:t>
                            </m:r>
                          </m:e>
                        </m:acc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3200" dirty="0"/>
                  <a:t> for each score </a:t>
                </a:r>
                <a:r>
                  <a:rPr lang="en-US" sz="3200" i="1" dirty="0"/>
                  <a:t>x</a:t>
                </a:r>
                <a:r>
                  <a:rPr lang="en-US" sz="3200" dirty="0"/>
                  <a:t>. Then we simply estimate the variance of the equated scores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𝑒𝑞</m:t>
                            </m:r>
                          </m:e>
                        </m:acc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𝑌𝑟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3200" dirty="0"/>
                  <a:t> over </a:t>
                </a:r>
                <a:r>
                  <a:rPr lang="en-US" sz="3200" i="1" dirty="0"/>
                  <a:t>R</a:t>
                </a:r>
                <a:r>
                  <a:rPr lang="en-US" sz="3200" dirty="0"/>
                  <a:t> replications.</a:t>
                </a:r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33" t="-2941" b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method may result in irregular SEs across the score scale for </a:t>
            </a:r>
            <a:r>
              <a:rPr lang="en-US" sz="3200" dirty="0" err="1"/>
              <a:t>equipercentile</a:t>
            </a:r>
            <a:r>
              <a:rPr lang="en-US" sz="3200" dirty="0"/>
              <a:t> equating where we observe score points with small frequencies. </a:t>
            </a:r>
            <a:r>
              <a:rPr lang="en-US" sz="3200" dirty="0" smtClean="0"/>
              <a:t>(Figure </a:t>
            </a:r>
            <a:r>
              <a:rPr lang="en-US" sz="3200" dirty="0"/>
              <a:t>7.1)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Parametric methods are available to address this limitation, where samples are drawn from fitted distributions (e.g., log-linear), rather than empirical distributions. </a:t>
            </a:r>
            <a:r>
              <a:rPr lang="en-US" sz="3200" dirty="0" smtClean="0"/>
              <a:t>(Figure </a:t>
            </a:r>
            <a:r>
              <a:rPr lang="en-US" sz="3200" dirty="0"/>
              <a:t>7.2)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5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Average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𝑠𝑒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𝑒𝑞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/>
                  <a:t>The mean SE of equating can also be estimated, across scores:</a:t>
                </a:r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sSup>
                                <m:s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𝑠𝑒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𝑒𝑞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</m:nary>
                        </m:e>
                      </m:rad>
                    </m:oMath>
                  </m:oMathPara>
                </a14:m>
                <a:endParaRPr lang="en-US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333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Estimating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𝑠𝑒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𝑒𝑞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 - Delta Method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have known expressions for standard errors – we can use known statistical relations and extend them to equating. For example, we know well how to estimate the SE(</a:t>
            </a:r>
            <a:r>
              <a:rPr lang="en-US" sz="3200" i="1" dirty="0"/>
              <a:t>M</a:t>
            </a:r>
            <a:r>
              <a:rPr lang="en-US" sz="3200" dirty="0"/>
              <a:t>). Works well for mean, linear, and </a:t>
            </a:r>
            <a:r>
              <a:rPr lang="en-US" sz="3200" dirty="0" err="1"/>
              <a:t>equipercentile</a:t>
            </a:r>
            <a:r>
              <a:rPr lang="en-US" sz="3200" dirty="0"/>
              <a:t> equating methods.</a:t>
            </a:r>
          </a:p>
          <a:p>
            <a:pPr marL="0" indent="0">
              <a:buNone/>
            </a:pPr>
            <a:r>
              <a:rPr lang="en-US" sz="3200" dirty="0"/>
              <a:t> </a:t>
            </a:r>
          </a:p>
          <a:p>
            <a:r>
              <a:rPr lang="en-US" sz="3200" dirty="0"/>
              <a:t>Using the Taylor series expansion – relying on moments of the distributions (Table 7.2)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 of Equating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An index of random error due to </a:t>
            </a:r>
            <a:r>
              <a:rPr lang="en-US" sz="3200" dirty="0" smtClean="0"/>
              <a:t>equating; potentially a significant source of error in scores reported to test takers</a:t>
            </a:r>
            <a:endParaRPr lang="en-US" sz="3200" dirty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Estimate precision of different equating methods – for a given test with a given population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Used to estimate sample size requirements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Delta method has very restrictive assumptions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Bootstrap method is very computer intensive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Computer programs for IRT methods are inaccessible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8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in equating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1825625"/>
            <a:ext cx="11642271" cy="4351338"/>
          </a:xfrm>
        </p:spPr>
        <p:txBody>
          <a:bodyPr>
            <a:noAutofit/>
          </a:bodyPr>
          <a:lstStyle/>
          <a:p>
            <a:r>
              <a:rPr lang="en-US" sz="3200" dirty="0"/>
              <a:t>Check that the test </a:t>
            </a:r>
            <a:r>
              <a:rPr lang="en-US" sz="3200" dirty="0" smtClean="0"/>
              <a:t>administration </a:t>
            </a:r>
            <a:r>
              <a:rPr lang="en-US" sz="3200" dirty="0"/>
              <a:t>conditions are followed properly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The answer keys are correctly specified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The items appear as intended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The equating procedures that are specified are followed correctly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The score distributions and score statistics are consistent with those observed </a:t>
            </a:r>
            <a:r>
              <a:rPr lang="en-US" sz="3200" dirty="0" smtClean="0"/>
              <a:t>in the </a:t>
            </a:r>
            <a:r>
              <a:rPr lang="en-US" sz="3200" dirty="0"/>
              <a:t>past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The correct conversion table or equation is used with the operational scoring.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27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8700"/>
          </a:xfrm>
        </p:spPr>
        <p:txBody>
          <a:bodyPr/>
          <a:lstStyle/>
          <a:p>
            <a:r>
              <a:rPr lang="en-US" dirty="0" smtClean="0"/>
              <a:t>Score Scales (Chapter 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scaling </a:t>
            </a:r>
            <a:r>
              <a:rPr lang="en-US" dirty="0"/>
              <a:t>is the process of associating numbers </a:t>
            </a:r>
            <a:r>
              <a:rPr lang="en-US" dirty="0" smtClean="0"/>
              <a:t>or other </a:t>
            </a:r>
            <a:r>
              <a:rPr lang="en-US" dirty="0"/>
              <a:t>ordered indicators with the performance of </a:t>
            </a:r>
            <a:r>
              <a:rPr lang="en-US" dirty="0" smtClean="0"/>
              <a:t>examinees</a:t>
            </a:r>
          </a:p>
          <a:p>
            <a:r>
              <a:rPr lang="en-US" dirty="0"/>
              <a:t>These numbers </a:t>
            </a:r>
            <a:r>
              <a:rPr lang="en-US" dirty="0" smtClean="0"/>
              <a:t>and ordered </a:t>
            </a:r>
            <a:r>
              <a:rPr lang="en-US" dirty="0"/>
              <a:t>indicators are intended to reflect increasing levels of achievement or </a:t>
            </a:r>
            <a:r>
              <a:rPr lang="en-US" dirty="0" smtClean="0"/>
              <a:t>ability</a:t>
            </a:r>
          </a:p>
          <a:p>
            <a:r>
              <a:rPr lang="en-US" dirty="0"/>
              <a:t>The process of scaling results in a </a:t>
            </a:r>
            <a:r>
              <a:rPr lang="en-US" i="1" dirty="0"/>
              <a:t>score </a:t>
            </a:r>
            <a:r>
              <a:rPr lang="en-US" i="1" dirty="0" smtClean="0"/>
              <a:t>scale</a:t>
            </a:r>
          </a:p>
          <a:p>
            <a:r>
              <a:rPr lang="en-US" dirty="0"/>
              <a:t>The scores that are used to </a:t>
            </a:r>
            <a:r>
              <a:rPr lang="en-US" dirty="0" smtClean="0"/>
              <a:t>reflect examinee </a:t>
            </a:r>
            <a:r>
              <a:rPr lang="en-US" dirty="0"/>
              <a:t>performance are referred to as </a:t>
            </a:r>
            <a:r>
              <a:rPr lang="en-US" i="1" dirty="0"/>
              <a:t>scale </a:t>
            </a:r>
            <a:r>
              <a:rPr lang="en-US" i="1" dirty="0" smtClean="0"/>
              <a:t>scores</a:t>
            </a:r>
          </a:p>
          <a:p>
            <a:r>
              <a:rPr lang="en-US" dirty="0"/>
              <a:t>By using an equating process, score scales enable the comparison of </a:t>
            </a:r>
            <a:r>
              <a:rPr lang="en-US" dirty="0" smtClean="0"/>
              <a:t>individuals who </a:t>
            </a:r>
            <a:r>
              <a:rPr lang="en-US" dirty="0"/>
              <a:t>take different forms of a test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90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8700"/>
          </a:xfrm>
        </p:spPr>
        <p:txBody>
          <a:bodyPr/>
          <a:lstStyle/>
          <a:p>
            <a:r>
              <a:rPr lang="en-US" dirty="0" err="1" smtClean="0"/>
              <a:t>Angoff</a:t>
            </a:r>
            <a:r>
              <a:rPr lang="en-US" dirty="0" smtClean="0"/>
              <a:t> (1971) citing Lord (1950)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claim for equality of score units can no longer be justified on an external </a:t>
            </a:r>
            <a:r>
              <a:rPr lang="en-US" dirty="0" smtClean="0"/>
              <a:t>operational basis</a:t>
            </a:r>
            <a:r>
              <a:rPr lang="en-US" dirty="0"/>
              <a:t>. Such score scales can be said to have equal units of ability only if we are </a:t>
            </a:r>
            <a:r>
              <a:rPr lang="en-US" dirty="0" smtClean="0"/>
              <a:t>willing arbitrarily to define </a:t>
            </a:r>
            <a:r>
              <a:rPr lang="en-US" dirty="0"/>
              <a:t>the ability in terms of the scale itself. However, such a definition </a:t>
            </a:r>
            <a:r>
              <a:rPr lang="en-US" dirty="0" smtClean="0"/>
              <a:t>of ability, while not indefensible, cannot hope to be generally accepted since the units of ability would </a:t>
            </a:r>
            <a:r>
              <a:rPr lang="en-US" dirty="0"/>
              <a:t>vary with the group tested as well as with the choice of the measuring </a:t>
            </a:r>
            <a:r>
              <a:rPr lang="en-US" dirty="0" smtClean="0"/>
              <a:t>instrument. (p. 510)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21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8700"/>
          </a:xfrm>
        </p:spPr>
        <p:txBody>
          <a:bodyPr/>
          <a:lstStyle/>
          <a:p>
            <a:r>
              <a:rPr lang="en-US" dirty="0" smtClean="0"/>
              <a:t>Yen (1986)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important for educators and test developers to acknowledge that until the </a:t>
            </a:r>
            <a:r>
              <a:rPr lang="en-US" dirty="0" smtClean="0"/>
              <a:t>achievement traits </a:t>
            </a:r>
            <a:r>
              <a:rPr lang="en-US" dirty="0"/>
              <a:t>are much more adequately defined, it is not possible to develop measurement </a:t>
            </a:r>
            <a:r>
              <a:rPr lang="en-US" dirty="0" smtClean="0"/>
              <a:t>scales that </a:t>
            </a:r>
            <a:r>
              <a:rPr lang="en-US" dirty="0"/>
              <a:t>are linearly related to such traits. In fact, it appears impossible to provide such </a:t>
            </a:r>
            <a:r>
              <a:rPr lang="en-US" dirty="0" smtClean="0"/>
              <a:t>trait definition</a:t>
            </a:r>
            <a:r>
              <a:rPr lang="en-US" dirty="0"/>
              <a:t>. Test users are therefore left to use other criteria to choose the best scale for </a:t>
            </a:r>
            <a:r>
              <a:rPr lang="en-US" dirty="0" smtClean="0"/>
              <a:t>a particular </a:t>
            </a:r>
            <a:r>
              <a:rPr lang="en-US" dirty="0"/>
              <a:t>application; choosing the </a:t>
            </a:r>
            <a:r>
              <a:rPr lang="en-US" i="1" dirty="0"/>
              <a:t>right </a:t>
            </a:r>
            <a:r>
              <a:rPr lang="en-US" dirty="0"/>
              <a:t>scale is not an option. It is important that any </a:t>
            </a:r>
            <a:r>
              <a:rPr lang="en-US" dirty="0" smtClean="0"/>
              <a:t>choice of </a:t>
            </a:r>
            <a:r>
              <a:rPr lang="en-US" dirty="0"/>
              <a:t>scale be made consciously and that the reasons for the choice be carefully </a:t>
            </a:r>
            <a:r>
              <a:rPr lang="en-US" dirty="0" smtClean="0"/>
              <a:t>considered. (p</a:t>
            </a:r>
            <a:r>
              <a:rPr lang="en-US" dirty="0"/>
              <a:t>. 314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4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Systematic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Smoothing technique (successful smoothing reduces random error more than introduction of systematic error)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Administration inconsistency – design isn’t followed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Violating statistical assumptions of the given </a:t>
            </a:r>
            <a:r>
              <a:rPr lang="en-US" sz="3200" dirty="0" smtClean="0"/>
              <a:t>method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smtClean="0"/>
              <a:t>Using IRT with multidimensional tests (over time)</a:t>
            </a:r>
            <a:endParaRPr lang="en-US" sz="3200" dirty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Groups used in the equating differ from those who will obtain scores from equated forms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8700"/>
          </a:xfrm>
        </p:spPr>
        <p:txBody>
          <a:bodyPr/>
          <a:lstStyle/>
          <a:p>
            <a:r>
              <a:rPr lang="en-US" dirty="0" smtClean="0"/>
              <a:t>Bock et al. (1997)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Educational measurement, insofar as it refers to measuring the extent to which a </a:t>
            </a:r>
            <a:r>
              <a:rPr lang="en-US" dirty="0" smtClean="0"/>
              <a:t>student or </a:t>
            </a:r>
            <a:r>
              <a:rPr lang="en-US" dirty="0"/>
              <a:t>group of students, has mastered some area of content or skill, does not fit </a:t>
            </a:r>
            <a:r>
              <a:rPr lang="en-US" dirty="0" smtClean="0"/>
              <a:t>comfortably within </a:t>
            </a:r>
            <a:r>
              <a:rPr lang="en-US" dirty="0"/>
              <a:t>the trait concept. Measurement in this context is better conceived of as testing </a:t>
            </a:r>
            <a:r>
              <a:rPr lang="en-US" dirty="0" smtClean="0"/>
              <a:t>student performance </a:t>
            </a:r>
            <a:r>
              <a:rPr lang="en-US" dirty="0"/>
              <a:t>on a sample of tasks from the area for the purposes of predicting the extent </a:t>
            </a:r>
            <a:r>
              <a:rPr lang="en-US" dirty="0" smtClean="0"/>
              <a:t>of satisfactory </a:t>
            </a:r>
            <a:r>
              <a:rPr lang="en-US" dirty="0"/>
              <a:t>performance in the area as a whole. The concept is that of domain mastery, </a:t>
            </a:r>
            <a:r>
              <a:rPr lang="en-US" dirty="0" smtClean="0"/>
              <a:t>and the </a:t>
            </a:r>
            <a:r>
              <a:rPr lang="en-US" dirty="0"/>
              <a:t>domain score, expressed as a percentage, is the index of the proportion of the </a:t>
            </a:r>
            <a:r>
              <a:rPr lang="en-US" dirty="0" smtClean="0"/>
              <a:t>domain mastered. </a:t>
            </a:r>
            <a:r>
              <a:rPr lang="en-US" dirty="0"/>
              <a:t>(p. 197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30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8700"/>
          </a:xfrm>
        </p:spPr>
        <p:txBody>
          <a:bodyPr/>
          <a:lstStyle/>
          <a:p>
            <a:r>
              <a:rPr lang="en-US" dirty="0" smtClean="0"/>
              <a:t>Test score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Scoreable</a:t>
            </a:r>
            <a:r>
              <a:rPr lang="en-US" i="1" dirty="0" smtClean="0"/>
              <a:t> unit</a:t>
            </a:r>
            <a:r>
              <a:rPr lang="en-US" dirty="0" smtClean="0"/>
              <a:t> is the smallest unit that receives a score</a:t>
            </a:r>
            <a:endParaRPr lang="en-US" i="1" dirty="0" smtClean="0"/>
          </a:p>
          <a:p>
            <a:r>
              <a:rPr lang="en-US" i="1" dirty="0" smtClean="0"/>
              <a:t>Unit score </a:t>
            </a:r>
            <a:r>
              <a:rPr lang="en-US" dirty="0" smtClean="0"/>
              <a:t>is the score from a </a:t>
            </a:r>
            <a:r>
              <a:rPr lang="en-US" i="1" dirty="0" err="1" smtClean="0"/>
              <a:t>scoreable</a:t>
            </a:r>
            <a:r>
              <a:rPr lang="en-US" i="1" dirty="0" smtClean="0"/>
              <a:t> unit</a:t>
            </a:r>
            <a:endParaRPr lang="en-US" dirty="0" smtClean="0"/>
          </a:p>
          <a:p>
            <a:r>
              <a:rPr lang="en-US" i="1" dirty="0" smtClean="0"/>
              <a:t>Item score </a:t>
            </a:r>
            <a:r>
              <a:rPr lang="en-US" dirty="0" smtClean="0"/>
              <a:t>is the score on a test item or task</a:t>
            </a:r>
          </a:p>
          <a:p>
            <a:r>
              <a:rPr lang="en-US" i="1" dirty="0" smtClean="0"/>
              <a:t>Raw score </a:t>
            </a:r>
            <a:r>
              <a:rPr lang="en-US" dirty="0" smtClean="0"/>
              <a:t>is a function of the item scores, often the number correct score or number of points obtained score, the sum of the item scores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/>
              <a:t>maximum likelihood estimate </a:t>
            </a:r>
            <a:r>
              <a:rPr lang="en-US" dirty="0"/>
              <a:t>(MLE) </a:t>
            </a:r>
            <a:r>
              <a:rPr lang="en-US" dirty="0" smtClean="0"/>
              <a:t>IRT score </a:t>
            </a:r>
            <a:r>
              <a:rPr lang="en-US" dirty="0"/>
              <a:t>is a complex function of the item scores, it can be thought of as a raw score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09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8700"/>
          </a:xfrm>
        </p:spPr>
        <p:txBody>
          <a:bodyPr/>
          <a:lstStyle/>
          <a:p>
            <a:r>
              <a:rPr lang="en-US" dirty="0" smtClean="0"/>
              <a:t>Score Transformations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Raw scores often have serious limitations as primary scale scores for a </a:t>
            </a:r>
            <a:r>
              <a:rPr lang="en-US" dirty="0" smtClean="0"/>
              <a:t>test; they </a:t>
            </a:r>
            <a:r>
              <a:rPr lang="en-US" dirty="0"/>
              <a:t>often depend on the items in a particular </a:t>
            </a:r>
            <a:r>
              <a:rPr lang="en-US" dirty="0" smtClean="0"/>
              <a:t>form.</a:t>
            </a:r>
          </a:p>
          <a:p>
            <a:r>
              <a:rPr lang="en-US" dirty="0"/>
              <a:t>The use of these raw scores as primary scale scores can lead to confusion </a:t>
            </a:r>
            <a:r>
              <a:rPr lang="en-US" dirty="0" smtClean="0"/>
              <a:t>on tests </a:t>
            </a:r>
            <a:r>
              <a:rPr lang="en-US" dirty="0"/>
              <a:t>when scores on alternate forms are equated.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718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01635"/>
            <a:ext cx="10515600" cy="3475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Scoring Handout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8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Sampling scores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the equating relationship in the sample differs from the equating relationship in the population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200" dirty="0"/>
              <a:t>As the sample increases, this source becomes negligible.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4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360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Importance </a:t>
            </a:r>
            <a:r>
              <a:rPr lang="en-US" sz="3200" dirty="0"/>
              <a:t>of sample size – leads to diminishing random error with no effect on systematic error.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1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Error of Equating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The SD of equated scores over hypothetical replications of a given equating procedure in samples from a population</a:t>
            </a:r>
          </a:p>
          <a:p>
            <a:pPr lvl="0"/>
            <a:r>
              <a:rPr lang="en-US" sz="3200" dirty="0"/>
              <a:t>The SD of replications at each score point is estimated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9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Estimate SE of Equating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dirty="0" smtClean="0"/>
              <a:t>Must specify:</a:t>
            </a:r>
          </a:p>
          <a:p>
            <a:pPr lvl="0"/>
            <a:r>
              <a:rPr lang="en-US" sz="3200" dirty="0" smtClean="0"/>
              <a:t>Equating </a:t>
            </a:r>
            <a:r>
              <a:rPr lang="en-US" sz="3200" dirty="0"/>
              <a:t>design</a:t>
            </a:r>
          </a:p>
          <a:p>
            <a:pPr lvl="0"/>
            <a:r>
              <a:rPr lang="en-US" sz="3200" dirty="0"/>
              <a:t>Definition of equivalents (e.g., </a:t>
            </a:r>
            <a:r>
              <a:rPr lang="en-US" sz="3200" dirty="0" err="1"/>
              <a:t>equipercentile</a:t>
            </a:r>
            <a:r>
              <a:rPr lang="en-US" sz="3200" dirty="0"/>
              <a:t>)</a:t>
            </a:r>
          </a:p>
          <a:p>
            <a:pPr lvl="0"/>
            <a:r>
              <a:rPr lang="en-US" sz="3200" dirty="0"/>
              <a:t>Methods used to estimate equivalents</a:t>
            </a:r>
          </a:p>
          <a:p>
            <a:pPr lvl="0"/>
            <a:r>
              <a:rPr lang="en-US" sz="3200" dirty="0"/>
              <a:t>The population</a:t>
            </a:r>
          </a:p>
          <a:p>
            <a:pPr lvl="0"/>
            <a:r>
              <a:rPr lang="en-US" sz="3200" dirty="0"/>
              <a:t>Sample sizes (across forms)</a:t>
            </a:r>
          </a:p>
          <a:p>
            <a:pPr lvl="0"/>
            <a:r>
              <a:rPr lang="en-US" sz="3200" dirty="0"/>
              <a:t>Score levels for estimating SE (e.g., from 0 to </a:t>
            </a:r>
            <a:r>
              <a:rPr lang="en-US" sz="3200" i="1" dirty="0"/>
              <a:t>K</a:t>
            </a:r>
            <a:r>
              <a:rPr lang="en-US" sz="3200" i="1" baseline="-25000" dirty="0"/>
              <a:t>X</a:t>
            </a:r>
            <a:r>
              <a:rPr lang="en-US" sz="3200" dirty="0"/>
              <a:t>)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3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 smtClean="0"/>
                  <a:t>our estimate of the Form Y equivalent of a Form X score:</a:t>
                </a:r>
              </a:p>
              <a:p>
                <a:pPr marL="0" indent="0">
                  <a:buNone/>
                </a:pPr>
                <a:r>
                  <a:rPr lang="en-US" sz="32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𝑒𝑞</m:t>
                            </m:r>
                          </m:e>
                        </m:acc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dirty="0" smtClean="0"/>
                      <m:t>the</m:t>
                    </m:r>
                    <m:r>
                      <m:rPr>
                        <m:nor/>
                      </m:rPr>
                      <a:rPr lang="en-US" sz="3200" dirty="0" smtClean="0"/>
                      <m:t> </m:t>
                    </m:r>
                    <m:r>
                      <m:rPr>
                        <m:nor/>
                      </m:rPr>
                      <a:rPr lang="en-US" sz="3200" dirty="0" smtClean="0"/>
                      <m:t>expected</m:t>
                    </m:r>
                    <m:r>
                      <m:rPr>
                        <m:nor/>
                      </m:rPr>
                      <a:rPr lang="en-US" sz="3200" dirty="0" smtClean="0"/>
                      <m:t> </m:t>
                    </m:r>
                    <m:r>
                      <m:rPr>
                        <m:nor/>
                      </m:rPr>
                      <a:rPr lang="en-US" sz="3200" dirty="0" smtClean="0"/>
                      <m:t>equivalent</m:t>
                    </m:r>
                    <m:r>
                      <m:rPr>
                        <m:nor/>
                      </m:rPr>
                      <a:rPr lang="en-US" sz="3200" dirty="0" smtClean="0"/>
                      <m:t> </m:t>
                    </m:r>
                    <m:r>
                      <m:rPr>
                        <m:nor/>
                      </m:rPr>
                      <a:rPr lang="en-US" sz="3200" dirty="0" smtClean="0"/>
                      <m:t>over</m:t>
                    </m:r>
                    <m:r>
                      <m:rPr>
                        <m:nor/>
                      </m:rPr>
                      <a:rPr lang="en-US" sz="3200" dirty="0" smtClean="0"/>
                      <m:t> </m:t>
                    </m:r>
                    <m:r>
                      <m:rPr>
                        <m:nor/>
                      </m:rPr>
                      <a:rPr lang="en-US" sz="3200" dirty="0" smtClean="0"/>
                      <m:t>random</m:t>
                    </m:r>
                    <m:r>
                      <m:rPr>
                        <m:nor/>
                      </m:rPr>
                      <a:rPr lang="en-US" sz="3200" dirty="0" smtClean="0"/>
                      <m:t> </m:t>
                    </m:r>
                    <m:r>
                      <m:rPr>
                        <m:nor/>
                      </m:rPr>
                      <a:rPr lang="en-US" sz="3200" dirty="0" smtClean="0"/>
                      <m:t>samples</m:t>
                    </m:r>
                    <m:r>
                      <m:rPr>
                        <m:nor/>
                      </m:rPr>
                      <a:rPr lang="en-US" sz="3200" dirty="0" smtClean="0"/>
                      <m:t> </m:t>
                    </m:r>
                    <m:r>
                      <m:rPr>
                        <m:nor/>
                      </m:rPr>
                      <a:rPr lang="en-US" sz="3200" dirty="0" smtClean="0"/>
                      <m:t>from</m:t>
                    </m:r>
                    <m:r>
                      <m:rPr>
                        <m:nor/>
                      </m:rPr>
                      <a:rPr lang="en-US" sz="3200" dirty="0" smtClean="0"/>
                      <m:t> </m:t>
                    </m:r>
                    <m:r>
                      <m:rPr>
                        <m:nor/>
                      </m:rPr>
                      <a:rPr lang="en-US" sz="3200" dirty="0" smtClean="0"/>
                      <m:t>the</m:t>
                    </m:r>
                    <m:r>
                      <m:rPr>
                        <m:nor/>
                      </m:rPr>
                      <a:rPr lang="en-US" sz="3200" dirty="0" smtClean="0"/>
                      <m:t> </m:t>
                    </m:r>
                    <m:r>
                      <m:rPr>
                        <m:nor/>
                      </m:rPr>
                      <a:rPr lang="en-US" sz="3200" dirty="0" smtClean="0"/>
                      <m:t>population</m:t>
                    </m:r>
                  </m:oMath>
                </a14:m>
                <a:r>
                  <a:rPr lang="en-US" sz="32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3200" b="1" dirty="0" smtClean="0"/>
                  <a:t>	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𝑒𝑞</m:t>
                                </m:r>
                              </m:e>
                            </m:acc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sub>
                        </m:sSub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Equating Error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4"/>
                <a:ext cx="10976811" cy="5032375"/>
              </a:xfrm>
            </p:spPr>
            <p:txBody>
              <a:bodyPr>
                <a:noAutofit/>
              </a:bodyPr>
              <a:lstStyle/>
              <a:p>
                <a:r>
                  <a:rPr lang="en-US" sz="3200" dirty="0"/>
                  <a:t>Equating error is defined as the difference between the sample Form Y equivalent of score </a:t>
                </a:r>
                <a:r>
                  <a:rPr lang="en-US" sz="3200" i="1" dirty="0"/>
                  <a:t>x</a:t>
                </a:r>
                <a:r>
                  <a:rPr lang="en-US" sz="3200" dirty="0"/>
                  <a:t> and the expected equivalent:</a:t>
                </a:r>
              </a:p>
              <a:p>
                <a:pPr marL="0" indent="0">
                  <a:buNone/>
                </a:pPr>
                <a:endParaRPr lang="en-US" sz="1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e>
                          </m:acc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latin typeface="Cambria Math" panose="02040503050406030204" pitchFamily="18" charset="0"/>
                        </a:rPr>
                        <m:t>𝐄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𝑒𝑞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 </a:t>
                </a:r>
              </a:p>
              <a:p>
                <a:r>
                  <a:rPr lang="en-US" sz="3200" dirty="0" smtClean="0"/>
                  <a:t>If </a:t>
                </a:r>
                <a:r>
                  <a:rPr lang="en-US" sz="3200" dirty="0"/>
                  <a:t>the equating was replicated a large number of times, we can estimate equating variance at </a:t>
                </a:r>
                <a:r>
                  <a:rPr lang="en-US" sz="3200" i="1" dirty="0"/>
                  <a:t>x</a:t>
                </a:r>
                <a:r>
                  <a:rPr lang="en-US" sz="3200" i="1" baseline="-25000" dirty="0"/>
                  <a:t>i</a:t>
                </a:r>
                <a:r>
                  <a:rPr lang="en-US" sz="3200" dirty="0"/>
                  <a:t>:</a:t>
                </a:r>
              </a:p>
              <a:p>
                <a:pPr marL="0" indent="0">
                  <a:buNone/>
                </a:pPr>
                <a:r>
                  <a:rPr lang="en-US" sz="1200" dirty="0"/>
                  <a:t> 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𝑣𝑎𝑟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𝑒𝑞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>
                          <a:latin typeface="Cambria Math" panose="02040503050406030204" pitchFamily="18" charset="0"/>
                        </a:rPr>
                        <m:t>𝐄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𝑒𝑞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</a:rPr>
                                <m:t>𝐄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𝑒𝑞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4"/>
                <a:ext cx="10976811" cy="5032375"/>
              </a:xfrm>
              <a:blipFill rotWithShape="0">
                <a:blip r:embed="rId2"/>
                <a:stretch>
                  <a:fillRect l="-1222" t="-2542" r="-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7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Error of Equating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𝑠𝑒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𝑒𝑞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𝑣𝑎𝑟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𝑒𝑞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rad>
                    </m:oMath>
                  </m:oMathPara>
                </a14:m>
                <a:endParaRPr lang="en-US" sz="3600" i="1" dirty="0" smtClean="0"/>
              </a:p>
              <a:p>
                <a:pPr marL="0" indent="0">
                  <a:buNone/>
                </a:pPr>
                <a:endParaRPr lang="en-US" sz="36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𝐄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𝑒𝑞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𝐄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  <m:t>𝑒𝑞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2CB6-B908-43C5-82B9-C7F2C38346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6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1599</Words>
  <Application>Microsoft Office PowerPoint</Application>
  <PresentationFormat>Widescreen</PresentationFormat>
  <Paragraphs>145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Wingdings</vt:lpstr>
      <vt:lpstr>Office Theme</vt:lpstr>
      <vt:lpstr>Equating Error</vt:lpstr>
      <vt:lpstr>Systematic Error</vt:lpstr>
      <vt:lpstr>Random Error</vt:lpstr>
      <vt:lpstr>Sample Size</vt:lpstr>
      <vt:lpstr>Standard Error of Equating</vt:lpstr>
      <vt:lpstr>To Estimate SE of Equating</vt:lpstr>
      <vt:lpstr>Notation</vt:lpstr>
      <vt:lpstr>Defining Equating Error</vt:lpstr>
      <vt:lpstr>Standard Error of Equating </vt:lpstr>
      <vt:lpstr>Considering the Population</vt:lpstr>
      <vt:lpstr>Estimating se[(eq) ̂_Y (x_i )] - Bootstrap</vt:lpstr>
      <vt:lpstr>Bootstrap Challenges</vt:lpstr>
      <vt:lpstr>Average se[(eq) ̂_Y (x_i )]</vt:lpstr>
      <vt:lpstr>Estimating se[(eq) ̂_Y (x_i )] - Delta Method</vt:lpstr>
      <vt:lpstr>SE of Equating in Practice</vt:lpstr>
      <vt:lpstr>Quality control in equating</vt:lpstr>
      <vt:lpstr>Score Scales (Chapter 9)</vt:lpstr>
      <vt:lpstr>Angoff (1971) citing Lord (1950)</vt:lpstr>
      <vt:lpstr>Yen (1986)</vt:lpstr>
      <vt:lpstr>Bock et al. (1997)</vt:lpstr>
      <vt:lpstr>Test score terminology</vt:lpstr>
      <vt:lpstr>Score Transformations</vt:lpstr>
      <vt:lpstr>PowerPoint Presentation</vt:lpstr>
    </vt:vector>
  </TitlesOfParts>
  <Company>University of Minnesota - 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Equating Error</dc:title>
  <dc:creator>Michael C Rodriguez</dc:creator>
  <cp:lastModifiedBy>Michael C Rodriguez</cp:lastModifiedBy>
  <cp:revision>14</cp:revision>
  <dcterms:created xsi:type="dcterms:W3CDTF">2016-04-26T00:51:37Z</dcterms:created>
  <dcterms:modified xsi:type="dcterms:W3CDTF">2020-03-30T05:50:07Z</dcterms:modified>
</cp:coreProperties>
</file>