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83" r:id="rId3"/>
    <p:sldId id="284" r:id="rId4"/>
    <p:sldId id="282" r:id="rId5"/>
    <p:sldId id="257" r:id="rId6"/>
    <p:sldId id="308" r:id="rId7"/>
    <p:sldId id="311" r:id="rId8"/>
    <p:sldId id="307" r:id="rId9"/>
    <p:sldId id="312" r:id="rId10"/>
    <p:sldId id="264" r:id="rId11"/>
    <p:sldId id="313" r:id="rId12"/>
    <p:sldId id="314" r:id="rId13"/>
    <p:sldId id="309" r:id="rId14"/>
    <p:sldId id="310" r:id="rId15"/>
    <p:sldId id="259" r:id="rId16"/>
    <p:sldId id="260" r:id="rId17"/>
    <p:sldId id="261" r:id="rId18"/>
    <p:sldId id="262" r:id="rId19"/>
    <p:sldId id="263" r:id="rId20"/>
    <p:sldId id="269" r:id="rId21"/>
    <p:sldId id="270" r:id="rId22"/>
    <p:sldId id="287" r:id="rId23"/>
    <p:sldId id="271" r:id="rId24"/>
    <p:sldId id="289" r:id="rId25"/>
    <p:sldId id="288" r:id="rId26"/>
    <p:sldId id="321" r:id="rId27"/>
    <p:sldId id="290" r:id="rId28"/>
    <p:sldId id="317" r:id="rId29"/>
    <p:sldId id="318" r:id="rId30"/>
    <p:sldId id="319" r:id="rId31"/>
    <p:sldId id="320" r:id="rId32"/>
    <p:sldId id="272" r:id="rId33"/>
    <p:sldId id="273" r:id="rId34"/>
    <p:sldId id="285" r:id="rId35"/>
    <p:sldId id="274" r:id="rId36"/>
    <p:sldId id="292" r:id="rId37"/>
    <p:sldId id="293" r:id="rId38"/>
    <p:sldId id="276" r:id="rId39"/>
    <p:sldId id="315" r:id="rId40"/>
    <p:sldId id="294" r:id="rId41"/>
    <p:sldId id="295" r:id="rId42"/>
    <p:sldId id="300" r:id="rId43"/>
    <p:sldId id="306" r:id="rId44"/>
    <p:sldId id="316" r:id="rId4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667" autoAdjust="0"/>
    <p:restoredTop sz="94660"/>
  </p:normalViewPr>
  <p:slideViewPr>
    <p:cSldViewPr>
      <p:cViewPr varScale="1">
        <p:scale>
          <a:sx n="61" d="100"/>
          <a:sy n="61" d="100"/>
        </p:scale>
        <p:origin x="408" y="5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94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3A59CEFF-98D4-4224-8AD4-89CB6389AEE1}" type="slidenum">
              <a:rPr lang="en-US"/>
              <a:pPr>
                <a:defRPr/>
              </a:pPr>
              <a:t>‹#›</a:t>
            </a:fld>
            <a:endParaRPr lang="en-US"/>
          </a:p>
        </p:txBody>
      </p:sp>
    </p:spTree>
    <p:extLst>
      <p:ext uri="{BB962C8B-B14F-4D97-AF65-F5344CB8AC3E}">
        <p14:creationId xmlns:p14="http://schemas.microsoft.com/office/powerpoint/2010/main" val="228394955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00EC29D6-7154-4847-AEA2-9E78C4AF04E4}" type="slidenum">
              <a:rPr lang="en-US"/>
              <a:pPr>
                <a:defRPr/>
              </a:pPr>
              <a:t>‹#›</a:t>
            </a:fld>
            <a:endParaRPr lang="en-US"/>
          </a:p>
        </p:txBody>
      </p:sp>
    </p:spTree>
    <p:extLst>
      <p:ext uri="{BB962C8B-B14F-4D97-AF65-F5344CB8AC3E}">
        <p14:creationId xmlns:p14="http://schemas.microsoft.com/office/powerpoint/2010/main" val="67270930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0764EB-B064-48C0-97F9-EEACE7A1CEC2}" type="slidenum">
              <a:rPr lang="en-US" smtClean="0"/>
              <a:pPr/>
              <a:t>1</a:t>
            </a:fld>
            <a:endParaRPr lang="en-US" smtClean="0"/>
          </a:p>
        </p:txBody>
      </p:sp>
      <p:sp>
        <p:nvSpPr>
          <p:cNvPr id="32773"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889423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7363736-A568-481C-8B5D-0B96F6302539}" type="datetimeFigureOut">
              <a:rPr lang="en-US"/>
              <a:pPr>
                <a:defRPr/>
              </a:pPr>
              <a:t>4/6/2020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5D37D7-DF3F-4B2E-8D15-0A646AB460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BD6C6-C708-45CA-A5C5-53C473CF429B}" type="datetimeFigureOut">
              <a:rPr lang="en-US"/>
              <a:pPr>
                <a:defRPr/>
              </a:pPr>
              <a:t>4/6/2020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DDFA6A-240B-4F12-8E72-FD00064D497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42BCDA-AAE8-4A00-8F49-19C7D65450E9}" type="datetimeFigureOut">
              <a:rPr lang="en-US"/>
              <a:pPr>
                <a:defRPr/>
              </a:pPr>
              <a:t>4/6/2020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A96B33-E6CA-4F5B-9FE9-CE5C8CEF27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F026C0-9C36-4905-A68B-398D6A89DAE0}" type="datetimeFigureOut">
              <a:rPr lang="en-US"/>
              <a:pPr>
                <a:defRPr/>
              </a:pPr>
              <a:t>4/6/2020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7E27CB-8B29-4C3C-BEC2-B046A62C00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F6CC3D-18E9-4AF2-BB7E-0B20B943FB24}" type="datetimeFigureOut">
              <a:rPr lang="en-US"/>
              <a:pPr>
                <a:defRPr/>
              </a:pPr>
              <a:t>4/6/2020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4E16F8-CE83-4D2E-9946-A5114E48718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4DF57F0-61EF-4692-8851-C0BFCF0BA2A3}" type="datetimeFigureOut">
              <a:rPr lang="en-US"/>
              <a:pPr>
                <a:defRPr/>
              </a:pPr>
              <a:t>4/6/2020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42BEE9-32B8-4068-9B0C-3369D467B57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53A989C-749A-463D-95D3-8967ED17A576}" type="datetimeFigureOut">
              <a:rPr lang="en-US"/>
              <a:pPr>
                <a:defRPr/>
              </a:pPr>
              <a:t>4/6/2020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542DCD2-A145-4967-92AA-8817D34F3C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CFBF89-C7C5-4FA0-BF75-02E542A3E070}" type="datetimeFigureOut">
              <a:rPr lang="en-US"/>
              <a:pPr>
                <a:defRPr/>
              </a:pPr>
              <a:t>4/6/2020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5DE3541-AC72-46F6-B4ED-2F869C43225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0541B9-454E-4310-AC70-B16AB2A5BFC5}" type="datetimeFigureOut">
              <a:rPr lang="en-US"/>
              <a:pPr>
                <a:defRPr/>
              </a:pPr>
              <a:t>4/6/2020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117AA7-77D7-4AD2-AD9C-5AE51F4278C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200F2F-AB63-4EFA-9F91-65E0BF45C14B}" type="datetimeFigureOut">
              <a:rPr lang="en-US"/>
              <a:pPr>
                <a:defRPr/>
              </a:pPr>
              <a:t>4/6/2020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5D1E4F-08DE-4127-B52B-30CCAAA6B2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64EBD4-BF2E-44CB-8BD8-51C7EF857A1A}" type="datetimeFigureOut">
              <a:rPr lang="en-US"/>
              <a:pPr>
                <a:defRPr/>
              </a:pPr>
              <a:t>4/6/2020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8A747F-1395-40A1-8327-E948DF13A6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5985D1F-0564-4BEE-AFB9-8053460E8F7C}" type="datetimeFigureOut">
              <a:rPr lang="en-US"/>
              <a:pPr>
                <a:defRPr/>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C3750A5-45B8-4F63-9A06-4439261484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ducation.mn.gov/MDE/dse/test/al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120775"/>
            <a:ext cx="7772400" cy="1470025"/>
          </a:xfrm>
        </p:spPr>
        <p:txBody>
          <a:bodyPr/>
          <a:lstStyle/>
          <a:p>
            <a:pPr eaLnBrk="1" hangingPunct="1"/>
            <a:r>
              <a:rPr lang="en-US" dirty="0" smtClean="0"/>
              <a:t>Setting Performance Standards</a:t>
            </a:r>
            <a:br>
              <a:rPr lang="en-US" dirty="0" smtClean="0"/>
            </a:br>
            <a:r>
              <a:rPr lang="en-US" sz="2400" dirty="0" smtClean="0"/>
              <a:t>EPSY 8225</a:t>
            </a:r>
          </a:p>
        </p:txBody>
      </p:sp>
      <p:sp>
        <p:nvSpPr>
          <p:cNvPr id="3" name="Subtitle 2"/>
          <p:cNvSpPr>
            <a:spLocks noGrp="1"/>
          </p:cNvSpPr>
          <p:nvPr>
            <p:ph type="subTitle" idx="1"/>
          </p:nvPr>
        </p:nvSpPr>
        <p:spPr>
          <a:xfrm>
            <a:off x="914400" y="3886200"/>
            <a:ext cx="7543800" cy="1752600"/>
          </a:xfrm>
        </p:spPr>
        <p:txBody>
          <a:bodyPr rtlCol="0">
            <a:normAutofit fontScale="85000" lnSpcReduction="20000"/>
          </a:bodyPr>
          <a:lstStyle/>
          <a:p>
            <a:pPr marL="509588" indent="-509588" algn="l" eaLnBrk="1" fontAlgn="auto" hangingPunct="1">
              <a:spcAft>
                <a:spcPts val="0"/>
              </a:spcAft>
              <a:buFont typeface="Arial" pitchFamily="34" charset="0"/>
              <a:buNone/>
              <a:defRPr/>
            </a:pPr>
            <a:r>
              <a:rPr lang="en-US" dirty="0" smtClean="0"/>
              <a:t>Cizek, G.J., Bunch, M.B., &amp; </a:t>
            </a:r>
            <a:r>
              <a:rPr lang="en-US" dirty="0" err="1" smtClean="0"/>
              <a:t>Koons</a:t>
            </a:r>
            <a:r>
              <a:rPr lang="en-US" dirty="0" smtClean="0"/>
              <a:t>, H. (2004).            An NCME Instructional Module on Setting Performance Standards: Contemporary Methods. </a:t>
            </a:r>
            <a:r>
              <a:rPr lang="en-US" i="1" dirty="0" smtClean="0"/>
              <a:t>Educational Measurement: Issues &amp; Practice, 23</a:t>
            </a:r>
            <a:r>
              <a:rPr lang="en-US" dirty="0" smtClean="0"/>
              <a:t>(4), 31-50.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Testing Standards </a:t>
            </a:r>
          </a:p>
        </p:txBody>
      </p:sp>
      <p:sp>
        <p:nvSpPr>
          <p:cNvPr id="13315" name="Content Placeholder 2"/>
          <p:cNvSpPr>
            <a:spLocks noGrp="1"/>
          </p:cNvSpPr>
          <p:nvPr>
            <p:ph idx="1"/>
          </p:nvPr>
        </p:nvSpPr>
        <p:spPr/>
        <p:txBody>
          <a:bodyPr/>
          <a:lstStyle/>
          <a:p>
            <a:pPr eaLnBrk="1" hangingPunct="1"/>
            <a:r>
              <a:rPr lang="en-US" dirty="0" smtClean="0"/>
              <a:t>Such cut scores should be established through a documented process involving appropriate stakeholders and validated through empirical research. (p. 187)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r>
              <a:rPr lang="en-US" dirty="0" smtClean="0"/>
              <a:t>If standard setting employs data on the score distributions for criterion groups or on the relation of test scores to one or more criterion variables, those data should be summarized in technical documentation.  (p. 108)</a:t>
            </a:r>
            <a:endParaRPr lang="en-US" dirty="0"/>
          </a:p>
        </p:txBody>
      </p:sp>
    </p:spTree>
    <p:extLst>
      <p:ext uri="{BB962C8B-B14F-4D97-AF65-F5344CB8AC3E}">
        <p14:creationId xmlns:p14="http://schemas.microsoft.com/office/powerpoint/2010/main" val="82477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r>
              <a:rPr lang="en-US" dirty="0" smtClean="0"/>
              <a:t>If a judgmental standard-setting process is followed, the method employed should be described clearly, and the precise nature and reliability of the judgments called for should be presented, whether those are judgments of persons, of items or test performances, or of other criterion performances predicted by test scores. (p. 108)</a:t>
            </a:r>
            <a:endParaRPr lang="en-US" dirty="0"/>
          </a:p>
        </p:txBody>
      </p:sp>
    </p:spTree>
    <p:extLst>
      <p:ext uri="{BB962C8B-B14F-4D97-AF65-F5344CB8AC3E}">
        <p14:creationId xmlns:p14="http://schemas.microsoft.com/office/powerpoint/2010/main" val="1241281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1.9</a:t>
            </a:r>
            <a:endParaRPr lang="en-US" dirty="0"/>
          </a:p>
        </p:txBody>
      </p:sp>
      <p:sp>
        <p:nvSpPr>
          <p:cNvPr id="3" name="Content Placeholder 2"/>
          <p:cNvSpPr>
            <a:spLocks noGrp="1"/>
          </p:cNvSpPr>
          <p:nvPr>
            <p:ph idx="1"/>
          </p:nvPr>
        </p:nvSpPr>
        <p:spPr>
          <a:xfrm>
            <a:off x="457200" y="1600200"/>
            <a:ext cx="8229600" cy="5257800"/>
          </a:xfrm>
        </p:spPr>
        <p:txBody>
          <a:bodyPr/>
          <a:lstStyle/>
          <a:p>
            <a:pPr marL="0" indent="0">
              <a:buNone/>
            </a:pPr>
            <a:r>
              <a:rPr lang="en-US" dirty="0" smtClean="0"/>
              <a:t>When a validation rests in part on the opinions or decisions of expert judges, observers, or raters, procedures for selecting such experts and for eliciting judgments or ratings should be fully described. The qualifications and experience of the judges should be presented. The description of procedures should include any training and instructions provided, should indicate whether participants reached their independently, and should report the level of agreement reached.</a:t>
            </a:r>
            <a:endParaRPr lang="en-US" dirty="0"/>
          </a:p>
        </p:txBody>
      </p:sp>
    </p:spTree>
    <p:extLst>
      <p:ext uri="{BB962C8B-B14F-4D97-AF65-F5344CB8AC3E}">
        <p14:creationId xmlns:p14="http://schemas.microsoft.com/office/powerpoint/2010/main" val="4079254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2.14</a:t>
            </a:r>
            <a:endParaRPr lang="en-US" dirty="0"/>
          </a:p>
        </p:txBody>
      </p:sp>
      <p:sp>
        <p:nvSpPr>
          <p:cNvPr id="3" name="Content Placeholder 2"/>
          <p:cNvSpPr>
            <a:spLocks noGrp="1"/>
          </p:cNvSpPr>
          <p:nvPr>
            <p:ph idx="1"/>
          </p:nvPr>
        </p:nvSpPr>
        <p:spPr/>
        <p:txBody>
          <a:bodyPr/>
          <a:lstStyle/>
          <a:p>
            <a:pPr marL="0" indent="0">
              <a:buNone/>
            </a:pPr>
            <a:r>
              <a:rPr lang="en-US" dirty="0" smtClean="0"/>
              <a:t>When possible and appropriate, conditional standard errors of measurement should be reported at several score levels unless there is evidence that the standard error is constant across score levels. Where cut scores are specified for selection or classification, the standard errors of measurement should be reported in the vicinity of each cut score.</a:t>
            </a:r>
            <a:endParaRPr lang="en-US" dirty="0"/>
          </a:p>
        </p:txBody>
      </p:sp>
    </p:spTree>
    <p:extLst>
      <p:ext uri="{BB962C8B-B14F-4D97-AF65-F5344CB8AC3E}">
        <p14:creationId xmlns:p14="http://schemas.microsoft.com/office/powerpoint/2010/main" val="3924504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Standard 5.21</a:t>
            </a:r>
          </a:p>
        </p:txBody>
      </p:sp>
      <p:sp>
        <p:nvSpPr>
          <p:cNvPr id="8195" name="Content Placeholder 2"/>
          <p:cNvSpPr>
            <a:spLocks noGrp="1"/>
          </p:cNvSpPr>
          <p:nvPr>
            <p:ph idx="1"/>
          </p:nvPr>
        </p:nvSpPr>
        <p:spPr/>
        <p:txBody>
          <a:bodyPr/>
          <a:lstStyle/>
          <a:p>
            <a:pPr marL="0" indent="0" eaLnBrk="1" hangingPunct="1">
              <a:buFont typeface="Arial" charset="0"/>
              <a:buNone/>
            </a:pPr>
            <a:r>
              <a:rPr lang="en-US" dirty="0" smtClean="0"/>
              <a:t>When proposed score interpretations involve one or more cut scores, the rationale and procedures used for establishing cut scores should be documented clearly.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Standard 5.22</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en-US" dirty="0" smtClean="0"/>
              <a:t>When cut scores defining pass-fail or proficiency levels are based on direct judgments about the adequacy of item or test performances, the judgmental process should be designed so that the participants providing the judgments can bring their knowledge and experience to bear in a reasonable way.</a:t>
            </a:r>
          </a:p>
          <a:p>
            <a:pPr eaLnBrk="1" fontAlgn="auto" hangingPunct="1">
              <a:spcAft>
                <a:spcPts val="0"/>
              </a:spcAft>
              <a:buFont typeface="Arial" pitchFamily="34" charset="0"/>
              <a:buNone/>
              <a:defRPr/>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Standard 5.23</a:t>
            </a:r>
          </a:p>
        </p:txBody>
      </p:sp>
      <p:sp>
        <p:nvSpPr>
          <p:cNvPr id="10243" name="Content Placeholder 2"/>
          <p:cNvSpPr>
            <a:spLocks noGrp="1"/>
          </p:cNvSpPr>
          <p:nvPr>
            <p:ph idx="1"/>
          </p:nvPr>
        </p:nvSpPr>
        <p:spPr/>
        <p:txBody>
          <a:bodyPr/>
          <a:lstStyle/>
          <a:p>
            <a:pPr marL="0" indent="0" eaLnBrk="1" hangingPunct="1">
              <a:buFont typeface="Arial" charset="0"/>
              <a:buNone/>
            </a:pPr>
            <a:r>
              <a:rPr lang="en-US" dirty="0" smtClean="0"/>
              <a:t>When feasible and appropriate, cut scores defining categories with distinct substantive interpretations should be informed by sound empirical data concerning the relation of test performance to relevant criteria.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Standard 7.4</a:t>
            </a:r>
          </a:p>
        </p:txBody>
      </p:sp>
      <p:sp>
        <p:nvSpPr>
          <p:cNvPr id="11267" name="Content Placeholder 2"/>
          <p:cNvSpPr>
            <a:spLocks noGrp="1"/>
          </p:cNvSpPr>
          <p:nvPr>
            <p:ph idx="1"/>
          </p:nvPr>
        </p:nvSpPr>
        <p:spPr/>
        <p:txBody>
          <a:bodyPr/>
          <a:lstStyle/>
          <a:p>
            <a:pPr marL="0" indent="0" eaLnBrk="1" hangingPunct="1">
              <a:buFont typeface="Arial" charset="0"/>
              <a:buNone/>
            </a:pPr>
            <a:r>
              <a:rPr lang="en-US" dirty="0" smtClean="0"/>
              <a:t>Test documentation should summarize test development procedures, including descriptions and the results of the statistical analyses that were used in the development of the test, evidence of reliability/precision of scores and the validity of their recommended interpretations, and the methods for establishing cut scores.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Standard 11.16</a:t>
            </a:r>
          </a:p>
        </p:txBody>
      </p:sp>
      <p:sp>
        <p:nvSpPr>
          <p:cNvPr id="12291" name="Content Placeholder 2"/>
          <p:cNvSpPr>
            <a:spLocks noGrp="1"/>
          </p:cNvSpPr>
          <p:nvPr>
            <p:ph idx="1"/>
          </p:nvPr>
        </p:nvSpPr>
        <p:spPr/>
        <p:txBody>
          <a:bodyPr/>
          <a:lstStyle/>
          <a:p>
            <a:pPr marL="0" indent="0" eaLnBrk="1" hangingPunct="1">
              <a:buFont typeface="Arial" charset="0"/>
              <a:buNone/>
            </a:pPr>
            <a:r>
              <a:rPr lang="en-US" dirty="0" smtClean="0"/>
              <a:t>The level of performance required for passing a credentialing test should depend on the knowledge and skills necessary for credential-worthy performance in the occupation or profession and should not be adjusted to control the number or proportion of persons passing the test.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Content Standards</a:t>
            </a:r>
          </a:p>
        </p:txBody>
      </p:sp>
      <p:sp>
        <p:nvSpPr>
          <p:cNvPr id="3075" name="Content Placeholder 2"/>
          <p:cNvSpPr>
            <a:spLocks noGrp="1"/>
          </p:cNvSpPr>
          <p:nvPr>
            <p:ph idx="1"/>
          </p:nvPr>
        </p:nvSpPr>
        <p:spPr/>
        <p:txBody>
          <a:bodyPr/>
          <a:lstStyle/>
          <a:p>
            <a:pPr eaLnBrk="1" hangingPunct="1"/>
            <a:r>
              <a:rPr lang="en-US" smtClean="0"/>
              <a:t>The knowledge, skills, and abilities expected to be achieved by examinees</a:t>
            </a:r>
          </a:p>
          <a:p>
            <a:pPr eaLnBrk="1" hangingPunct="1"/>
            <a:r>
              <a:rPr lang="en-US" smtClean="0"/>
              <a:t>Content standards define the “what” of testing to determine outcomes, licensure, certification, mastery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General Considerations</a:t>
            </a:r>
          </a:p>
        </p:txBody>
      </p:sp>
      <p:sp>
        <p:nvSpPr>
          <p:cNvPr id="18435" name="Content Placeholder 2"/>
          <p:cNvSpPr>
            <a:spLocks noGrp="1"/>
          </p:cNvSpPr>
          <p:nvPr>
            <p:ph idx="1"/>
          </p:nvPr>
        </p:nvSpPr>
        <p:spPr/>
        <p:txBody>
          <a:bodyPr/>
          <a:lstStyle/>
          <a:p>
            <a:pPr marL="514350" indent="-514350" eaLnBrk="1" hangingPunct="1">
              <a:buFont typeface="Arial" charset="0"/>
              <a:buNone/>
            </a:pPr>
            <a:r>
              <a:rPr lang="en-US" smtClean="0"/>
              <a:t>Purpose (Linn, 1994)</a:t>
            </a:r>
          </a:p>
          <a:p>
            <a:pPr marL="514350" indent="-514350" eaLnBrk="1" hangingPunct="1">
              <a:buFont typeface="Arial" charset="0"/>
              <a:buAutoNum type="arabicPeriod"/>
            </a:pPr>
            <a:r>
              <a:rPr lang="en-US" smtClean="0"/>
              <a:t>Exhortation, raising expectations</a:t>
            </a:r>
          </a:p>
          <a:p>
            <a:pPr marL="514350" indent="-514350" eaLnBrk="1" hangingPunct="1">
              <a:buFont typeface="Arial" charset="0"/>
              <a:buAutoNum type="arabicPeriod"/>
            </a:pPr>
            <a:r>
              <a:rPr lang="en-US" smtClean="0"/>
              <a:t>Exemplification, providing examples of competencies</a:t>
            </a:r>
          </a:p>
          <a:p>
            <a:pPr marL="514350" indent="-514350" eaLnBrk="1" hangingPunct="1">
              <a:buFont typeface="Arial" charset="0"/>
              <a:buAutoNum type="arabicPeriod"/>
            </a:pPr>
            <a:r>
              <a:rPr lang="en-US" smtClean="0"/>
              <a:t>Accountability</a:t>
            </a:r>
          </a:p>
          <a:p>
            <a:pPr marL="514350" indent="-514350" eaLnBrk="1" hangingPunct="1">
              <a:buFont typeface="Arial" charset="0"/>
              <a:buAutoNum type="arabicPeriod"/>
            </a:pPr>
            <a:r>
              <a:rPr lang="en-US" smtClean="0"/>
              <a:t>Certification</a:t>
            </a:r>
          </a:p>
          <a:p>
            <a:pPr marL="514350" indent="-514350" eaLnBrk="1" hangingPunct="1">
              <a:buFont typeface="Arial" charset="0"/>
              <a:buAutoNum type="arabicPeriod"/>
            </a:pPr>
            <a:endParaRPr lang="en-US" smtClean="0"/>
          </a:p>
          <a:p>
            <a:pPr marL="514350" indent="-514350" eaLnBrk="1" hangingPunct="1">
              <a:buFont typeface="Arial" charset="0"/>
              <a:buAutoNum type="arabicPeriod"/>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General Considerations</a:t>
            </a:r>
          </a:p>
        </p:txBody>
      </p:sp>
      <p:sp>
        <p:nvSpPr>
          <p:cNvPr id="19459" name="Content Placeholder 2"/>
          <p:cNvSpPr>
            <a:spLocks noGrp="1"/>
          </p:cNvSpPr>
          <p:nvPr>
            <p:ph idx="1"/>
          </p:nvPr>
        </p:nvSpPr>
        <p:spPr/>
        <p:txBody>
          <a:bodyPr/>
          <a:lstStyle/>
          <a:p>
            <a:pPr marL="0" indent="0" eaLnBrk="1" hangingPunct="1">
              <a:buFont typeface="Arial" charset="0"/>
              <a:buNone/>
            </a:pPr>
            <a:r>
              <a:rPr lang="en-US" smtClean="0"/>
              <a:t>Development of Performance Level Labels</a:t>
            </a:r>
          </a:p>
          <a:p>
            <a:pPr marL="0" indent="0" eaLnBrk="1" hangingPunct="1">
              <a:buFont typeface="Arial" charset="0"/>
              <a:buNone/>
            </a:pPr>
            <a:endParaRPr lang="en-US" smtClean="0"/>
          </a:p>
          <a:p>
            <a:pPr marL="0" indent="0" eaLnBrk="1" hangingPunct="1">
              <a:buFont typeface="Arial" charset="0"/>
              <a:buNone/>
            </a:pPr>
            <a:r>
              <a:rPr lang="en-US" smtClean="0"/>
              <a:t>PLLs are terms that identify the categories of performance (see Table 3-3).  These terms do not have technical basis, but play important roles in communicating the meaning of performance levels.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Labels</a:t>
            </a:r>
          </a:p>
        </p:txBody>
      </p:sp>
      <p:sp>
        <p:nvSpPr>
          <p:cNvPr id="20483" name="Content Placeholder 2"/>
          <p:cNvSpPr>
            <a:spLocks noGrp="1"/>
          </p:cNvSpPr>
          <p:nvPr>
            <p:ph idx="1"/>
          </p:nvPr>
        </p:nvSpPr>
        <p:spPr>
          <a:xfrm>
            <a:off x="457200" y="1600200"/>
            <a:ext cx="4114800" cy="5257800"/>
          </a:xfrm>
        </p:spPr>
        <p:txBody>
          <a:bodyPr/>
          <a:lstStyle/>
          <a:p>
            <a:r>
              <a:rPr lang="en-US" smtClean="0"/>
              <a:t>Proficient</a:t>
            </a:r>
          </a:p>
          <a:p>
            <a:r>
              <a:rPr lang="en-US" smtClean="0"/>
              <a:t>Meets standards</a:t>
            </a:r>
          </a:p>
          <a:p>
            <a:r>
              <a:rPr lang="en-US" smtClean="0"/>
              <a:t>Achieve the standard</a:t>
            </a:r>
          </a:p>
          <a:p>
            <a:r>
              <a:rPr lang="en-US" smtClean="0"/>
              <a:t>Met expectations</a:t>
            </a:r>
          </a:p>
          <a:p>
            <a:r>
              <a:rPr lang="en-US" smtClean="0"/>
              <a:t>Mastery</a:t>
            </a:r>
          </a:p>
          <a:p>
            <a:endParaRPr lang="en-US" smtClean="0"/>
          </a:p>
        </p:txBody>
      </p:sp>
      <p:sp>
        <p:nvSpPr>
          <p:cNvPr id="5" name="Content Placeholder 2"/>
          <p:cNvSpPr txBox="1">
            <a:spLocks/>
          </p:cNvSpPr>
          <p:nvPr/>
        </p:nvSpPr>
        <p:spPr bwMode="auto">
          <a:xfrm>
            <a:off x="4953000" y="1600200"/>
            <a:ext cx="4114800" cy="5257800"/>
          </a:xfrm>
          <a:prstGeom prst="rect">
            <a:avLst/>
          </a:prstGeom>
          <a:noFill/>
          <a:ln w="9525">
            <a:noFill/>
            <a:miter lim="800000"/>
            <a:headEnd/>
            <a:tailEnd/>
          </a:ln>
        </p:spPr>
        <p:txBody>
          <a:bodyPr/>
          <a:lstStyle/>
          <a:p>
            <a:pPr marL="342900" indent="-342900" eaLnBrk="0" hangingPunct="0">
              <a:spcBef>
                <a:spcPct val="20000"/>
              </a:spcBef>
              <a:buFont typeface="Arial" charset="0"/>
              <a:buChar char="•"/>
              <a:defRPr/>
            </a:pPr>
            <a:r>
              <a:rPr lang="en-US" sz="3200" dirty="0">
                <a:latin typeface="+mn-lt"/>
              </a:rPr>
              <a:t>Pass</a:t>
            </a:r>
          </a:p>
          <a:p>
            <a:pPr marL="342900" indent="-342900" eaLnBrk="0" hangingPunct="0">
              <a:spcBef>
                <a:spcPct val="20000"/>
              </a:spcBef>
              <a:buFont typeface="Arial" charset="0"/>
              <a:buChar char="•"/>
              <a:defRPr/>
            </a:pPr>
            <a:r>
              <a:rPr lang="en-US" sz="3200" dirty="0">
                <a:latin typeface="+mn-lt"/>
              </a:rPr>
              <a:t>Satisfactory</a:t>
            </a:r>
          </a:p>
          <a:p>
            <a:pPr marL="342900" indent="-342900" eaLnBrk="0" hangingPunct="0">
              <a:spcBef>
                <a:spcPct val="20000"/>
              </a:spcBef>
              <a:buFont typeface="Arial" charset="0"/>
              <a:buChar char="•"/>
              <a:defRPr/>
            </a:pPr>
            <a:r>
              <a:rPr lang="en-US" sz="3200" dirty="0">
                <a:latin typeface="+mn-lt"/>
              </a:rPr>
              <a:t>Intermediate</a:t>
            </a:r>
          </a:p>
          <a:p>
            <a:pPr marL="342900" indent="-342900" eaLnBrk="0" hangingPunct="0">
              <a:spcBef>
                <a:spcPct val="20000"/>
              </a:spcBef>
              <a:buFont typeface="Arial" charset="0"/>
              <a:buChar char="•"/>
              <a:defRPr/>
            </a:pPr>
            <a:r>
              <a:rPr lang="en-US" sz="3200" dirty="0">
                <a:latin typeface="+mn-lt"/>
              </a:rPr>
              <a:t>Level III</a:t>
            </a:r>
          </a:p>
          <a:p>
            <a:pPr marL="342900" indent="-342900" eaLnBrk="0" hangingPunct="0">
              <a:spcBef>
                <a:spcPct val="20000"/>
              </a:spcBef>
              <a:buFont typeface="Arial" charset="0"/>
              <a:buChar char="•"/>
              <a:defRPr/>
            </a:pPr>
            <a:endParaRPr lang="en-US" sz="3200" dirty="0">
              <a:latin typeface="+mn-lt"/>
            </a:endParaRPr>
          </a:p>
          <a:p>
            <a:pPr marL="342900" indent="-342900" eaLnBrk="0" hangingPunct="0">
              <a:spcBef>
                <a:spcPct val="20000"/>
              </a:spcBef>
              <a:buFont typeface="Arial" charset="0"/>
              <a:buChar char="•"/>
              <a:defRPr/>
            </a:pPr>
            <a:endParaRPr lang="en-US" sz="3200"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General Considerations</a:t>
            </a:r>
          </a:p>
        </p:txBody>
      </p:sp>
      <p:sp>
        <p:nvSpPr>
          <p:cNvPr id="21507" name="Content Placeholder 2"/>
          <p:cNvSpPr>
            <a:spLocks noGrp="1"/>
          </p:cNvSpPr>
          <p:nvPr>
            <p:ph idx="1"/>
          </p:nvPr>
        </p:nvSpPr>
        <p:spPr/>
        <p:txBody>
          <a:bodyPr/>
          <a:lstStyle/>
          <a:p>
            <a:pPr marL="0" indent="0" eaLnBrk="1" hangingPunct="1">
              <a:buFont typeface="Arial" charset="0"/>
              <a:buNone/>
            </a:pPr>
            <a:r>
              <a:rPr lang="en-US" smtClean="0"/>
              <a:t>Development of Performance Level Descriptors</a:t>
            </a:r>
          </a:p>
          <a:p>
            <a:pPr marL="0" indent="0" eaLnBrk="1" hangingPunct="1">
              <a:buFont typeface="Arial" charset="0"/>
              <a:buNone/>
            </a:pPr>
            <a:endParaRPr lang="en-US" smtClean="0"/>
          </a:p>
          <a:p>
            <a:pPr marL="0" indent="0" eaLnBrk="1" hangingPunct="1">
              <a:buFont typeface="Arial" charset="0"/>
              <a:buNone/>
            </a:pPr>
            <a:r>
              <a:rPr lang="en-US" smtClean="0"/>
              <a:t>A more complete description of what performance looks like within each category (PLL), describing the knowledge, skills, and abilities of examinees within each level (see Table 3-4).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Descriptors</a:t>
            </a:r>
          </a:p>
        </p:txBody>
      </p:sp>
      <p:sp>
        <p:nvSpPr>
          <p:cNvPr id="3" name="Content Placeholder 2"/>
          <p:cNvSpPr>
            <a:spLocks noGrp="1"/>
          </p:cNvSpPr>
          <p:nvPr>
            <p:ph idx="1"/>
          </p:nvPr>
        </p:nvSpPr>
        <p:spPr/>
        <p:txBody>
          <a:bodyPr/>
          <a:lstStyle/>
          <a:p>
            <a:pPr marL="287338" indent="-287338">
              <a:spcBef>
                <a:spcPts val="0"/>
              </a:spcBef>
              <a:defRPr/>
            </a:pPr>
            <a:r>
              <a:rPr lang="en-US" dirty="0" smtClean="0"/>
              <a:t>Satisfactory achievement.</a:t>
            </a:r>
          </a:p>
          <a:p>
            <a:pPr marL="287338" indent="-287338">
              <a:spcBef>
                <a:spcPts val="0"/>
              </a:spcBef>
              <a:defRPr/>
            </a:pPr>
            <a:r>
              <a:rPr lang="en-US" dirty="0" smtClean="0"/>
              <a:t>Adequate understanding of the on grade content.</a:t>
            </a:r>
          </a:p>
          <a:p>
            <a:pPr marL="287338" indent="-287338">
              <a:spcBef>
                <a:spcPts val="0"/>
              </a:spcBef>
              <a:defRPr/>
            </a:pPr>
            <a:r>
              <a:rPr lang="en-US" dirty="0" smtClean="0"/>
              <a:t>Solid understanding of challenging subject matter.</a:t>
            </a:r>
          </a:p>
          <a:p>
            <a:pPr marL="287338" indent="-287338">
              <a:spcBef>
                <a:spcPts val="0"/>
              </a:spcBef>
              <a:defRPr/>
            </a:pPr>
            <a:r>
              <a:rPr lang="en-US" dirty="0" smtClean="0"/>
              <a:t>Competency indicating preparation for the next grade level.</a:t>
            </a:r>
          </a:p>
          <a:p>
            <a:pPr marL="287338" indent="-287338">
              <a:spcBef>
                <a:spcPts val="0"/>
              </a:spcBef>
              <a:defRPr/>
            </a:pPr>
            <a:r>
              <a:rPr lang="en-US" dirty="0" smtClean="0"/>
              <a:t>Ability to apply on-grade standards capably.</a:t>
            </a:r>
          </a:p>
          <a:p>
            <a:pPr marL="287338" indent="-287338">
              <a:spcBef>
                <a:spcPts val="0"/>
              </a:spcBef>
              <a:defRPr/>
            </a:pPr>
            <a:r>
              <a:rPr lang="en-US" dirty="0" smtClean="0"/>
              <a:t>Acceptable command of grade-level content and processes.</a:t>
            </a:r>
          </a:p>
          <a:p>
            <a:pP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Descriptors (cont.)</a:t>
            </a:r>
          </a:p>
        </p:txBody>
      </p:sp>
      <p:sp>
        <p:nvSpPr>
          <p:cNvPr id="23555" name="Content Placeholder 2"/>
          <p:cNvSpPr>
            <a:spLocks noGrp="1"/>
          </p:cNvSpPr>
          <p:nvPr>
            <p:ph idx="1"/>
          </p:nvPr>
        </p:nvSpPr>
        <p:spPr/>
        <p:txBody>
          <a:bodyPr/>
          <a:lstStyle/>
          <a:p>
            <a:pPr marL="287338" indent="-287338">
              <a:spcBef>
                <a:spcPct val="0"/>
              </a:spcBef>
            </a:pPr>
            <a:r>
              <a:rPr lang="en-US" smtClean="0"/>
              <a:t>Ability to apply concepts and processes effectively.</a:t>
            </a:r>
          </a:p>
          <a:p>
            <a:pPr marL="287338" indent="-287338">
              <a:spcBef>
                <a:spcPct val="0"/>
              </a:spcBef>
            </a:pPr>
            <a:r>
              <a:rPr lang="en-US" smtClean="0"/>
              <a:t>Solid academic performance </a:t>
            </a:r>
            <a:r>
              <a:rPr lang="en-US" i="1" smtClean="0"/>
              <a:t>. . . </a:t>
            </a:r>
            <a:r>
              <a:rPr lang="en-US" smtClean="0"/>
              <a:t>competency with challenging subject matter.</a:t>
            </a:r>
          </a:p>
          <a:p>
            <a:pPr marL="287338" indent="-287338">
              <a:spcBef>
                <a:spcPct val="0"/>
              </a:spcBef>
            </a:pPr>
            <a:r>
              <a:rPr lang="en-US" smtClean="0"/>
              <a:t>Solid academic performance </a:t>
            </a:r>
            <a:r>
              <a:rPr lang="en-US" i="1" smtClean="0"/>
              <a:t>. . . </a:t>
            </a:r>
            <a:r>
              <a:rPr lang="en-US" smtClean="0"/>
              <a:t>prepared for the next grade.</a:t>
            </a:r>
          </a:p>
          <a:p>
            <a:pPr marL="287338" indent="-287338">
              <a:spcBef>
                <a:spcPct val="0"/>
              </a:spcBef>
            </a:pPr>
            <a:r>
              <a:rPr lang="en-US" smtClean="0"/>
              <a:t>Mastery of grade-level standards.</a:t>
            </a:r>
          </a:p>
          <a:p>
            <a:pPr marL="287338" indent="-287338">
              <a:spcBef>
                <a:spcPct val="0"/>
              </a:spcBef>
            </a:pPr>
            <a:r>
              <a:rPr lang="en-US" smtClean="0"/>
              <a:t>High level of achievement </a:t>
            </a:r>
            <a:r>
              <a:rPr lang="en-US" i="1" smtClean="0"/>
              <a:t>. . . ability </a:t>
            </a:r>
            <a:r>
              <a:rPr lang="en-US" smtClean="0"/>
              <a:t>to solve complex problems.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lstStyle/>
          <a:p>
            <a:r>
              <a:rPr lang="en-US" b="1" dirty="0" smtClean="0"/>
              <a:t>Minnesota MCA Example</a:t>
            </a:r>
            <a:endParaRPr lang="en-US" b="1" dirty="0"/>
          </a:p>
        </p:txBody>
      </p:sp>
      <p:pic>
        <p:nvPicPr>
          <p:cNvPr id="8" name="Picture 7"/>
          <p:cNvPicPr>
            <a:picLocks noChangeAspect="1"/>
          </p:cNvPicPr>
          <p:nvPr/>
        </p:nvPicPr>
        <p:blipFill>
          <a:blip r:embed="rId2"/>
          <a:stretch>
            <a:fillRect/>
          </a:stretch>
        </p:blipFill>
        <p:spPr>
          <a:xfrm>
            <a:off x="102400" y="3124200"/>
            <a:ext cx="8939199" cy="3219271"/>
          </a:xfrm>
          <a:prstGeom prst="rect">
            <a:avLst/>
          </a:prstGeom>
        </p:spPr>
      </p:pic>
    </p:spTree>
    <p:extLst>
      <p:ext uri="{BB962C8B-B14F-4D97-AF65-F5344CB8AC3E}">
        <p14:creationId xmlns:p14="http://schemas.microsoft.com/office/powerpoint/2010/main" val="2759384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lstStyle/>
          <a:p>
            <a:endParaRPr lang="en-US" smtClean="0"/>
          </a:p>
        </p:txBody>
      </p:sp>
      <p:pic>
        <p:nvPicPr>
          <p:cNvPr id="24580" name="Picture 2"/>
          <p:cNvPicPr>
            <a:picLocks noChangeAspect="1" noChangeArrowheads="1"/>
          </p:cNvPicPr>
          <p:nvPr/>
        </p:nvPicPr>
        <p:blipFill>
          <a:blip r:embed="rId2" cstate="print"/>
          <a:srcRect/>
          <a:stretch>
            <a:fillRect/>
          </a:stretch>
        </p:blipFill>
        <p:spPr bwMode="auto">
          <a:xfrm>
            <a:off x="38100" y="609600"/>
            <a:ext cx="9067800" cy="57912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063228"/>
            <a:ext cx="6172200" cy="4366022"/>
          </a:xfrm>
        </p:spPr>
        <p:txBody>
          <a:bodyPr/>
          <a:lstStyle/>
          <a:p>
            <a:r>
              <a:rPr lang="en-US" dirty="0"/>
              <a:t/>
            </a:r>
            <a:br>
              <a:rPr lang="en-US" dirty="0"/>
            </a:br>
            <a:r>
              <a:rPr lang="en-US" dirty="0"/>
              <a:t> </a:t>
            </a:r>
            <a:r>
              <a:rPr lang="en-US" b="1" dirty="0"/>
              <a:t>Mathematics MCA Achievement Level </a:t>
            </a:r>
            <a:r>
              <a:rPr lang="en-US" b="1" dirty="0" smtClean="0"/>
              <a:t>Descriptor </a:t>
            </a:r>
            <a:r>
              <a:rPr lang="en-US" b="1" dirty="0"/>
              <a:t>Maps </a:t>
            </a:r>
            <a:r>
              <a:rPr lang="en-US" b="1" dirty="0" smtClean="0"/>
              <a:t/>
            </a:r>
            <a:br>
              <a:rPr lang="en-US" b="1" dirty="0" smtClean="0"/>
            </a:br>
            <a:r>
              <a:rPr lang="en-US" b="1" dirty="0"/>
              <a:t/>
            </a:r>
            <a:br>
              <a:rPr lang="en-US" b="1" dirty="0"/>
            </a:br>
            <a:r>
              <a:rPr lang="en-US" b="1" dirty="0" smtClean="0"/>
              <a:t/>
            </a:r>
            <a:br>
              <a:rPr lang="en-US" b="1" dirty="0" smtClean="0"/>
            </a:br>
            <a:r>
              <a:rPr lang="en-US" sz="2400" dirty="0">
                <a:hlinkClick r:id="rId2"/>
              </a:rPr>
              <a:t>https://education.mn.gov/MDE/dse/test/ald/</a:t>
            </a:r>
            <a:endParaRPr lang="en-US" sz="2400" dirty="0"/>
          </a:p>
        </p:txBody>
      </p:sp>
    </p:spTree>
    <p:extLst>
      <p:ext uri="{BB962C8B-B14F-4D97-AF65-F5344CB8AC3E}">
        <p14:creationId xmlns:p14="http://schemas.microsoft.com/office/powerpoint/2010/main" val="778094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073" y="193774"/>
            <a:ext cx="9136928" cy="6435625"/>
          </a:xfrm>
          <a:prstGeom prst="rect">
            <a:avLst/>
          </a:prstGeom>
        </p:spPr>
      </p:pic>
    </p:spTree>
    <p:extLst>
      <p:ext uri="{BB962C8B-B14F-4D97-AF65-F5344CB8AC3E}">
        <p14:creationId xmlns:p14="http://schemas.microsoft.com/office/powerpoint/2010/main" val="272562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Performance Standards</a:t>
            </a:r>
          </a:p>
        </p:txBody>
      </p:sp>
      <p:sp>
        <p:nvSpPr>
          <p:cNvPr id="4099" name="Content Placeholder 2"/>
          <p:cNvSpPr>
            <a:spLocks noGrp="1"/>
          </p:cNvSpPr>
          <p:nvPr>
            <p:ph idx="1"/>
          </p:nvPr>
        </p:nvSpPr>
        <p:spPr/>
        <p:txBody>
          <a:bodyPr/>
          <a:lstStyle/>
          <a:p>
            <a:pPr eaLnBrk="1" hangingPunct="1"/>
            <a:r>
              <a:rPr lang="en-US" smtClean="0"/>
              <a:t>Cut scores, achievement levels, passing scores</a:t>
            </a:r>
          </a:p>
          <a:p>
            <a:pPr eaLnBrk="1" hangingPunct="1"/>
            <a:r>
              <a:rPr lang="en-US" smtClean="0"/>
              <a:t>Performance standards define the “how much” or “how well” of testing in terms of what examinees are expected to do to be categorized in one group or another</a:t>
            </a:r>
          </a:p>
          <a:p>
            <a:pPr eaLnBrk="1" hangingPunct="1"/>
            <a:r>
              <a:rPr lang="en-US" smtClean="0"/>
              <a:t>Performance standards are needed because </a:t>
            </a:r>
            <a:r>
              <a:rPr lang="en-US" i="1" smtClean="0"/>
              <a:t>decisions have to be made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9600" y="457200"/>
            <a:ext cx="8001000" cy="6001643"/>
          </a:xfrm>
          <a:prstGeom prst="rect">
            <a:avLst/>
          </a:prstGeom>
          <a:noFill/>
        </p:spPr>
        <p:txBody>
          <a:bodyPr wrap="square" rtlCol="0">
            <a:spAutoFit/>
          </a:bodyPr>
          <a:lstStyle/>
          <a:p>
            <a:r>
              <a:rPr lang="en-US" sz="2400" dirty="0" smtClean="0"/>
              <a:t> </a:t>
            </a:r>
            <a:r>
              <a:rPr lang="en-US" sz="2400" b="1" dirty="0"/>
              <a:t>Does Not Meet </a:t>
            </a:r>
            <a:endParaRPr lang="en-US" sz="2400" dirty="0"/>
          </a:p>
          <a:p>
            <a:r>
              <a:rPr lang="en-US" sz="2400" dirty="0"/>
              <a:t>A student at this level of mathematics succeeds at few of the most fundamental mathematics skills of the Minnesota Academic Standards. 	</a:t>
            </a:r>
          </a:p>
          <a:p>
            <a:endParaRPr lang="en-US" sz="2400" dirty="0"/>
          </a:p>
          <a:p>
            <a:r>
              <a:rPr lang="en-US" sz="2400" dirty="0"/>
              <a:t> </a:t>
            </a:r>
            <a:r>
              <a:rPr lang="en-US" sz="2400" b="1" dirty="0"/>
              <a:t>Partially Meets </a:t>
            </a:r>
            <a:endParaRPr lang="en-US" sz="2400" dirty="0"/>
          </a:p>
          <a:p>
            <a:r>
              <a:rPr lang="en-US" sz="2400" dirty="0"/>
              <a:t>A student at this level of mathematics partially meets the mathematics skills of the Minnesota Academic Standards. </a:t>
            </a:r>
          </a:p>
          <a:p>
            <a:endParaRPr lang="en-US" sz="2400" dirty="0"/>
          </a:p>
          <a:p>
            <a:r>
              <a:rPr lang="en-US" sz="2400" dirty="0"/>
              <a:t> </a:t>
            </a:r>
            <a:r>
              <a:rPr lang="en-US" sz="2400" b="1" dirty="0"/>
              <a:t>Meets </a:t>
            </a:r>
            <a:endParaRPr lang="en-US" sz="2400" dirty="0"/>
          </a:p>
          <a:p>
            <a:r>
              <a:rPr lang="en-US" sz="2400" dirty="0"/>
              <a:t>A student at this level of mathematics meets the mathematics skills of the Minnesota Academic Standards. </a:t>
            </a:r>
          </a:p>
          <a:p>
            <a:endParaRPr lang="en-US" sz="2400" dirty="0"/>
          </a:p>
          <a:p>
            <a:r>
              <a:rPr lang="en-US" sz="2400" dirty="0"/>
              <a:t> </a:t>
            </a:r>
            <a:r>
              <a:rPr lang="en-US" sz="2400" b="1" dirty="0"/>
              <a:t>Exceeds </a:t>
            </a:r>
            <a:endParaRPr lang="en-US" sz="2400" dirty="0"/>
          </a:p>
          <a:p>
            <a:r>
              <a:rPr lang="en-US" sz="2400" dirty="0"/>
              <a:t>A student at this level of mathematics exceeds the mathematics skills of the Minnesota Academic Standards. </a:t>
            </a:r>
          </a:p>
        </p:txBody>
      </p:sp>
    </p:spTree>
    <p:extLst>
      <p:ext uri="{BB962C8B-B14F-4D97-AF65-F5344CB8AC3E}">
        <p14:creationId xmlns:p14="http://schemas.microsoft.com/office/powerpoint/2010/main" val="36437054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09600" y="246888"/>
            <a:ext cx="2680875" cy="6437376"/>
          </a:xfrm>
          <a:prstGeom prst="rect">
            <a:avLst/>
          </a:prstGeom>
        </p:spPr>
      </p:pic>
      <p:pic>
        <p:nvPicPr>
          <p:cNvPr id="6" name="Picture 5"/>
          <p:cNvPicPr>
            <a:picLocks noChangeAspect="1"/>
          </p:cNvPicPr>
          <p:nvPr/>
        </p:nvPicPr>
        <p:blipFill>
          <a:blip r:embed="rId3"/>
          <a:stretch>
            <a:fillRect/>
          </a:stretch>
        </p:blipFill>
        <p:spPr>
          <a:xfrm>
            <a:off x="3445172" y="246888"/>
            <a:ext cx="5269735" cy="6400800"/>
          </a:xfrm>
          <a:prstGeom prst="rect">
            <a:avLst/>
          </a:prstGeom>
        </p:spPr>
      </p:pic>
    </p:spTree>
    <p:extLst>
      <p:ext uri="{BB962C8B-B14F-4D97-AF65-F5344CB8AC3E}">
        <p14:creationId xmlns:p14="http://schemas.microsoft.com/office/powerpoint/2010/main" val="3872809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General Considerations</a:t>
            </a:r>
          </a:p>
        </p:txBody>
      </p:sp>
      <p:sp>
        <p:nvSpPr>
          <p:cNvPr id="3" name="Content Placeholder 2"/>
          <p:cNvSpPr>
            <a:spLocks noGrp="1"/>
          </p:cNvSpPr>
          <p:nvPr>
            <p:ph idx="1"/>
          </p:nvPr>
        </p:nvSpPr>
        <p:spPr>
          <a:xfrm>
            <a:off x="457200" y="1600200"/>
            <a:ext cx="8229600" cy="5257800"/>
          </a:xfrm>
        </p:spPr>
        <p:txBody>
          <a:bodyPr rtlCol="0">
            <a:normAutofit lnSpcReduction="10000"/>
          </a:bodyPr>
          <a:lstStyle/>
          <a:p>
            <a:pPr marL="0" indent="0" eaLnBrk="1" fontAlgn="auto" hangingPunct="1">
              <a:spcAft>
                <a:spcPts val="0"/>
              </a:spcAft>
              <a:buFont typeface="Arial" pitchFamily="34" charset="0"/>
              <a:buNone/>
              <a:defRPr/>
            </a:pPr>
            <a:r>
              <a:rPr lang="en-US" dirty="0" smtClean="0"/>
              <a:t>Ensure Quality of Participants</a:t>
            </a:r>
          </a:p>
          <a:p>
            <a:pPr marL="0" indent="0" eaLnBrk="1" fontAlgn="auto" hangingPunct="1">
              <a:spcAft>
                <a:spcPts val="0"/>
              </a:spcAft>
              <a:buFont typeface="Arial" pitchFamily="34" charset="0"/>
              <a:buNone/>
              <a:defRPr/>
            </a:pPr>
            <a:endParaRPr lang="en-US" sz="1200" dirty="0" smtClean="0"/>
          </a:p>
          <a:p>
            <a:pPr marL="0" indent="0" eaLnBrk="1" fontAlgn="auto" hangingPunct="1">
              <a:spcAft>
                <a:spcPts val="0"/>
              </a:spcAft>
              <a:buFont typeface="Arial" pitchFamily="34" charset="0"/>
              <a:buNone/>
              <a:defRPr/>
            </a:pPr>
            <a:r>
              <a:rPr lang="en-US" dirty="0" smtClean="0"/>
              <a:t>The </a:t>
            </a:r>
            <a:r>
              <a:rPr lang="en-US" i="1" dirty="0" smtClean="0"/>
              <a:t>Standards</a:t>
            </a:r>
            <a:r>
              <a:rPr lang="en-US" dirty="0" smtClean="0"/>
              <a:t> state “Care must be taken to ensure that these persons understand what they are to do and that their judgments are as thoughtful and objective as possible. The process must be such that well-qualified participants can apply their knowledge and experience to reach meaningful and relevant judgments that accurately reflect their understanding and intentions.” (p. 101)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General Considerations</a:t>
            </a:r>
          </a:p>
        </p:txBody>
      </p:sp>
      <p:sp>
        <p:nvSpPr>
          <p:cNvPr id="27651" name="Content Placeholder 2"/>
          <p:cNvSpPr>
            <a:spLocks noGrp="1"/>
          </p:cNvSpPr>
          <p:nvPr>
            <p:ph idx="1"/>
          </p:nvPr>
        </p:nvSpPr>
        <p:spPr/>
        <p:txBody>
          <a:bodyPr/>
          <a:lstStyle/>
          <a:p>
            <a:pPr marL="0" indent="0" eaLnBrk="1" hangingPunct="1">
              <a:buFont typeface="Arial" charset="0"/>
              <a:buNone/>
            </a:pPr>
            <a:r>
              <a:rPr lang="en-US" smtClean="0"/>
              <a:t>Conceptualizing the Examinee Group</a:t>
            </a:r>
          </a:p>
          <a:p>
            <a:pPr marL="0" indent="0" eaLnBrk="1" hangingPunct="1">
              <a:buFont typeface="Arial" charset="0"/>
              <a:buNone/>
            </a:pPr>
            <a:endParaRPr lang="en-US" smtClean="0"/>
          </a:p>
          <a:p>
            <a:pPr marL="0" indent="0" eaLnBrk="1" hangingPunct="1">
              <a:buFont typeface="Arial" charset="0"/>
              <a:buNone/>
            </a:pPr>
            <a:r>
              <a:rPr lang="en-US" smtClean="0"/>
              <a:t>Various methods of standard setting require panelists to conceptualize the group for whom the standards are being set – may be a minimally competent examinee or an examinee that has mastered a skill.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General Considerations</a:t>
            </a:r>
          </a:p>
        </p:txBody>
      </p:sp>
      <p:sp>
        <p:nvSpPr>
          <p:cNvPr id="28675" name="Content Placeholder 2"/>
          <p:cNvSpPr>
            <a:spLocks noGrp="1"/>
          </p:cNvSpPr>
          <p:nvPr>
            <p:ph idx="1"/>
          </p:nvPr>
        </p:nvSpPr>
        <p:spPr/>
        <p:txBody>
          <a:bodyPr/>
          <a:lstStyle/>
          <a:p>
            <a:pPr eaLnBrk="1" hangingPunct="1">
              <a:buFont typeface="Arial" charset="0"/>
              <a:buNone/>
            </a:pPr>
            <a:r>
              <a:rPr lang="en-US" smtClean="0"/>
              <a:t>Feedback to Panel Members</a:t>
            </a:r>
          </a:p>
          <a:p>
            <a:pPr eaLnBrk="1" hangingPunct="1">
              <a:buFont typeface="Arial" charset="0"/>
              <a:buNone/>
            </a:pPr>
            <a:endParaRPr lang="en-US" smtClean="0"/>
          </a:p>
          <a:p>
            <a:pPr eaLnBrk="1" hangingPunct="1"/>
            <a:r>
              <a:rPr lang="en-US" smtClean="0"/>
              <a:t>Normative information (other’s ratings)</a:t>
            </a:r>
          </a:p>
          <a:p>
            <a:pPr eaLnBrk="1" hangingPunct="1"/>
            <a:r>
              <a:rPr lang="en-US" smtClean="0"/>
              <a:t>Reality information (item stats)</a:t>
            </a:r>
          </a:p>
          <a:p>
            <a:pPr eaLnBrk="1" hangingPunct="1"/>
            <a:r>
              <a:rPr lang="en-US" smtClean="0"/>
              <a:t>Impact information (score distributions)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Standard Setting Methods</a:t>
            </a:r>
          </a:p>
        </p:txBody>
      </p:sp>
      <p:sp>
        <p:nvSpPr>
          <p:cNvPr id="29699" name="Content Placeholder 2"/>
          <p:cNvSpPr>
            <a:spLocks noGrp="1"/>
          </p:cNvSpPr>
          <p:nvPr>
            <p:ph idx="1"/>
          </p:nvPr>
        </p:nvSpPr>
        <p:spPr/>
        <p:txBody>
          <a:bodyPr/>
          <a:lstStyle/>
          <a:p>
            <a:pPr marL="0" indent="0" eaLnBrk="1" hangingPunct="1">
              <a:buFont typeface="Arial" charset="0"/>
              <a:buNone/>
            </a:pPr>
            <a:r>
              <a:rPr lang="en-US" dirty="0" smtClean="0"/>
              <a:t>Many methods have been proposed, used, and evaluated.  Hambleton (1998) described a set of generic steps that are common to most methods.</a:t>
            </a:r>
          </a:p>
          <a:p>
            <a:pPr marL="0" indent="0" eaLnBrk="1" hangingPunct="1">
              <a:buFont typeface="Arial" charset="0"/>
              <a:buNone/>
            </a:pPr>
            <a:endParaRPr lang="en-US" sz="1600" dirty="0" smtClean="0"/>
          </a:p>
          <a:p>
            <a:pPr marL="0" indent="0" eaLnBrk="1" hangingPunct="1">
              <a:buFont typeface="Arial" charset="0"/>
              <a:buNone/>
            </a:pPr>
            <a:r>
              <a:rPr lang="en-US" dirty="0" smtClean="0"/>
              <a:t>These steps can be used as an outline for your standard setting plan assignment, but specific methods should be based on your chosen standard setting method.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Steps</a:t>
            </a:r>
            <a:endParaRPr lang="en-US" dirty="0"/>
          </a:p>
        </p:txBody>
      </p:sp>
      <p:sp>
        <p:nvSpPr>
          <p:cNvPr id="3" name="Content Placeholder 2"/>
          <p:cNvSpPr>
            <a:spLocks noGrp="1"/>
          </p:cNvSpPr>
          <p:nvPr>
            <p:ph idx="1"/>
          </p:nvPr>
        </p:nvSpPr>
        <p:spPr/>
        <p:txBody>
          <a:bodyPr/>
          <a:lstStyle/>
          <a:p>
            <a:r>
              <a:rPr lang="en-US" dirty="0" smtClean="0"/>
              <a:t>Choose a method</a:t>
            </a:r>
          </a:p>
          <a:p>
            <a:r>
              <a:rPr lang="en-US" dirty="0" smtClean="0"/>
              <a:t>Prepare training materials and agenda</a:t>
            </a:r>
          </a:p>
          <a:p>
            <a:r>
              <a:rPr lang="en-US" dirty="0" smtClean="0"/>
              <a:t>Prepare PLDs</a:t>
            </a:r>
          </a:p>
          <a:p>
            <a:r>
              <a:rPr lang="en-US" dirty="0" smtClean="0"/>
              <a:t>Select large representative pool of participants</a:t>
            </a:r>
          </a:p>
          <a:p>
            <a:r>
              <a:rPr lang="en-US" dirty="0" smtClean="0"/>
              <a:t>Train participants</a:t>
            </a:r>
          </a:p>
          <a:p>
            <a:r>
              <a:rPr lang="en-US" dirty="0" smtClean="0"/>
              <a:t>Complete judgments and compile results</a:t>
            </a:r>
          </a:p>
          <a:p>
            <a:r>
              <a:rPr lang="en-US" dirty="0" smtClean="0"/>
              <a:t>Facilitate discussion</a:t>
            </a:r>
          </a:p>
          <a:p>
            <a:r>
              <a:rPr lang="en-US" dirty="0" smtClean="0"/>
              <a:t>Engage in multiple rounds of ratings</a:t>
            </a:r>
            <a:endParaRPr lang="en-US" dirty="0"/>
          </a:p>
        </p:txBody>
      </p:sp>
    </p:spTree>
    <p:extLst>
      <p:ext uri="{BB962C8B-B14F-4D97-AF65-F5344CB8AC3E}">
        <p14:creationId xmlns:p14="http://schemas.microsoft.com/office/powerpoint/2010/main" val="366086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Steps (cont.)</a:t>
            </a:r>
            <a:endParaRPr lang="en-US" dirty="0"/>
          </a:p>
        </p:txBody>
      </p:sp>
      <p:sp>
        <p:nvSpPr>
          <p:cNvPr id="3" name="Content Placeholder 2"/>
          <p:cNvSpPr>
            <a:spLocks noGrp="1"/>
          </p:cNvSpPr>
          <p:nvPr>
            <p:ph idx="1"/>
          </p:nvPr>
        </p:nvSpPr>
        <p:spPr/>
        <p:txBody>
          <a:bodyPr/>
          <a:lstStyle/>
          <a:p>
            <a:r>
              <a:rPr lang="en-US" dirty="0" smtClean="0"/>
              <a:t>Consider employing different kinds of feedback, including normative, reality, and impact data</a:t>
            </a:r>
          </a:p>
          <a:p>
            <a:r>
              <a:rPr lang="en-US" dirty="0" smtClean="0"/>
              <a:t>Conduct final round</a:t>
            </a:r>
          </a:p>
          <a:p>
            <a:r>
              <a:rPr lang="en-US" dirty="0" smtClean="0"/>
              <a:t>Conduct an evaluation</a:t>
            </a:r>
          </a:p>
          <a:p>
            <a:r>
              <a:rPr lang="en-US" dirty="0" smtClean="0"/>
              <a:t>Complete documentation</a:t>
            </a:r>
            <a:endParaRPr lang="en-US" dirty="0"/>
          </a:p>
        </p:txBody>
      </p:sp>
    </p:spTree>
    <p:extLst>
      <p:ext uri="{BB962C8B-B14F-4D97-AF65-F5344CB8AC3E}">
        <p14:creationId xmlns:p14="http://schemas.microsoft.com/office/powerpoint/2010/main" val="1422221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Evaluation</a:t>
            </a:r>
          </a:p>
        </p:txBody>
      </p:sp>
      <p:sp>
        <p:nvSpPr>
          <p:cNvPr id="30723" name="Content Placeholder 2"/>
          <p:cNvSpPr>
            <a:spLocks noGrp="1"/>
          </p:cNvSpPr>
          <p:nvPr>
            <p:ph idx="1"/>
          </p:nvPr>
        </p:nvSpPr>
        <p:spPr>
          <a:xfrm>
            <a:off x="457200" y="1600200"/>
            <a:ext cx="8229600" cy="5105400"/>
          </a:xfrm>
        </p:spPr>
        <p:txBody>
          <a:bodyPr/>
          <a:lstStyle/>
          <a:p>
            <a:pPr marL="287338" indent="-287338" eaLnBrk="1" hangingPunct="1"/>
            <a:r>
              <a:rPr lang="en-US" dirty="0" smtClean="0"/>
              <a:t>A post-training evaluation may take place to assess the degree to which participants understand the process and are confident that they can proceed.  This may serve formative purposes.</a:t>
            </a:r>
          </a:p>
          <a:p>
            <a:pPr marL="287338" indent="-287338" eaLnBrk="1" hangingPunct="1"/>
            <a:r>
              <a:rPr lang="en-US" dirty="0" smtClean="0"/>
              <a:t>A post-process evaluation is a minimal expectation to provide summative reflections. </a:t>
            </a:r>
          </a:p>
          <a:p>
            <a:pPr marL="287338" indent="-287338" eaLnBrk="1" hangingPunct="1"/>
            <a:r>
              <a:rPr lang="en-US" dirty="0" smtClean="0"/>
              <a:t>Address confidence in process and recommendations (validity issue).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Quiz 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07355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Recent Attention to Standards</a:t>
            </a:r>
          </a:p>
        </p:txBody>
      </p:sp>
      <p:sp>
        <p:nvSpPr>
          <p:cNvPr id="5123" name="Content Placeholder 2"/>
          <p:cNvSpPr>
            <a:spLocks noGrp="1"/>
          </p:cNvSpPr>
          <p:nvPr>
            <p:ph idx="1"/>
          </p:nvPr>
        </p:nvSpPr>
        <p:spPr/>
        <p:txBody>
          <a:bodyPr/>
          <a:lstStyle/>
          <a:p>
            <a:pPr eaLnBrk="1" hangingPunct="1"/>
            <a:r>
              <a:rPr lang="en-US" dirty="0" smtClean="0"/>
              <a:t>Rise of standards-referenced testing</a:t>
            </a:r>
          </a:p>
          <a:p>
            <a:pPr eaLnBrk="1" hangingPunct="1"/>
            <a:r>
              <a:rPr lang="en-US" dirty="0" smtClean="0"/>
              <a:t>New research on standard setting</a:t>
            </a:r>
          </a:p>
          <a:p>
            <a:pPr eaLnBrk="1" hangingPunct="1"/>
            <a:r>
              <a:rPr lang="en-US" i="1" dirty="0" smtClean="0"/>
              <a:t>Standards for Educational and Psychological Testing</a:t>
            </a:r>
          </a:p>
          <a:p>
            <a:pPr eaLnBrk="1" hangingPunct="1"/>
            <a:r>
              <a:rPr lang="en-US" dirty="0" smtClean="0"/>
              <a:t>Federal Legislation</a:t>
            </a:r>
          </a:p>
          <a:p>
            <a:pPr lvl="1" eaLnBrk="1" hangingPunct="1"/>
            <a:r>
              <a:rPr lang="en-US" dirty="0" smtClean="0"/>
              <a:t>IDEA (1997)</a:t>
            </a:r>
          </a:p>
          <a:p>
            <a:pPr lvl="1" eaLnBrk="1" hangingPunct="1"/>
            <a:r>
              <a:rPr lang="en-US" dirty="0" smtClean="0"/>
              <a:t>NCLB (2001)</a:t>
            </a:r>
          </a:p>
          <a:p>
            <a:pPr lvl="1" eaLnBrk="1" hangingPunct="1"/>
            <a:r>
              <a:rPr lang="en-US" dirty="0" smtClean="0"/>
              <a:t>ESSA (2016)</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514350" indent="-514350">
              <a:buAutoNum type="arabicPeriod"/>
            </a:pPr>
            <a:r>
              <a:rPr lang="en-US" dirty="0" smtClean="0"/>
              <a:t>The </a:t>
            </a:r>
            <a:r>
              <a:rPr lang="en-US" i="1" dirty="0"/>
              <a:t>Standards for </a:t>
            </a:r>
            <a:r>
              <a:rPr lang="en-US" i="1" dirty="0" smtClean="0"/>
              <a:t>Educational and Psychological </a:t>
            </a:r>
            <a:r>
              <a:rPr lang="en-US" i="1" dirty="0" smtClean="0"/>
              <a:t>Testing</a:t>
            </a:r>
            <a:r>
              <a:rPr lang="en-US" dirty="0" smtClean="0"/>
              <a:t> </a:t>
            </a:r>
            <a:r>
              <a:rPr lang="en-US" dirty="0" smtClean="0"/>
              <a:t>require </a:t>
            </a:r>
            <a:r>
              <a:rPr lang="en-US" dirty="0"/>
              <a:t>all of the following </a:t>
            </a:r>
            <a:r>
              <a:rPr lang="en-US" dirty="0" smtClean="0"/>
              <a:t>related to </a:t>
            </a:r>
            <a:r>
              <a:rPr lang="en-US" dirty="0"/>
              <a:t>standard setting </a:t>
            </a:r>
            <a:r>
              <a:rPr lang="en-US" i="1" dirty="0"/>
              <a:t>except</a:t>
            </a:r>
            <a:r>
              <a:rPr lang="en-US" i="1" dirty="0" smtClean="0"/>
              <a:t>:</a:t>
            </a:r>
          </a:p>
          <a:p>
            <a:pPr marL="0" indent="0">
              <a:buNone/>
            </a:pPr>
            <a:endParaRPr lang="en-US" sz="1400" i="1" dirty="0"/>
          </a:p>
          <a:p>
            <a:pPr marL="457200" indent="-457200">
              <a:buFont typeface="+mj-lt"/>
              <a:buAutoNum type="alphaUcPeriod"/>
            </a:pPr>
            <a:r>
              <a:rPr lang="en-US" sz="2800" dirty="0" smtClean="0"/>
              <a:t>estimates </a:t>
            </a:r>
            <a:r>
              <a:rPr lang="en-US" sz="2800" dirty="0"/>
              <a:t>of </a:t>
            </a:r>
            <a:r>
              <a:rPr lang="en-US" sz="2800" dirty="0" smtClean="0"/>
              <a:t>classification decision </a:t>
            </a:r>
            <a:r>
              <a:rPr lang="en-US" sz="2800" dirty="0"/>
              <a:t>consistency.</a:t>
            </a:r>
          </a:p>
          <a:p>
            <a:pPr marL="457200" indent="-457200">
              <a:buFont typeface="+mj-lt"/>
              <a:buAutoNum type="alphaUcPeriod"/>
            </a:pPr>
            <a:r>
              <a:rPr lang="en-US" sz="2800" dirty="0" smtClean="0"/>
              <a:t>description </a:t>
            </a:r>
            <a:r>
              <a:rPr lang="en-US" sz="2800" dirty="0"/>
              <a:t>of the </a:t>
            </a:r>
            <a:r>
              <a:rPr lang="en-US" sz="2800" dirty="0" smtClean="0"/>
              <a:t>qualifications and </a:t>
            </a:r>
            <a:r>
              <a:rPr lang="en-US" sz="2800" dirty="0"/>
              <a:t>experience of participants.</a:t>
            </a:r>
          </a:p>
          <a:p>
            <a:pPr marL="457200" indent="-457200">
              <a:buFont typeface="+mj-lt"/>
              <a:buAutoNum type="alphaUcPeriod"/>
            </a:pPr>
            <a:r>
              <a:rPr lang="en-US" sz="2800" dirty="0" smtClean="0"/>
              <a:t>scientifically </a:t>
            </a:r>
            <a:r>
              <a:rPr lang="en-US" sz="2800" dirty="0"/>
              <a:t>based </a:t>
            </a:r>
            <a:r>
              <a:rPr lang="en-US" sz="2800" dirty="0" smtClean="0"/>
              <a:t>(i.e</a:t>
            </a:r>
            <a:r>
              <a:rPr lang="en-US" sz="2800" dirty="0"/>
              <a:t>., </a:t>
            </a:r>
            <a:r>
              <a:rPr lang="en-US" sz="2800" dirty="0" smtClean="0"/>
              <a:t>experimental) standard-setting study </a:t>
            </a:r>
            <a:r>
              <a:rPr lang="en-US" sz="2800" dirty="0"/>
              <a:t>designs.</a:t>
            </a:r>
          </a:p>
          <a:p>
            <a:pPr marL="457200" indent="-457200">
              <a:buFont typeface="+mj-lt"/>
              <a:buAutoNum type="alphaUcPeriod"/>
            </a:pPr>
            <a:r>
              <a:rPr lang="en-US" sz="2800" dirty="0" smtClean="0"/>
              <a:t>estimates </a:t>
            </a:r>
            <a:r>
              <a:rPr lang="en-US" sz="2800" dirty="0"/>
              <a:t>of standard errors </a:t>
            </a:r>
            <a:r>
              <a:rPr lang="en-US" sz="2800" dirty="0" smtClean="0"/>
              <a:t>of measurement </a:t>
            </a:r>
            <a:r>
              <a:rPr lang="en-US" sz="2800" dirty="0"/>
              <a:t>for scores in </a:t>
            </a:r>
            <a:r>
              <a:rPr lang="en-US" sz="2800" dirty="0" smtClean="0"/>
              <a:t>the regions </a:t>
            </a:r>
            <a:r>
              <a:rPr lang="en-US" sz="2800" dirty="0"/>
              <a:t>of </a:t>
            </a:r>
            <a:r>
              <a:rPr lang="en-US" sz="2800" dirty="0" smtClean="0"/>
              <a:t>recommended cut </a:t>
            </a:r>
            <a:r>
              <a:rPr lang="en-US" sz="2800" dirty="0"/>
              <a:t>scores.</a:t>
            </a:r>
          </a:p>
        </p:txBody>
      </p:sp>
    </p:spTree>
    <p:extLst>
      <p:ext uri="{BB962C8B-B14F-4D97-AF65-F5344CB8AC3E}">
        <p14:creationId xmlns:p14="http://schemas.microsoft.com/office/powerpoint/2010/main" val="3546912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401638" indent="-401638">
              <a:buNone/>
            </a:pPr>
            <a:r>
              <a:rPr lang="en-US" dirty="0"/>
              <a:t>2. The typical role of the </a:t>
            </a:r>
            <a:r>
              <a:rPr lang="en-US" dirty="0" smtClean="0"/>
              <a:t>standard setting panel </a:t>
            </a:r>
            <a:r>
              <a:rPr lang="en-US" dirty="0"/>
              <a:t>is </a:t>
            </a:r>
            <a:r>
              <a:rPr lang="en-US" dirty="0" smtClean="0"/>
              <a:t>to</a:t>
            </a:r>
          </a:p>
          <a:p>
            <a:pPr marL="0" indent="0">
              <a:buNone/>
            </a:pPr>
            <a:endParaRPr lang="en-US" sz="1400" dirty="0" smtClean="0"/>
          </a:p>
          <a:p>
            <a:pPr marL="514350" indent="-514350">
              <a:buAutoNum type="alphaUcPeriod"/>
            </a:pPr>
            <a:r>
              <a:rPr lang="en-US" sz="2800" dirty="0" smtClean="0"/>
              <a:t>determine </a:t>
            </a:r>
            <a:r>
              <a:rPr lang="en-US" sz="2800" dirty="0"/>
              <a:t>one or </a:t>
            </a:r>
            <a:r>
              <a:rPr lang="en-US" sz="2800" dirty="0" smtClean="0"/>
              <a:t>more cut scores </a:t>
            </a:r>
            <a:r>
              <a:rPr lang="en-US" sz="2800" dirty="0"/>
              <a:t>for a particular </a:t>
            </a:r>
            <a:r>
              <a:rPr lang="en-US" sz="2800" dirty="0" smtClean="0"/>
              <a:t>test.</a:t>
            </a:r>
          </a:p>
          <a:p>
            <a:pPr marL="514350" indent="-514350">
              <a:buAutoNum type="alphaUcPeriod"/>
            </a:pPr>
            <a:r>
              <a:rPr lang="en-US" sz="2800" dirty="0" smtClean="0"/>
              <a:t>recommend </a:t>
            </a:r>
            <a:r>
              <a:rPr lang="en-US" sz="2800" dirty="0"/>
              <a:t>one or more </a:t>
            </a:r>
            <a:r>
              <a:rPr lang="en-US" sz="2800" dirty="0" smtClean="0"/>
              <a:t>cut scores </a:t>
            </a:r>
            <a:r>
              <a:rPr lang="en-US" sz="2800" dirty="0"/>
              <a:t>to authorized </a:t>
            </a:r>
            <a:r>
              <a:rPr lang="en-US" sz="2800" dirty="0" smtClean="0"/>
              <a:t>decision makers.</a:t>
            </a:r>
          </a:p>
          <a:p>
            <a:pPr marL="514350" indent="-514350">
              <a:buAutoNum type="alphaUcPeriod"/>
            </a:pPr>
            <a:r>
              <a:rPr lang="en-US" sz="2800" dirty="0" smtClean="0"/>
              <a:t>determine </a:t>
            </a:r>
            <a:r>
              <a:rPr lang="en-US" sz="2800" dirty="0"/>
              <a:t>the most </a:t>
            </a:r>
            <a:r>
              <a:rPr lang="en-US" sz="2800" dirty="0" smtClean="0"/>
              <a:t>appropriate method </a:t>
            </a:r>
            <a:r>
              <a:rPr lang="en-US" sz="2800" dirty="0"/>
              <a:t>to use for </a:t>
            </a:r>
            <a:r>
              <a:rPr lang="en-US" sz="2800" dirty="0" smtClean="0"/>
              <a:t>the standard-setting task.</a:t>
            </a:r>
          </a:p>
          <a:p>
            <a:pPr marL="514350" indent="-514350">
              <a:buAutoNum type="alphaUcPeriod"/>
            </a:pPr>
            <a:r>
              <a:rPr lang="en-US" sz="2800" dirty="0" smtClean="0"/>
              <a:t>develop </a:t>
            </a:r>
            <a:r>
              <a:rPr lang="en-US" sz="2800" dirty="0"/>
              <a:t>performance </a:t>
            </a:r>
            <a:r>
              <a:rPr lang="en-US" sz="2800" dirty="0" smtClean="0"/>
              <a:t>level descriptors </a:t>
            </a:r>
            <a:r>
              <a:rPr lang="en-US" sz="2800" dirty="0"/>
              <a:t>that best </a:t>
            </a:r>
            <a:r>
              <a:rPr lang="en-US" sz="2800" dirty="0" smtClean="0"/>
              <a:t>match the </a:t>
            </a:r>
            <a:r>
              <a:rPr lang="en-US" sz="2800" dirty="0"/>
              <a:t>target examinees</a:t>
            </a:r>
            <a:r>
              <a:rPr lang="en-US" sz="2800" dirty="0" smtClean="0"/>
              <a:t>.</a:t>
            </a:r>
            <a:endParaRPr lang="en-US" sz="2800" dirty="0"/>
          </a:p>
        </p:txBody>
      </p:sp>
    </p:spTree>
    <p:extLst>
      <p:ext uri="{BB962C8B-B14F-4D97-AF65-F5344CB8AC3E}">
        <p14:creationId xmlns:p14="http://schemas.microsoft.com/office/powerpoint/2010/main" val="2586181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lstStyle/>
          <a:p>
            <a:pPr marL="401638" indent="-401638">
              <a:buNone/>
            </a:pPr>
            <a:r>
              <a:rPr lang="en-US" dirty="0"/>
              <a:t>6. Which of the following is </a:t>
            </a:r>
            <a:r>
              <a:rPr lang="en-US" dirty="0" smtClean="0"/>
              <a:t>true regarding </a:t>
            </a:r>
            <a:r>
              <a:rPr lang="en-US" dirty="0"/>
              <a:t>the composition of </a:t>
            </a:r>
            <a:r>
              <a:rPr lang="en-US" dirty="0" smtClean="0"/>
              <a:t>a standard-setting </a:t>
            </a:r>
            <a:r>
              <a:rPr lang="en-US" dirty="0"/>
              <a:t>panel</a:t>
            </a:r>
            <a:r>
              <a:rPr lang="en-US" dirty="0" smtClean="0"/>
              <a:t>?</a:t>
            </a:r>
          </a:p>
          <a:p>
            <a:pPr marL="401638" indent="-401638">
              <a:buNone/>
            </a:pPr>
            <a:endParaRPr lang="en-US" sz="1400" dirty="0"/>
          </a:p>
          <a:p>
            <a:pPr marL="401638" indent="-401638">
              <a:buNone/>
            </a:pPr>
            <a:r>
              <a:rPr lang="en-US" sz="2800" dirty="0"/>
              <a:t>A. It should consist of at </a:t>
            </a:r>
            <a:r>
              <a:rPr lang="en-US" sz="2800" dirty="0" smtClean="0"/>
              <a:t>least 10 </a:t>
            </a:r>
            <a:r>
              <a:rPr lang="en-US" sz="2800" dirty="0"/>
              <a:t>members for each </a:t>
            </a:r>
            <a:r>
              <a:rPr lang="en-US" sz="2800" dirty="0" smtClean="0"/>
              <a:t>construct measured </a:t>
            </a:r>
            <a:r>
              <a:rPr lang="en-US" sz="2800" dirty="0"/>
              <a:t>by a </a:t>
            </a:r>
            <a:r>
              <a:rPr lang="en-US" sz="2800" dirty="0" smtClean="0"/>
              <a:t>multidimensional test.</a:t>
            </a:r>
          </a:p>
          <a:p>
            <a:pPr marL="401638" indent="-401638">
              <a:buNone/>
            </a:pPr>
            <a:r>
              <a:rPr lang="en-US" sz="2800" dirty="0" smtClean="0"/>
              <a:t>B</a:t>
            </a:r>
            <a:r>
              <a:rPr lang="en-US" sz="2800" dirty="0"/>
              <a:t>. It should include only </a:t>
            </a:r>
            <a:r>
              <a:rPr lang="en-US" sz="2800" dirty="0" smtClean="0"/>
              <a:t>participants with </a:t>
            </a:r>
            <a:r>
              <a:rPr lang="en-US" sz="2800" dirty="0"/>
              <a:t>previous </a:t>
            </a:r>
            <a:r>
              <a:rPr lang="en-US" sz="2800" dirty="0" smtClean="0"/>
              <a:t>standard setting experience.</a:t>
            </a:r>
          </a:p>
          <a:p>
            <a:pPr marL="401638" indent="-401638">
              <a:buNone/>
            </a:pPr>
            <a:r>
              <a:rPr lang="en-US" sz="2800" dirty="0" smtClean="0"/>
              <a:t>C</a:t>
            </a:r>
            <a:r>
              <a:rPr lang="en-US" sz="2800" dirty="0"/>
              <a:t>. It should be diverse enough </a:t>
            </a:r>
            <a:r>
              <a:rPr lang="en-US" sz="2800" dirty="0" smtClean="0"/>
              <a:t>to represent </a:t>
            </a:r>
            <a:r>
              <a:rPr lang="en-US" sz="2800" dirty="0"/>
              <a:t>all likely </a:t>
            </a:r>
            <a:r>
              <a:rPr lang="en-US" sz="2800" dirty="0" smtClean="0"/>
              <a:t>examinee demographics</a:t>
            </a:r>
            <a:r>
              <a:rPr lang="en-US" sz="2800" dirty="0"/>
              <a:t>.</a:t>
            </a:r>
          </a:p>
          <a:p>
            <a:pPr marL="401638" indent="-401638">
              <a:buNone/>
            </a:pPr>
            <a:r>
              <a:rPr lang="en-US" sz="2800" dirty="0" smtClean="0"/>
              <a:t>D</a:t>
            </a:r>
            <a:r>
              <a:rPr lang="en-US" sz="2800" dirty="0"/>
              <a:t>. It should be large and </a:t>
            </a:r>
            <a:r>
              <a:rPr lang="en-US" sz="2800" dirty="0" smtClean="0"/>
              <a:t>representative enough </a:t>
            </a:r>
            <a:r>
              <a:rPr lang="en-US" sz="2800" dirty="0"/>
              <a:t>to </a:t>
            </a:r>
            <a:r>
              <a:rPr lang="en-US" sz="2800" dirty="0" smtClean="0"/>
              <a:t>produce reliable </a:t>
            </a:r>
            <a:r>
              <a:rPr lang="en-US" sz="2800" dirty="0"/>
              <a:t>results.</a:t>
            </a:r>
          </a:p>
        </p:txBody>
      </p:sp>
    </p:spTree>
    <p:extLst>
      <p:ext uri="{BB962C8B-B14F-4D97-AF65-F5344CB8AC3E}">
        <p14:creationId xmlns:p14="http://schemas.microsoft.com/office/powerpoint/2010/main" val="1099496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lstStyle/>
          <a:p>
            <a:pPr marL="622300" indent="-622300">
              <a:buNone/>
            </a:pPr>
            <a:r>
              <a:rPr lang="en-US" dirty="0"/>
              <a:t>12. Which of the following </a:t>
            </a:r>
            <a:r>
              <a:rPr lang="en-US" dirty="0" smtClean="0"/>
              <a:t>scenarios would </a:t>
            </a:r>
            <a:r>
              <a:rPr lang="en-US" dirty="0"/>
              <a:t>most likely be </a:t>
            </a:r>
            <a:r>
              <a:rPr lang="en-US" dirty="0" smtClean="0"/>
              <a:t>classified as </a:t>
            </a:r>
            <a:r>
              <a:rPr lang="en-US" dirty="0"/>
              <a:t>a "holistic" </a:t>
            </a:r>
            <a:r>
              <a:rPr lang="en-US" dirty="0" smtClean="0"/>
              <a:t>standard-setting procedure</a:t>
            </a:r>
            <a:r>
              <a:rPr lang="en-US" dirty="0"/>
              <a:t>?</a:t>
            </a:r>
          </a:p>
          <a:p>
            <a:pPr marL="514350" indent="-514350">
              <a:buAutoNum type="alphaUcPeriod"/>
            </a:pPr>
            <a:r>
              <a:rPr lang="en-US" sz="2800" dirty="0" smtClean="0"/>
              <a:t>Standard </a:t>
            </a:r>
            <a:r>
              <a:rPr lang="en-US" sz="2800" dirty="0"/>
              <a:t>setters </a:t>
            </a:r>
            <a:r>
              <a:rPr lang="en-US" sz="2800" dirty="0" smtClean="0"/>
              <a:t>review standardized </a:t>
            </a:r>
            <a:r>
              <a:rPr lang="en-US" sz="2800" dirty="0"/>
              <a:t>math </a:t>
            </a:r>
            <a:r>
              <a:rPr lang="en-US" sz="2800" dirty="0" smtClean="0"/>
              <a:t>portfolios produced </a:t>
            </a:r>
            <a:r>
              <a:rPr lang="en-US" sz="2800" dirty="0"/>
              <a:t>by 35 </a:t>
            </a:r>
            <a:r>
              <a:rPr lang="en-US" sz="2800" dirty="0" smtClean="0"/>
              <a:t>different students.</a:t>
            </a:r>
          </a:p>
          <a:p>
            <a:pPr marL="514350" indent="-514350">
              <a:buAutoNum type="alphaUcPeriod"/>
            </a:pPr>
            <a:r>
              <a:rPr lang="en-US" sz="2800" dirty="0" smtClean="0"/>
              <a:t>Standard </a:t>
            </a:r>
            <a:r>
              <a:rPr lang="en-US" sz="2800" dirty="0"/>
              <a:t>setters review </a:t>
            </a:r>
            <a:r>
              <a:rPr lang="en-US" sz="2800" dirty="0" smtClean="0"/>
              <a:t>sample performances </a:t>
            </a:r>
            <a:r>
              <a:rPr lang="en-US" sz="2800" dirty="0"/>
              <a:t>by 200 </a:t>
            </a:r>
            <a:r>
              <a:rPr lang="en-US" sz="2800" dirty="0" smtClean="0"/>
              <a:t>students on </a:t>
            </a:r>
            <a:r>
              <a:rPr lang="en-US" sz="2800" dirty="0"/>
              <a:t>a single </a:t>
            </a:r>
            <a:r>
              <a:rPr lang="en-US" sz="2800" dirty="0" smtClean="0"/>
              <a:t>writing prompt.</a:t>
            </a:r>
          </a:p>
          <a:p>
            <a:pPr marL="514350" indent="-514350">
              <a:buAutoNum type="alphaUcPeriod"/>
            </a:pPr>
            <a:r>
              <a:rPr lang="en-US" sz="2800" dirty="0" smtClean="0"/>
              <a:t>Standard </a:t>
            </a:r>
            <a:r>
              <a:rPr lang="en-US" sz="2800" dirty="0"/>
              <a:t>setters </a:t>
            </a:r>
            <a:r>
              <a:rPr lang="en-US" sz="2800" dirty="0" smtClean="0"/>
              <a:t>estimate the </a:t>
            </a:r>
            <a:r>
              <a:rPr lang="en-US" sz="2800" dirty="0"/>
              <a:t>likelihood of a </a:t>
            </a:r>
            <a:r>
              <a:rPr lang="en-US" sz="2800" dirty="0" smtClean="0"/>
              <a:t>minimally Proficient </a:t>
            </a:r>
            <a:r>
              <a:rPr lang="en-US" sz="2800" dirty="0"/>
              <a:t>student </a:t>
            </a:r>
            <a:r>
              <a:rPr lang="en-US" sz="2800" dirty="0" smtClean="0"/>
              <a:t>answering each </a:t>
            </a:r>
            <a:r>
              <a:rPr lang="en-US" sz="2800" dirty="0"/>
              <a:t>of 60 </a:t>
            </a:r>
            <a:r>
              <a:rPr lang="en-US" sz="2800" dirty="0" smtClean="0"/>
              <a:t>multiple-choice items correctly.</a:t>
            </a:r>
          </a:p>
          <a:p>
            <a:pPr marL="514350" indent="-514350">
              <a:buAutoNum type="alphaUcPeriod"/>
            </a:pPr>
            <a:r>
              <a:rPr lang="en-US" sz="2800" dirty="0" smtClean="0"/>
              <a:t>Standard </a:t>
            </a:r>
            <a:r>
              <a:rPr lang="en-US" sz="2800" dirty="0"/>
              <a:t>setters </a:t>
            </a:r>
            <a:r>
              <a:rPr lang="en-US" sz="2800" dirty="0" smtClean="0"/>
              <a:t>compare the </a:t>
            </a:r>
            <a:r>
              <a:rPr lang="en-US" sz="2800" dirty="0"/>
              <a:t>performances of a </a:t>
            </a:r>
            <a:r>
              <a:rPr lang="en-US" sz="2800" dirty="0" smtClean="0"/>
              <a:t>group of </a:t>
            </a:r>
            <a:r>
              <a:rPr lang="en-US" sz="2800" dirty="0"/>
              <a:t>known experts in a </a:t>
            </a:r>
            <a:r>
              <a:rPr lang="en-US" sz="2800" dirty="0" smtClean="0"/>
              <a:t>field with </a:t>
            </a:r>
            <a:r>
              <a:rPr lang="en-US" sz="2800" dirty="0"/>
              <a:t>the performances of </a:t>
            </a:r>
            <a:r>
              <a:rPr lang="en-US" sz="2800" dirty="0" smtClean="0"/>
              <a:t>a group </a:t>
            </a:r>
            <a:r>
              <a:rPr lang="en-US" sz="2800" dirty="0"/>
              <a:t>of known novices.</a:t>
            </a:r>
          </a:p>
        </p:txBody>
      </p:sp>
    </p:spTree>
    <p:extLst>
      <p:ext uri="{BB962C8B-B14F-4D97-AF65-F5344CB8AC3E}">
        <p14:creationId xmlns:p14="http://schemas.microsoft.com/office/powerpoint/2010/main" val="28134792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a SS Report</a:t>
            </a:r>
            <a:endParaRPr lang="en-US" dirty="0"/>
          </a:p>
        </p:txBody>
      </p:sp>
      <p:sp>
        <p:nvSpPr>
          <p:cNvPr id="3" name="Content Placeholder 2"/>
          <p:cNvSpPr>
            <a:spLocks noGrp="1"/>
          </p:cNvSpPr>
          <p:nvPr>
            <p:ph idx="1"/>
          </p:nvPr>
        </p:nvSpPr>
        <p:spPr/>
        <p:txBody>
          <a:bodyPr/>
          <a:lstStyle/>
          <a:p>
            <a:r>
              <a:rPr lang="en-US" dirty="0" smtClean="0"/>
              <a:t>Procedural evidence</a:t>
            </a:r>
          </a:p>
          <a:p>
            <a:r>
              <a:rPr lang="en-US" dirty="0" smtClean="0"/>
              <a:t>Internal evidence</a:t>
            </a:r>
          </a:p>
          <a:p>
            <a:r>
              <a:rPr lang="en-US" dirty="0" smtClean="0"/>
              <a:t>External evidence</a:t>
            </a:r>
          </a:p>
          <a:p>
            <a:endParaRPr lang="en-US" dirty="0"/>
          </a:p>
          <a:p>
            <a:pPr marL="0" indent="0">
              <a:buNone/>
            </a:pPr>
            <a:r>
              <a:rPr lang="en-US" dirty="0" smtClean="0"/>
              <a:t>See </a:t>
            </a:r>
            <a:r>
              <a:rPr lang="en-US" dirty="0" err="1" smtClean="0"/>
              <a:t>Cizek</a:t>
            </a:r>
            <a:r>
              <a:rPr lang="en-US" dirty="0" smtClean="0"/>
              <a:t>, Bunch, </a:t>
            </a:r>
            <a:r>
              <a:rPr lang="en-US" dirty="0" err="1" smtClean="0"/>
              <a:t>Koons</a:t>
            </a:r>
            <a:r>
              <a:rPr lang="en-US" dirty="0" smtClean="0"/>
              <a:t> (2004).</a:t>
            </a:r>
            <a:endParaRPr lang="en-US" dirty="0"/>
          </a:p>
        </p:txBody>
      </p:sp>
    </p:spTree>
    <p:extLst>
      <p:ext uri="{BB962C8B-B14F-4D97-AF65-F5344CB8AC3E}">
        <p14:creationId xmlns:p14="http://schemas.microsoft.com/office/powerpoint/2010/main" val="223704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i="1" dirty="0" smtClean="0"/>
              <a:t>Standards for Educational &amp; Psychological Testing </a:t>
            </a:r>
            <a:r>
              <a:rPr lang="en-US" dirty="0" smtClean="0"/>
              <a:t>(2014)</a:t>
            </a:r>
          </a:p>
        </p:txBody>
      </p:sp>
      <p:sp>
        <p:nvSpPr>
          <p:cNvPr id="6147" name="Content Placeholder 2"/>
          <p:cNvSpPr>
            <a:spLocks noGrp="1"/>
          </p:cNvSpPr>
          <p:nvPr>
            <p:ph idx="1"/>
          </p:nvPr>
        </p:nvSpPr>
        <p:spPr>
          <a:xfrm>
            <a:off x="457200" y="1600200"/>
            <a:ext cx="8229600" cy="4876800"/>
          </a:xfrm>
        </p:spPr>
        <p:txBody>
          <a:bodyPr/>
          <a:lstStyle/>
          <a:p>
            <a:pPr marL="0" indent="0" eaLnBrk="1" hangingPunct="1">
              <a:buFont typeface="Arial" charset="0"/>
              <a:buNone/>
            </a:pPr>
            <a:r>
              <a:rPr lang="en-US" dirty="0" smtClean="0"/>
              <a:t>Scale scores, proficiency levels, and cut scores can be central to the use and interpretation of test scores. For that reason, their defensibility is an important consideration in test score validation for the intended purposes. (p. 95)</a:t>
            </a:r>
          </a:p>
          <a:p>
            <a:pPr marL="0" indent="0" eaLnBrk="1" hangingPunct="1">
              <a:buFont typeface="Arial" charse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pPr marL="0" indent="0">
              <a:buNone/>
            </a:pPr>
            <a:r>
              <a:rPr lang="en-US" dirty="0" smtClean="0"/>
              <a:t>Cut score: a specified point on a score scale, such that scores at or above that point are reported, interpreted, or acted upon differently from scores below that point.</a:t>
            </a:r>
            <a:endParaRPr lang="en-US" dirty="0"/>
          </a:p>
        </p:txBody>
      </p:sp>
    </p:spTree>
    <p:extLst>
      <p:ext uri="{BB962C8B-B14F-4D97-AF65-F5344CB8AC3E}">
        <p14:creationId xmlns:p14="http://schemas.microsoft.com/office/powerpoint/2010/main" val="5575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r>
              <a:rPr lang="en-US" dirty="0" smtClean="0"/>
              <a:t>Cut scores may aid in formulating rules for reaching decisions on the basis of test performance. It should be recognized, however, that the likelihood of misclassification will generally be relatively high for persons with scores close to the cut scores. (p. 97)</a:t>
            </a:r>
            <a:endParaRPr lang="en-US" dirty="0"/>
          </a:p>
        </p:txBody>
      </p:sp>
    </p:spTree>
    <p:extLst>
      <p:ext uri="{BB962C8B-B14F-4D97-AF65-F5344CB8AC3E}">
        <p14:creationId xmlns:p14="http://schemas.microsoft.com/office/powerpoint/2010/main" val="2507394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r>
              <a:rPr lang="en-US" dirty="0" smtClean="0"/>
              <a:t>A critical step in the development and use of some tests is to establish one or more cut scores dividing the score range to partition the distribution of scores into categories. (p. 100)</a:t>
            </a:r>
          </a:p>
          <a:p>
            <a:r>
              <a:rPr lang="en-US" dirty="0" smtClean="0"/>
              <a:t>Such cut scores provide the basis for using and interpreting test results. Thus, in some situations, the validity of test score interpretations may hinge on the cut scores. (p. 100)</a:t>
            </a:r>
            <a:endParaRPr lang="en-US" dirty="0"/>
          </a:p>
        </p:txBody>
      </p:sp>
    </p:spTree>
    <p:extLst>
      <p:ext uri="{BB962C8B-B14F-4D97-AF65-F5344CB8AC3E}">
        <p14:creationId xmlns:p14="http://schemas.microsoft.com/office/powerpoint/2010/main" val="63684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Standards</a:t>
            </a:r>
            <a:endParaRPr lang="en-US" dirty="0"/>
          </a:p>
        </p:txBody>
      </p:sp>
      <p:sp>
        <p:nvSpPr>
          <p:cNvPr id="3" name="Content Placeholder 2"/>
          <p:cNvSpPr>
            <a:spLocks noGrp="1"/>
          </p:cNvSpPr>
          <p:nvPr>
            <p:ph idx="1"/>
          </p:nvPr>
        </p:nvSpPr>
        <p:spPr/>
        <p:txBody>
          <a:bodyPr/>
          <a:lstStyle/>
          <a:p>
            <a:r>
              <a:rPr lang="en-US" dirty="0" smtClean="0"/>
              <a:t>Committees examine test items and student performance to recommend cut scores that are used to assign students to each achievement level based on their test performance. The final decision about the cut scores is a policy decision typically made by a policy body such as the board of education for the state. (p. 100)</a:t>
            </a:r>
            <a:endParaRPr lang="en-US" dirty="0"/>
          </a:p>
        </p:txBody>
      </p:sp>
    </p:spTree>
    <p:extLst>
      <p:ext uri="{BB962C8B-B14F-4D97-AF65-F5344CB8AC3E}">
        <p14:creationId xmlns:p14="http://schemas.microsoft.com/office/powerpoint/2010/main" val="1970463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1839</Words>
  <Application>Microsoft Office PowerPoint</Application>
  <PresentationFormat>On-screen Show (4:3)</PresentationFormat>
  <Paragraphs>165</Paragraphs>
  <Slides>44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Setting Performance Standards EPSY 8225</vt:lpstr>
      <vt:lpstr>Content Standards</vt:lpstr>
      <vt:lpstr>Performance Standards</vt:lpstr>
      <vt:lpstr>Recent Attention to Standards</vt:lpstr>
      <vt:lpstr>Standards for Educational &amp; Psychological Testing (2014)</vt:lpstr>
      <vt:lpstr>Testing Standards</vt:lpstr>
      <vt:lpstr>Testing Standards</vt:lpstr>
      <vt:lpstr>Testing Standards</vt:lpstr>
      <vt:lpstr>Testing Standards</vt:lpstr>
      <vt:lpstr>Testing Standards </vt:lpstr>
      <vt:lpstr>Testing Standards</vt:lpstr>
      <vt:lpstr>Testing Standards</vt:lpstr>
      <vt:lpstr>Standard 1.9</vt:lpstr>
      <vt:lpstr>Standard 2.14</vt:lpstr>
      <vt:lpstr>Standard 5.21</vt:lpstr>
      <vt:lpstr>Standard 5.22</vt:lpstr>
      <vt:lpstr>Standard 5.23</vt:lpstr>
      <vt:lpstr>Standard 7.4</vt:lpstr>
      <vt:lpstr>Standard 11.16</vt:lpstr>
      <vt:lpstr>General Considerations</vt:lpstr>
      <vt:lpstr>General Considerations</vt:lpstr>
      <vt:lpstr>Labels</vt:lpstr>
      <vt:lpstr>General Considerations</vt:lpstr>
      <vt:lpstr>Descriptors</vt:lpstr>
      <vt:lpstr>Descriptors (cont.)</vt:lpstr>
      <vt:lpstr>Minnesota MCA Example</vt:lpstr>
      <vt:lpstr>PowerPoint Presentation</vt:lpstr>
      <vt:lpstr>  Mathematics MCA Achievement Level Descriptor Maps    https://education.mn.gov/MDE/dse/test/ald/</vt:lpstr>
      <vt:lpstr>PowerPoint Presentation</vt:lpstr>
      <vt:lpstr>PowerPoint Presentation</vt:lpstr>
      <vt:lpstr>PowerPoint Presentation</vt:lpstr>
      <vt:lpstr>General Considerations</vt:lpstr>
      <vt:lpstr>General Considerations</vt:lpstr>
      <vt:lpstr>General Considerations</vt:lpstr>
      <vt:lpstr>Standard Setting Methods</vt:lpstr>
      <vt:lpstr>Generic Steps</vt:lpstr>
      <vt:lpstr>Generic Steps (cont.)</vt:lpstr>
      <vt:lpstr>Evaluation</vt:lpstr>
      <vt:lpstr>Some Quiz Questions</vt:lpstr>
      <vt:lpstr>PowerPoint Presentation</vt:lpstr>
      <vt:lpstr>PowerPoint Presentation</vt:lpstr>
      <vt:lpstr>PowerPoint Presentation</vt:lpstr>
      <vt:lpstr>PowerPoint Presentation</vt:lpstr>
      <vt:lpstr>Evaluating a SS Report</vt:lpstr>
    </vt:vector>
  </TitlesOfParts>
  <Company>University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Performance Standards</dc:title>
  <dc:creator>Michael Rodriguez</dc:creator>
  <cp:lastModifiedBy>Michael C Rodriguez</cp:lastModifiedBy>
  <cp:revision>39</cp:revision>
  <dcterms:created xsi:type="dcterms:W3CDTF">2008-04-06T01:36:05Z</dcterms:created>
  <dcterms:modified xsi:type="dcterms:W3CDTF">2020-04-06T05:16:00Z</dcterms:modified>
</cp:coreProperties>
</file>