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9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65" r:id="rId20"/>
    <p:sldId id="274" r:id="rId21"/>
    <p:sldId id="275" r:id="rId22"/>
    <p:sldId id="276" r:id="rId23"/>
    <p:sldId id="277" r:id="rId24"/>
    <p:sldId id="278" r:id="rId2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90" y="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AE1C57-AF03-43E1-AD5C-4574B4B7BF0F}" type="datetimeFigureOut">
              <a:rPr lang="en-US" smtClean="0"/>
              <a:pPr/>
              <a:t>3/21/2016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8560DC-651B-4BA4-B8C4-9AB78FB8F1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39775"/>
            <a:ext cx="7772400" cy="1470025"/>
          </a:xfrm>
        </p:spPr>
        <p:txBody>
          <a:bodyPr/>
          <a:lstStyle/>
          <a:p>
            <a:r>
              <a:rPr lang="en-US" b="1" dirty="0"/>
              <a:t>Standard setting issues and practice in </a:t>
            </a:r>
            <a:r>
              <a:rPr lang="en-US" b="1" dirty="0" smtClean="0"/>
              <a:t>América Latina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2971800"/>
            <a:ext cx="8001000" cy="2667000"/>
          </a:xfrm>
        </p:spPr>
        <p:txBody>
          <a:bodyPr>
            <a:normAutofit lnSpcReduction="10000"/>
          </a:bodyPr>
          <a:lstStyle/>
          <a:p>
            <a:r>
              <a:rPr lang="es-ES" dirty="0" smtClean="0"/>
              <a:t>Fernando </a:t>
            </a:r>
            <a:r>
              <a:rPr lang="es-ES" dirty="0"/>
              <a:t>Rubio, USAID – Guatemala </a:t>
            </a:r>
            <a:endParaRPr lang="en-US" dirty="0"/>
          </a:p>
          <a:p>
            <a:r>
              <a:rPr lang="en-US" dirty="0"/>
              <a:t>Lorena Meckes, Universidad Católica</a:t>
            </a:r>
          </a:p>
          <a:p>
            <a:r>
              <a:rPr lang="en-US" dirty="0"/>
              <a:t>Jeff Landsdale, American Institutes for Research – </a:t>
            </a:r>
            <a:r>
              <a:rPr lang="en-US" dirty="0" smtClean="0"/>
              <a:t>Honduras</a:t>
            </a:r>
          </a:p>
          <a:p>
            <a:r>
              <a:rPr lang="es-ES" dirty="0" smtClean="0"/>
              <a:t>Michael Rodriguez, </a:t>
            </a:r>
            <a:r>
              <a:rPr lang="en-CA" dirty="0" smtClean="0"/>
              <a:t>University</a:t>
            </a:r>
            <a:r>
              <a:rPr lang="es-ES" dirty="0" smtClean="0"/>
              <a:t> of Minnesota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Setting in 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Attention to communication – How do we communicate our efforts effectively?</a:t>
            </a:r>
          </a:p>
          <a:p>
            <a:r>
              <a:rPr lang="en-US" dirty="0" smtClean="0"/>
              <a:t>“The </a:t>
            </a:r>
            <a:r>
              <a:rPr lang="en-US" dirty="0"/>
              <a:t>articulation of the various parts is crucial to ensure that teachers receive a coherent curriculum message that orients and enriches their practices, rather than reduce them to what is </a:t>
            </a:r>
            <a:r>
              <a:rPr lang="en-US" dirty="0" smtClean="0"/>
              <a:t>measured.”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Setting in 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Bookmark Method</a:t>
            </a:r>
          </a:p>
          <a:p>
            <a:r>
              <a:rPr lang="en-US" dirty="0" smtClean="0"/>
              <a:t>A recognition that each level of performance has a quantitative and qualitative component</a:t>
            </a:r>
          </a:p>
          <a:p>
            <a:r>
              <a:rPr lang="en-US" dirty="0" smtClean="0"/>
              <a:t>Panels (about 30 members each) defined cut-score ranges (based on confidence intervals) given the selection of the bookmark location</a:t>
            </a:r>
          </a:p>
          <a:p>
            <a:r>
              <a:rPr lang="en-US" dirty="0" smtClean="0"/>
              <a:t>A Technical Committee reviewed results of panel recommendations and set the cut scores</a:t>
            </a:r>
            <a:endParaRPr lang="en-US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Realized through the process that although the literature discusses the “macro-level” decisions, there are many more “micro-level” decisions every step of the way – which involve complex meaning and may eventually impact decision, results, and communication</a:t>
            </a:r>
          </a:p>
          <a:p>
            <a:r>
              <a:rPr lang="en-US" dirty="0" smtClean="0"/>
              <a:t>The process requires high tolerance of criticism and the ability to adjust as needed</a:t>
            </a:r>
            <a:endParaRPr lang="en-US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It </a:t>
            </a:r>
            <a:r>
              <a:rPr lang="en-US" dirty="0"/>
              <a:t>is not enough to develop </a:t>
            </a:r>
            <a:r>
              <a:rPr lang="en-US" dirty="0" smtClean="0"/>
              <a:t>standards</a:t>
            </a:r>
          </a:p>
          <a:p>
            <a:r>
              <a:rPr lang="en-US" dirty="0" smtClean="0"/>
              <a:t>It is critical to </a:t>
            </a:r>
            <a:r>
              <a:rPr lang="en-US" dirty="0"/>
              <a:t>attend to their formulation </a:t>
            </a:r>
            <a:endParaRPr lang="en-US" dirty="0" smtClean="0"/>
          </a:p>
          <a:p>
            <a:pPr lvl="1"/>
            <a:r>
              <a:rPr lang="en-US" dirty="0" smtClean="0"/>
              <a:t>How </a:t>
            </a:r>
            <a:r>
              <a:rPr lang="en-US" dirty="0"/>
              <a:t>they are understood by </a:t>
            </a:r>
            <a:r>
              <a:rPr lang="en-US" dirty="0" smtClean="0"/>
              <a:t>teachers?</a:t>
            </a:r>
          </a:p>
          <a:p>
            <a:pPr lvl="1"/>
            <a:r>
              <a:rPr lang="en-US" dirty="0" smtClean="0"/>
              <a:t>Are they articulated </a:t>
            </a:r>
            <a:r>
              <a:rPr lang="en-US" dirty="0"/>
              <a:t>with the assessment and the </a:t>
            </a:r>
            <a:r>
              <a:rPr lang="en-US" dirty="0" smtClean="0"/>
              <a:t>curriculum?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Implementation” (if it is </a:t>
            </a:r>
            <a:r>
              <a:rPr lang="en-US" dirty="0" smtClean="0"/>
              <a:t>possible to speak </a:t>
            </a:r>
            <a:r>
              <a:rPr lang="en-US" dirty="0"/>
              <a:t>of implementation of standards), is not mechanical </a:t>
            </a:r>
            <a:r>
              <a:rPr lang="en-US" dirty="0" smtClean="0"/>
              <a:t>, but social and political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Honduran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a nationally coherent and aligned curriculum and instructional model</a:t>
            </a:r>
          </a:p>
          <a:p>
            <a:pPr lvl="1"/>
            <a:r>
              <a:rPr lang="en-US" dirty="0" smtClean="0"/>
              <a:t>National curricula</a:t>
            </a:r>
          </a:p>
          <a:p>
            <a:pPr lvl="1"/>
            <a:r>
              <a:rPr lang="en-US" dirty="0" smtClean="0"/>
              <a:t>National textbooks aligned to curriculum</a:t>
            </a:r>
          </a:p>
          <a:p>
            <a:pPr lvl="1"/>
            <a:r>
              <a:rPr lang="en-US" dirty="0" smtClean="0"/>
              <a:t>National pacing-guides and instructional materials aligned to the above</a:t>
            </a:r>
          </a:p>
          <a:p>
            <a:pPr lvl="1"/>
            <a:r>
              <a:rPr lang="en-US" dirty="0" smtClean="0"/>
              <a:t>Diagnostic, monthly formative, and end-of-grade summative assessments aligned to the above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Setting in 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Addressed the challenging of moving away from percent-correct reporting to proportions in each performance level – and defining those performance levels</a:t>
            </a:r>
          </a:p>
          <a:p>
            <a:r>
              <a:rPr lang="en-US" dirty="0" smtClean="0"/>
              <a:t>Introduced the ideas of performance levels in the design and scoring of diagnostic and monthly assessments</a:t>
            </a:r>
          </a:p>
          <a:p>
            <a:r>
              <a:rPr lang="en-US" dirty="0" smtClean="0"/>
              <a:t>Teacher guides used performance levels to inform decision making and instruction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Setting in 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err="1" smtClean="0"/>
              <a:t>Angoff</a:t>
            </a:r>
            <a:r>
              <a:rPr lang="en-US" dirty="0" smtClean="0"/>
              <a:t> Method</a:t>
            </a:r>
          </a:p>
          <a:p>
            <a:r>
              <a:rPr lang="en-US" dirty="0" smtClean="0"/>
              <a:t>Panels (about 15 members each) worked through 4-day sessions to refine PLDs, developed the concept of a borderline student, and assigned proportion-correct item values for three cut-points, in three rounds with feedback</a:t>
            </a:r>
          </a:p>
          <a:p>
            <a:r>
              <a:rPr lang="en-US" dirty="0" smtClean="0"/>
              <a:t>Following final round, panelists were allowed to give global feedback (moderation) regarding recommended final cuts</a:t>
            </a:r>
            <a:endParaRPr lang="en-US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 smtClean="0"/>
              <a:t>It was important to report both percent-correct scores and percent at each performance level on the same page, highlighting the importance of performance level results for decision making</a:t>
            </a:r>
          </a:p>
          <a:p>
            <a:r>
              <a:rPr lang="en-US" dirty="0" smtClean="0"/>
              <a:t>The use of performance level designations at three levels (diagnostic, formative, and summative tests) supports coherence and acceptance</a:t>
            </a:r>
            <a:endParaRPr lang="en-US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essential success of implementation of such a system depends on the classroom – teachers and administrators make this work</a:t>
            </a:r>
          </a:p>
          <a:p>
            <a:r>
              <a:rPr lang="en-US" dirty="0" smtClean="0"/>
              <a:t>However, external studies of teacher training has demonstrated little effect on student outcomes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Reflections from 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US" dirty="0" smtClean="0"/>
              <a:t>The more significant challenges in successful implementation have been with the authorities at the central level, for different reasons: high turnover of Ministers and their senior teams (6 different ministers since 2004); the distractions, disruptions and strikes called by union leaders; and the constant turnovers of technical personnel resulting from the interference of politics and politically motivated change in governance.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sz="4000" dirty="0" smtClean="0"/>
              <a:t>Available at:</a:t>
            </a:r>
          </a:p>
          <a:p>
            <a:pPr>
              <a:buNone/>
            </a:pPr>
            <a:r>
              <a:rPr lang="en-US" sz="4000" dirty="0" smtClean="0"/>
              <a:t>www.edmeasurement.net/NCME2011</a:t>
            </a:r>
          </a:p>
          <a:p>
            <a:pPr>
              <a:buNone/>
            </a:pPr>
            <a:endParaRPr lang="en-US" sz="4000" dirty="0" smtClean="0"/>
          </a:p>
          <a:p>
            <a:pPr>
              <a:buNone/>
            </a:pPr>
            <a:r>
              <a:rPr lang="en-US" sz="4000" dirty="0" smtClean="0"/>
              <a:t>Previous Presentations at:</a:t>
            </a:r>
          </a:p>
          <a:p>
            <a:pPr>
              <a:buNone/>
            </a:pPr>
            <a:r>
              <a:rPr lang="en-US" sz="4000" dirty="0" smtClean="0"/>
              <a:t>www.edmeasurement.net/NCME2010</a:t>
            </a:r>
            <a:endParaRPr lang="en-US" sz="40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Guatemalan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education reform goals of Guatemala are deep and intense, addressing issues of equity and fairness, transparency and efficiency, quality and effectiveness, and universal access to education</a:t>
            </a:r>
          </a:p>
          <a:p>
            <a:r>
              <a:rPr lang="en-US" dirty="0" smtClean="0"/>
              <a:t>A national effort to develop a national system of assessment and evaluation for accountability and reform purposes</a:t>
            </a:r>
            <a:endParaRPr lang="en-US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Standard Setting in Guatemala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 a conceptual framework and process, standard setting was new to Guatemala in 2008-2009</a:t>
            </a:r>
          </a:p>
          <a:p>
            <a:r>
              <a:rPr lang="en-US" dirty="0" smtClean="0"/>
              <a:t>Experimental study of standard setting to develop a strong methodological approach; 3 panels simultaneously set standards in Math and 3 in Language Arts</a:t>
            </a:r>
          </a:p>
          <a:p>
            <a:r>
              <a:rPr lang="en-US" dirty="0" smtClean="0"/>
              <a:t>Adopted Bookmark method</a:t>
            </a:r>
            <a:endParaRPr lang="en-US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Panelist Feedback (</a:t>
            </a:r>
            <a:r>
              <a:rPr lang="en-US" i="1" dirty="0" smtClean="0"/>
              <a:t>n</a:t>
            </a:r>
            <a:r>
              <a:rPr lang="en-US" dirty="0" smtClean="0"/>
              <a:t>=98)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/>
              <a:t>39% of panelists believed all items were in order of difficulty; 3% believed that none of the items were in order of </a:t>
            </a:r>
            <a:r>
              <a:rPr lang="en-US" dirty="0" smtClean="0"/>
              <a:t>difficulty</a:t>
            </a:r>
          </a:p>
          <a:p>
            <a:r>
              <a:rPr lang="en-US" dirty="0" smtClean="0"/>
              <a:t>Judges who believed </a:t>
            </a:r>
            <a:r>
              <a:rPr lang="en-US" dirty="0"/>
              <a:t>the items </a:t>
            </a:r>
            <a:r>
              <a:rPr lang="en-US" dirty="0" smtClean="0"/>
              <a:t>were in </a:t>
            </a:r>
            <a:r>
              <a:rPr lang="en-US" dirty="0"/>
              <a:t>order of difficulty, </a:t>
            </a:r>
            <a:r>
              <a:rPr lang="en-US" dirty="0" smtClean="0"/>
              <a:t>tended </a:t>
            </a:r>
            <a:r>
              <a:rPr lang="en-US" dirty="0"/>
              <a:t>to report the session to be more </a:t>
            </a:r>
            <a:r>
              <a:rPr lang="en-US" dirty="0" smtClean="0"/>
              <a:t>effective</a:t>
            </a:r>
          </a:p>
          <a:p>
            <a:r>
              <a:rPr lang="en-US" dirty="0"/>
              <a:t> Judges reported to be more interested and more involved when they viewed the session to be </a:t>
            </a:r>
            <a:r>
              <a:rPr lang="en-US" dirty="0" smtClean="0"/>
              <a:t>effective, well </a:t>
            </a:r>
            <a:r>
              <a:rPr lang="en-US" dirty="0"/>
              <a:t>organized, </a:t>
            </a:r>
            <a:r>
              <a:rPr lang="en-US" dirty="0" smtClean="0"/>
              <a:t>and with </a:t>
            </a:r>
            <a:r>
              <a:rPr lang="en-US" dirty="0"/>
              <a:t>an effective facilitator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Panelist Feedback (</a:t>
            </a:r>
            <a:r>
              <a:rPr lang="en-US" i="1" dirty="0" smtClean="0"/>
              <a:t>n</a:t>
            </a:r>
            <a:r>
              <a:rPr lang="en-US" dirty="0" smtClean="0"/>
              <a:t>=98)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/>
          </a:bodyPr>
          <a:lstStyle/>
          <a:p>
            <a:r>
              <a:rPr lang="en-US" dirty="0"/>
              <a:t>None of the panel cut score variance indices (within judge across rounds, within panels across rounds, and between judges variation) were related to panelist perceptions of the </a:t>
            </a:r>
            <a:r>
              <a:rPr lang="en-US" dirty="0" smtClean="0"/>
              <a:t>session</a:t>
            </a:r>
          </a:p>
          <a:p>
            <a:r>
              <a:rPr lang="en-US" dirty="0" smtClean="0"/>
              <a:t>There was a positive association (</a:t>
            </a:r>
            <a:r>
              <a:rPr lang="en-US" i="1" dirty="0" smtClean="0"/>
              <a:t>r</a:t>
            </a:r>
            <a:r>
              <a:rPr lang="en-US" dirty="0" smtClean="0"/>
              <a:t>=.73) between level </a:t>
            </a:r>
            <a:r>
              <a:rPr lang="en-US" dirty="0"/>
              <a:t>of participant involvement and the highest cut score at the Excellent performance </a:t>
            </a:r>
            <a:r>
              <a:rPr lang="en-US" dirty="0" smtClean="0"/>
              <a:t>level (at the panel level)</a:t>
            </a:r>
            <a:endParaRPr lang="en-US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Guatemala Context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153400" cy="4525963"/>
          </a:xfrm>
        </p:spPr>
        <p:txBody>
          <a:bodyPr/>
          <a:lstStyle/>
          <a:p>
            <a:r>
              <a:rPr lang="en-US" dirty="0" smtClean="0"/>
              <a:t>Reflections on process, impact, and perceptions from</a:t>
            </a:r>
          </a:p>
          <a:p>
            <a:pPr>
              <a:buNone/>
            </a:pPr>
            <a:r>
              <a:rPr lang="en-US" dirty="0"/>
              <a:t>	</a:t>
            </a:r>
            <a:endParaRPr lang="en-US" dirty="0" smtClean="0"/>
          </a:p>
          <a:p>
            <a:pPr>
              <a:buNone/>
            </a:pPr>
            <a:r>
              <a:rPr lang="en-US" dirty="0"/>
              <a:t>	</a:t>
            </a:r>
            <a:r>
              <a:rPr lang="en-US" sz="4000" b="1" dirty="0" smtClean="0"/>
              <a:t>Fernando</a:t>
            </a:r>
            <a:r>
              <a:rPr lang="en-US" sz="4000" dirty="0" smtClean="0"/>
              <a:t> </a:t>
            </a:r>
            <a:r>
              <a:rPr lang="en-US" sz="4000" b="1" dirty="0" smtClean="0"/>
              <a:t>Rubio</a:t>
            </a:r>
          </a:p>
          <a:p>
            <a:pPr>
              <a:buNone/>
            </a:pPr>
            <a:r>
              <a:rPr lang="en-US" dirty="0"/>
              <a:t>	</a:t>
            </a:r>
            <a:r>
              <a:rPr lang="en-US" dirty="0" smtClean="0"/>
              <a:t>Director, USAID-Guatemala Project</a:t>
            </a:r>
            <a:endParaRPr lang="en-US" dirty="0"/>
          </a:p>
          <a:p>
            <a:pPr>
              <a:buNone/>
            </a:pPr>
            <a:r>
              <a:rPr lang="en-US" dirty="0" smtClean="0"/>
              <a:t>	</a:t>
            </a:r>
            <a:r>
              <a:rPr lang="en-US" dirty="0"/>
              <a:t>Educational Reform in the Classroom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Guatemala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System for Measuring Academic Achievement – mid to late 1990s</a:t>
            </a:r>
          </a:p>
          <a:p>
            <a:r>
              <a:rPr lang="en-US" dirty="0" smtClean="0"/>
              <a:t>Sample-based assessments developed and administered through University efforts</a:t>
            </a:r>
          </a:p>
          <a:p>
            <a:r>
              <a:rPr lang="en-US" dirty="0" smtClean="0"/>
              <a:t>No technical linking, scaling or equating</a:t>
            </a:r>
          </a:p>
          <a:p>
            <a:r>
              <a:rPr lang="en-US" dirty="0" smtClean="0"/>
              <a:t>No standards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Guatemala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257800"/>
          </a:xfrm>
        </p:spPr>
        <p:txBody>
          <a:bodyPr>
            <a:normAutofit/>
          </a:bodyPr>
          <a:lstStyle/>
          <a:p>
            <a:r>
              <a:rPr lang="en-US" dirty="0" smtClean="0"/>
              <a:t>USAID funding (2005-2009)</a:t>
            </a:r>
          </a:p>
          <a:p>
            <a:r>
              <a:rPr lang="en-US" dirty="0" smtClean="0"/>
              <a:t>National content standards in Mathematics &amp; Language Arts</a:t>
            </a:r>
          </a:p>
          <a:p>
            <a:r>
              <a:rPr lang="en-US" dirty="0" smtClean="0"/>
              <a:t>National assessments, sample-based and census-based through K-12</a:t>
            </a:r>
          </a:p>
          <a:p>
            <a:r>
              <a:rPr lang="en-US" dirty="0" smtClean="0"/>
              <a:t>IRT-based scaling, scoring, and equating</a:t>
            </a:r>
          </a:p>
          <a:p>
            <a:r>
              <a:rPr lang="en-US" dirty="0" smtClean="0"/>
              <a:t>Performance standards</a:t>
            </a:r>
          </a:p>
          <a:p>
            <a:r>
              <a:rPr lang="en-US" dirty="0" smtClean="0"/>
              <a:t>Current efforts regarding teacher and school-based professional development</a:t>
            </a:r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National assessments began in the early 1990s, through support from USAID &amp; the World Bank</a:t>
            </a:r>
          </a:p>
          <a:p>
            <a:r>
              <a:rPr lang="en-US" dirty="0" smtClean="0"/>
              <a:t>Integrated standards, test development and implementation</a:t>
            </a:r>
          </a:p>
          <a:p>
            <a:r>
              <a:rPr lang="en-US" dirty="0" smtClean="0"/>
              <a:t>Developed content standards documents, teacher guides, teacher training modules, strategies for test data use, and supervisor support systems</a:t>
            </a:r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Honduras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Currently designing a </a:t>
            </a:r>
            <a:r>
              <a:rPr lang="en-US" dirty="0" err="1" smtClean="0"/>
              <a:t>para</a:t>
            </a:r>
            <a:r>
              <a:rPr lang="en-US" dirty="0" smtClean="0"/>
              <a:t>-governmental National Assessment Institute</a:t>
            </a:r>
          </a:p>
          <a:p>
            <a:r>
              <a:rPr lang="en-US" dirty="0" smtClean="0"/>
              <a:t>Securing third-party financial support from private and public sources to stimulate broad stakeholder support for standards-aligned educational reform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National assessments began in the early 1980s</a:t>
            </a:r>
          </a:p>
          <a:p>
            <a:r>
              <a:rPr lang="en-US" dirty="0" smtClean="0"/>
              <a:t>The current assessments were initially developed by the Catholic University of Chile</a:t>
            </a:r>
          </a:p>
          <a:p>
            <a:r>
              <a:rPr lang="en-US" dirty="0" smtClean="0"/>
              <a:t>Involvement in international assessment research programs generated intense public discontent with educational outcomes, which led to strong criticisms of the national education policies and reforms of the 1990s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Chile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current National System for Assessment of Educational Quality involves a combination of sample-based assessments and national census assessments at different levels</a:t>
            </a:r>
          </a:p>
          <a:p>
            <a:r>
              <a:rPr lang="en-US" dirty="0" smtClean="0"/>
              <a:t>Assessments have moved from informing the public to developing educational policy</a:t>
            </a:r>
          </a:p>
          <a:p>
            <a:r>
              <a:rPr lang="en-US" dirty="0" smtClean="0"/>
              <a:t>New standards are being set as the assessments have been refined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Chilean Approach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r>
              <a:rPr lang="en-US" dirty="0" smtClean="0"/>
              <a:t>The approach in Chile was an attempt to create an articulated and coherent evaluation system, combining the elements of:</a:t>
            </a:r>
          </a:p>
          <a:p>
            <a:pPr lvl="1"/>
            <a:r>
              <a:rPr lang="en-US" dirty="0" smtClean="0"/>
              <a:t>Clearly articulated learning progressions across grades and subject areas</a:t>
            </a:r>
          </a:p>
          <a:p>
            <a:pPr lvl="1"/>
            <a:r>
              <a:rPr lang="en-US" dirty="0" smtClean="0"/>
              <a:t>Created explicit reference to monitor learning over time</a:t>
            </a:r>
          </a:p>
          <a:p>
            <a:pPr lvl="1"/>
            <a:r>
              <a:rPr lang="en-US" dirty="0" smtClean="0"/>
              <a:t>Develop an assessment system tied to and informing the learning progression of students given a specific reference (starting point)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849</TotalTime>
  <Words>1133</Words>
  <Application>Microsoft Office PowerPoint</Application>
  <PresentationFormat>On-screen Show (4:3)</PresentationFormat>
  <Paragraphs>101</Paragraphs>
  <Slides>24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27" baseType="lpstr">
      <vt:lpstr>Arial</vt:lpstr>
      <vt:lpstr>Calibri</vt:lpstr>
      <vt:lpstr>Office Theme</vt:lpstr>
      <vt:lpstr>Standard setting issues and practice in América Latina</vt:lpstr>
      <vt:lpstr>PowerPoint Presentation</vt:lpstr>
      <vt:lpstr>Guatemala</vt:lpstr>
      <vt:lpstr>Guatemala</vt:lpstr>
      <vt:lpstr>Honduras</vt:lpstr>
      <vt:lpstr>Honduras</vt:lpstr>
      <vt:lpstr>Chile</vt:lpstr>
      <vt:lpstr>Chile</vt:lpstr>
      <vt:lpstr>The Chilean Approach</vt:lpstr>
      <vt:lpstr>Standard Setting in Chile</vt:lpstr>
      <vt:lpstr>Standard Setting in Chile</vt:lpstr>
      <vt:lpstr>Reflections from Chile</vt:lpstr>
      <vt:lpstr>Reflections from Chile</vt:lpstr>
      <vt:lpstr>The Honduran Approach</vt:lpstr>
      <vt:lpstr>Standard Setting in Honduras</vt:lpstr>
      <vt:lpstr>Standard Setting in Honduras</vt:lpstr>
      <vt:lpstr>Reflections from Honduras</vt:lpstr>
      <vt:lpstr>Reflections from Honduras</vt:lpstr>
      <vt:lpstr>Reflections from Honduras</vt:lpstr>
      <vt:lpstr>The Guatemalan Approach</vt:lpstr>
      <vt:lpstr>Standard Setting in Guatemala</vt:lpstr>
      <vt:lpstr>Panelist Feedback (n=98)</vt:lpstr>
      <vt:lpstr>Panelist Feedback (n=98)</vt:lpstr>
      <vt:lpstr>The Guatemala Context</vt:lpstr>
    </vt:vector>
  </TitlesOfParts>
  <Company>University of Minnesota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setting issues and practice in América Latina</dc:title>
  <dc:creator>Michael C. Rodriguez</dc:creator>
  <cp:lastModifiedBy>Michael C Rodriguez</cp:lastModifiedBy>
  <cp:revision>19</cp:revision>
  <dcterms:created xsi:type="dcterms:W3CDTF">2011-04-08T15:13:17Z</dcterms:created>
  <dcterms:modified xsi:type="dcterms:W3CDTF">2016-03-22T13:13:19Z</dcterms:modified>
</cp:coreProperties>
</file>