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399" r:id="rId2"/>
    <p:sldId id="578" r:id="rId3"/>
    <p:sldId id="678" r:id="rId4"/>
    <p:sldId id="674" r:id="rId5"/>
    <p:sldId id="675" r:id="rId6"/>
    <p:sldId id="676" r:id="rId7"/>
    <p:sldId id="677" r:id="rId8"/>
    <p:sldId id="691" r:id="rId9"/>
    <p:sldId id="491" r:id="rId10"/>
    <p:sldId id="579" r:id="rId11"/>
    <p:sldId id="521" r:id="rId12"/>
    <p:sldId id="581" r:id="rId13"/>
    <p:sldId id="673" r:id="rId14"/>
    <p:sldId id="654" r:id="rId15"/>
    <p:sldId id="655" r:id="rId16"/>
    <p:sldId id="524" r:id="rId17"/>
    <p:sldId id="529" r:id="rId18"/>
    <p:sldId id="525" r:id="rId19"/>
    <p:sldId id="534" r:id="rId20"/>
    <p:sldId id="536" r:id="rId21"/>
    <p:sldId id="537" r:id="rId22"/>
    <p:sldId id="538" r:id="rId23"/>
    <p:sldId id="526" r:id="rId24"/>
    <p:sldId id="527" r:id="rId25"/>
    <p:sldId id="530" r:id="rId26"/>
    <p:sldId id="531" r:id="rId27"/>
    <p:sldId id="532" r:id="rId28"/>
    <p:sldId id="535" r:id="rId29"/>
    <p:sldId id="539" r:id="rId30"/>
    <p:sldId id="540" r:id="rId31"/>
    <p:sldId id="541" r:id="rId32"/>
    <p:sldId id="544" r:id="rId33"/>
    <p:sldId id="594" r:id="rId34"/>
    <p:sldId id="595" r:id="rId35"/>
    <p:sldId id="480" r:id="rId36"/>
    <p:sldId id="481" r:id="rId37"/>
    <p:sldId id="584" r:id="rId38"/>
    <p:sldId id="585" r:id="rId39"/>
    <p:sldId id="586" r:id="rId40"/>
    <p:sldId id="656" r:id="rId41"/>
    <p:sldId id="657" r:id="rId42"/>
    <p:sldId id="658" r:id="rId43"/>
    <p:sldId id="671" r:id="rId44"/>
    <p:sldId id="672" r:id="rId45"/>
    <p:sldId id="504" r:id="rId46"/>
    <p:sldId id="520" r:id="rId47"/>
    <p:sldId id="588" r:id="rId48"/>
    <p:sldId id="460" r:id="rId49"/>
    <p:sldId id="461" r:id="rId50"/>
    <p:sldId id="462" r:id="rId51"/>
    <p:sldId id="463" r:id="rId52"/>
    <p:sldId id="466" r:id="rId53"/>
    <p:sldId id="470" r:id="rId54"/>
    <p:sldId id="471" r:id="rId55"/>
    <p:sldId id="472" r:id="rId56"/>
    <p:sldId id="473" r:id="rId57"/>
    <p:sldId id="474" r:id="rId58"/>
    <p:sldId id="587" r:id="rId59"/>
    <p:sldId id="489" r:id="rId60"/>
    <p:sldId id="475" r:id="rId61"/>
    <p:sldId id="545" r:id="rId62"/>
    <p:sldId id="546" r:id="rId63"/>
    <p:sldId id="547" r:id="rId64"/>
    <p:sldId id="548" r:id="rId65"/>
    <p:sldId id="549" r:id="rId66"/>
    <p:sldId id="550" r:id="rId67"/>
    <p:sldId id="551" r:id="rId68"/>
    <p:sldId id="552" r:id="rId69"/>
    <p:sldId id="553" r:id="rId70"/>
    <p:sldId id="554" r:id="rId71"/>
    <p:sldId id="555" r:id="rId72"/>
    <p:sldId id="556" r:id="rId73"/>
    <p:sldId id="557" r:id="rId74"/>
    <p:sldId id="593" r:id="rId75"/>
    <p:sldId id="490" r:id="rId76"/>
    <p:sldId id="599" r:id="rId77"/>
    <p:sldId id="600" r:id="rId78"/>
    <p:sldId id="603" r:id="rId79"/>
    <p:sldId id="601" r:id="rId80"/>
    <p:sldId id="602" r:id="rId81"/>
    <p:sldId id="449" r:id="rId82"/>
    <p:sldId id="450" r:id="rId83"/>
    <p:sldId id="679" r:id="rId84"/>
    <p:sldId id="680" r:id="rId85"/>
    <p:sldId id="692" r:id="rId86"/>
    <p:sldId id="693" r:id="rId87"/>
    <p:sldId id="694" r:id="rId88"/>
    <p:sldId id="695" r:id="rId89"/>
    <p:sldId id="683" r:id="rId90"/>
    <p:sldId id="684" r:id="rId91"/>
    <p:sldId id="685" r:id="rId92"/>
    <p:sldId id="686" r:id="rId93"/>
    <p:sldId id="687" r:id="rId94"/>
    <p:sldId id="688" r:id="rId95"/>
    <p:sldId id="689" r:id="rId96"/>
    <p:sldId id="690" r:id="rId97"/>
    <p:sldId id="696" r:id="rId98"/>
    <p:sldId id="697" r:id="rId99"/>
    <p:sldId id="698" r:id="rId100"/>
    <p:sldId id="699" r:id="rId101"/>
    <p:sldId id="700" r:id="rId102"/>
    <p:sldId id="375" r:id="rId10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5">
          <p15:clr>
            <a:srgbClr val="A4A3A4"/>
          </p15:clr>
        </p15:guide>
        <p15:guide id="2" pos="30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C Rodriguez" initials="Reviewer" lastIdx="1" clrIdx="0">
    <p:extLst>
      <p:ext uri="{19B8F6BF-5375-455C-9EA6-DF929625EA0E}">
        <p15:presenceInfo xmlns:p15="http://schemas.microsoft.com/office/powerpoint/2012/main" userId="Michael C Rodrig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80" autoAdjust="0"/>
    <p:restoredTop sz="84892" autoAdjust="0"/>
  </p:normalViewPr>
  <p:slideViewPr>
    <p:cSldViewPr snapToGrid="0">
      <p:cViewPr varScale="1">
        <p:scale>
          <a:sx n="35" d="100"/>
          <a:sy n="35" d="100"/>
        </p:scale>
        <p:origin x="72" y="702"/>
      </p:cViewPr>
      <p:guideLst>
        <p:guide orient="horz" pos="2160"/>
        <p:guide pos="3840"/>
      </p:guideLst>
    </p:cSldViewPr>
  </p:slideViewPr>
  <p:notesTextViewPr>
    <p:cViewPr>
      <p:scale>
        <a:sx n="1" d="1"/>
        <a:sy n="1" d="1"/>
      </p:scale>
      <p:origin x="0" y="0"/>
    </p:cViewPr>
  </p:notesTextViewPr>
  <p:sorterViewPr>
    <p:cViewPr>
      <p:scale>
        <a:sx n="90" d="100"/>
        <a:sy n="90" d="100"/>
      </p:scale>
      <p:origin x="0" y="-7872"/>
    </p:cViewPr>
  </p:sorterViewPr>
  <p:notesViewPr>
    <p:cSldViewPr snapToGrid="0">
      <p:cViewPr varScale="1">
        <p:scale>
          <a:sx n="72" d="100"/>
          <a:sy n="72" d="100"/>
        </p:scale>
        <p:origin x="576" y="60"/>
      </p:cViewPr>
      <p:guideLst>
        <p:guide orient="horz" pos="2305"/>
        <p:guide pos="302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9" tIns="48329" rIns="96659" bIns="48329" rtlCol="0"/>
          <a:lstStyle>
            <a:lvl1pPr algn="l">
              <a:defRPr sz="1200"/>
            </a:lvl1pPr>
          </a:lstStyle>
          <a:p>
            <a:r>
              <a:rPr lang="en-US" dirty="0" smtClean="0"/>
              <a:t>Safe &amp; Supportive Schools</a:t>
            </a:r>
            <a:endParaRPr lang="en-US" dirty="0"/>
          </a:p>
        </p:txBody>
      </p:sp>
      <p:sp>
        <p:nvSpPr>
          <p:cNvPr id="3" name="Date Placeholder 2"/>
          <p:cNvSpPr>
            <a:spLocks noGrp="1"/>
          </p:cNvSpPr>
          <p:nvPr>
            <p:ph type="dt" sz="quarter" idx="1"/>
          </p:nvPr>
        </p:nvSpPr>
        <p:spPr>
          <a:xfrm>
            <a:off x="5438458" y="1"/>
            <a:ext cx="4160520" cy="365760"/>
          </a:xfrm>
          <a:prstGeom prst="rect">
            <a:avLst/>
          </a:prstGeom>
        </p:spPr>
        <p:txBody>
          <a:bodyPr vert="horz" lIns="96659" tIns="48329" rIns="96659" bIns="48329" rtlCol="0"/>
          <a:lstStyle>
            <a:lvl1pPr algn="r">
              <a:defRPr sz="1200"/>
            </a:lvl1pPr>
          </a:lstStyle>
          <a:p>
            <a:r>
              <a:rPr lang="en-US" dirty="0" smtClean="0"/>
              <a:t>1/25/2017</a:t>
            </a:r>
            <a:endParaRPr lang="en-US" dirty="0"/>
          </a:p>
        </p:txBody>
      </p:sp>
      <p:sp>
        <p:nvSpPr>
          <p:cNvPr id="4" name="Footer Placeholder 3"/>
          <p:cNvSpPr>
            <a:spLocks noGrp="1"/>
          </p:cNvSpPr>
          <p:nvPr>
            <p:ph type="ftr" sz="quarter" idx="2"/>
          </p:nvPr>
        </p:nvSpPr>
        <p:spPr>
          <a:xfrm>
            <a:off x="0" y="6948171"/>
            <a:ext cx="4160520" cy="182880"/>
          </a:xfrm>
          <a:prstGeom prst="rect">
            <a:avLst/>
          </a:prstGeom>
        </p:spPr>
        <p:txBody>
          <a:bodyPr vert="horz" lIns="96659" tIns="48329" rIns="96659" bIns="48329" rtlCol="0" anchor="b"/>
          <a:lstStyle>
            <a:lvl1pPr algn="l">
              <a:defRPr sz="1200"/>
            </a:lvl1pPr>
          </a:lstStyle>
          <a:p>
            <a:r>
              <a:rPr lang="en-US" dirty="0" smtClean="0"/>
              <a:t>Minnesota Youth Development Research Group [Rodriguez]</a:t>
            </a:r>
            <a:endParaRPr lang="en-US" dirty="0"/>
          </a:p>
        </p:txBody>
      </p:sp>
      <p:sp>
        <p:nvSpPr>
          <p:cNvPr id="5" name="Slide Number Placeholder 4"/>
          <p:cNvSpPr>
            <a:spLocks noGrp="1"/>
          </p:cNvSpPr>
          <p:nvPr>
            <p:ph type="sldNum" sz="quarter" idx="3"/>
          </p:nvPr>
        </p:nvSpPr>
        <p:spPr>
          <a:xfrm>
            <a:off x="5438458" y="6948171"/>
            <a:ext cx="4160520" cy="182880"/>
          </a:xfrm>
          <a:prstGeom prst="rect">
            <a:avLst/>
          </a:prstGeom>
        </p:spPr>
        <p:txBody>
          <a:bodyPr vert="horz" lIns="96659" tIns="48329" rIns="96659" bIns="48329" rtlCol="0" anchor="b"/>
          <a:lstStyle>
            <a:lvl1pPr algn="r">
              <a:defRPr sz="1200"/>
            </a:lvl1pPr>
          </a:lstStyle>
          <a:p>
            <a:fld id="{04A4EAF5-88B2-44AC-9564-95875FABBCB8}" type="slidenum">
              <a:rPr lang="en-US" smtClean="0"/>
              <a:t>‹#›</a:t>
            </a:fld>
            <a:endParaRPr lang="en-US"/>
          </a:p>
        </p:txBody>
      </p:sp>
    </p:spTree>
    <p:extLst>
      <p:ext uri="{BB962C8B-B14F-4D97-AF65-F5344CB8AC3E}">
        <p14:creationId xmlns:p14="http://schemas.microsoft.com/office/powerpoint/2010/main" val="27301238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9" tIns="48329" rIns="96659" bIns="48329" rtlCol="0"/>
          <a:lstStyle>
            <a:lvl1pPr algn="l">
              <a:defRPr sz="1200"/>
            </a:lvl1pPr>
          </a:lstStyle>
          <a:p>
            <a:endParaRPr lang="en-US"/>
          </a:p>
        </p:txBody>
      </p:sp>
      <p:sp>
        <p:nvSpPr>
          <p:cNvPr id="3" name="Date Placeholder 2"/>
          <p:cNvSpPr>
            <a:spLocks noGrp="1"/>
          </p:cNvSpPr>
          <p:nvPr>
            <p:ph type="dt" idx="1"/>
          </p:nvPr>
        </p:nvSpPr>
        <p:spPr>
          <a:xfrm>
            <a:off x="5438458" y="1"/>
            <a:ext cx="4160520" cy="365760"/>
          </a:xfrm>
          <a:prstGeom prst="rect">
            <a:avLst/>
          </a:prstGeom>
        </p:spPr>
        <p:txBody>
          <a:bodyPr vert="horz" lIns="96659" tIns="48329" rIns="96659" bIns="48329" rtlCol="0"/>
          <a:lstStyle>
            <a:lvl1pPr algn="r">
              <a:defRPr sz="1200"/>
            </a:lvl1pPr>
          </a:lstStyle>
          <a:p>
            <a:fld id="{AE3FEE46-0C4E-4CB0-B3A5-69C9B1178811}" type="datetimeFigureOut">
              <a:rPr lang="en-US" smtClean="0"/>
              <a:t>11/15/2018</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59" tIns="48329" rIns="96659" bIns="48329" rtlCol="0" anchor="ctr"/>
          <a:lstStyle/>
          <a:p>
            <a:endParaRPr lang="en-US"/>
          </a:p>
        </p:txBody>
      </p:sp>
      <p:sp>
        <p:nvSpPr>
          <p:cNvPr id="5" name="Notes Placeholder 4"/>
          <p:cNvSpPr>
            <a:spLocks noGrp="1"/>
          </p:cNvSpPr>
          <p:nvPr>
            <p:ph type="body" sz="quarter" idx="3"/>
          </p:nvPr>
        </p:nvSpPr>
        <p:spPr>
          <a:xfrm>
            <a:off x="960121" y="3474720"/>
            <a:ext cx="7680960" cy="3291840"/>
          </a:xfrm>
          <a:prstGeom prst="rect">
            <a:avLst/>
          </a:prstGeom>
        </p:spPr>
        <p:txBody>
          <a:bodyPr vert="horz" lIns="96659" tIns="48329" rIns="96659"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59" tIns="48329" rIns="96659"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9" tIns="48329" rIns="96659" bIns="48329" rtlCol="0" anchor="b"/>
          <a:lstStyle>
            <a:lvl1pPr algn="r">
              <a:defRPr sz="1200"/>
            </a:lvl1pPr>
          </a:lstStyle>
          <a:p>
            <a:fld id="{E6544E12-A2BF-426B-A515-CCF657A6F7D8}" type="slidenum">
              <a:rPr lang="en-US" smtClean="0"/>
              <a:t>‹#›</a:t>
            </a:fld>
            <a:endParaRPr lang="en-US"/>
          </a:p>
        </p:txBody>
      </p:sp>
    </p:spTree>
    <p:extLst>
      <p:ext uri="{BB962C8B-B14F-4D97-AF65-F5344CB8AC3E}">
        <p14:creationId xmlns:p14="http://schemas.microsoft.com/office/powerpoint/2010/main" val="40300216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832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51</a:t>
            </a:fld>
            <a:endParaRPr lang="en-US"/>
          </a:p>
        </p:txBody>
      </p:sp>
    </p:spTree>
    <p:extLst>
      <p:ext uri="{BB962C8B-B14F-4D97-AF65-F5344CB8AC3E}">
        <p14:creationId xmlns:p14="http://schemas.microsoft.com/office/powerpoint/2010/main" val="155627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52</a:t>
            </a:fld>
            <a:endParaRPr lang="en-US"/>
          </a:p>
        </p:txBody>
      </p:sp>
    </p:spTree>
    <p:extLst>
      <p:ext uri="{BB962C8B-B14F-4D97-AF65-F5344CB8AC3E}">
        <p14:creationId xmlns:p14="http://schemas.microsoft.com/office/powerpoint/2010/main" val="64233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53</a:t>
            </a:fld>
            <a:endParaRPr lang="en-US"/>
          </a:p>
        </p:txBody>
      </p:sp>
    </p:spTree>
    <p:extLst>
      <p:ext uri="{BB962C8B-B14F-4D97-AF65-F5344CB8AC3E}">
        <p14:creationId xmlns:p14="http://schemas.microsoft.com/office/powerpoint/2010/main" val="203132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54</a:t>
            </a:fld>
            <a:endParaRPr lang="en-US"/>
          </a:p>
        </p:txBody>
      </p:sp>
    </p:spTree>
    <p:extLst>
      <p:ext uri="{BB962C8B-B14F-4D97-AF65-F5344CB8AC3E}">
        <p14:creationId xmlns:p14="http://schemas.microsoft.com/office/powerpoint/2010/main" val="42745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55</a:t>
            </a:fld>
            <a:endParaRPr lang="en-US"/>
          </a:p>
        </p:txBody>
      </p:sp>
    </p:spTree>
    <p:extLst>
      <p:ext uri="{BB962C8B-B14F-4D97-AF65-F5344CB8AC3E}">
        <p14:creationId xmlns:p14="http://schemas.microsoft.com/office/powerpoint/2010/main" val="6616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56</a:t>
            </a:fld>
            <a:endParaRPr lang="en-US"/>
          </a:p>
        </p:txBody>
      </p:sp>
    </p:spTree>
    <p:extLst>
      <p:ext uri="{BB962C8B-B14F-4D97-AF65-F5344CB8AC3E}">
        <p14:creationId xmlns:p14="http://schemas.microsoft.com/office/powerpoint/2010/main" val="1880706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57</a:t>
            </a:fld>
            <a:endParaRPr lang="en-US"/>
          </a:p>
        </p:txBody>
      </p:sp>
    </p:spTree>
    <p:extLst>
      <p:ext uri="{BB962C8B-B14F-4D97-AF65-F5344CB8AC3E}">
        <p14:creationId xmlns:p14="http://schemas.microsoft.com/office/powerpoint/2010/main" val="81252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58</a:t>
            </a:fld>
            <a:endParaRPr lang="en-US"/>
          </a:p>
        </p:txBody>
      </p:sp>
    </p:spTree>
    <p:extLst>
      <p:ext uri="{BB962C8B-B14F-4D97-AF65-F5344CB8AC3E}">
        <p14:creationId xmlns:p14="http://schemas.microsoft.com/office/powerpoint/2010/main" val="2324051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59</a:t>
            </a:fld>
            <a:endParaRPr lang="en-US"/>
          </a:p>
        </p:txBody>
      </p:sp>
    </p:spTree>
    <p:extLst>
      <p:ext uri="{BB962C8B-B14F-4D97-AF65-F5344CB8AC3E}">
        <p14:creationId xmlns:p14="http://schemas.microsoft.com/office/powerpoint/2010/main" val="4181399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60</a:t>
            </a:fld>
            <a:endParaRPr lang="en-US"/>
          </a:p>
        </p:txBody>
      </p:sp>
    </p:spTree>
    <p:extLst>
      <p:ext uri="{BB962C8B-B14F-4D97-AF65-F5344CB8AC3E}">
        <p14:creationId xmlns:p14="http://schemas.microsoft.com/office/powerpoint/2010/main" val="71128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A64235-46F1-469F-B334-D0EF968F7CBF}" type="slidenum">
              <a:rPr lang="en-US" smtClean="0"/>
              <a:t>9</a:t>
            </a:fld>
            <a:endParaRPr lang="en-US"/>
          </a:p>
        </p:txBody>
      </p:sp>
    </p:spTree>
    <p:extLst>
      <p:ext uri="{BB962C8B-B14F-4D97-AF65-F5344CB8AC3E}">
        <p14:creationId xmlns:p14="http://schemas.microsoft.com/office/powerpoint/2010/main" val="2060028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74</a:t>
            </a:fld>
            <a:endParaRPr lang="en-US"/>
          </a:p>
        </p:txBody>
      </p:sp>
    </p:spTree>
    <p:extLst>
      <p:ext uri="{BB962C8B-B14F-4D97-AF65-F5344CB8AC3E}">
        <p14:creationId xmlns:p14="http://schemas.microsoft.com/office/powerpoint/2010/main" val="2029629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75</a:t>
            </a:fld>
            <a:endParaRPr lang="en-US"/>
          </a:p>
        </p:txBody>
      </p:sp>
    </p:spTree>
    <p:extLst>
      <p:ext uri="{BB962C8B-B14F-4D97-AF65-F5344CB8AC3E}">
        <p14:creationId xmlns:p14="http://schemas.microsoft.com/office/powerpoint/2010/main" val="3005542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620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ECA64235-46F1-469F-B334-D0EF968F7CBF}" type="slidenum">
              <a:rPr lang="en-US" smtClean="0"/>
              <a:t>34</a:t>
            </a:fld>
            <a:endParaRPr lang="en-US"/>
          </a:p>
        </p:txBody>
      </p:sp>
    </p:spTree>
    <p:extLst>
      <p:ext uri="{BB962C8B-B14F-4D97-AF65-F5344CB8AC3E}">
        <p14:creationId xmlns:p14="http://schemas.microsoft.com/office/powerpoint/2010/main" val="396743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35</a:t>
            </a:fld>
            <a:endParaRPr lang="en-US"/>
          </a:p>
        </p:txBody>
      </p:sp>
    </p:spTree>
    <p:extLst>
      <p:ext uri="{BB962C8B-B14F-4D97-AF65-F5344CB8AC3E}">
        <p14:creationId xmlns:p14="http://schemas.microsoft.com/office/powerpoint/2010/main" val="374135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36</a:t>
            </a:fld>
            <a:endParaRPr lang="en-US"/>
          </a:p>
        </p:txBody>
      </p:sp>
    </p:spTree>
    <p:extLst>
      <p:ext uri="{BB962C8B-B14F-4D97-AF65-F5344CB8AC3E}">
        <p14:creationId xmlns:p14="http://schemas.microsoft.com/office/powerpoint/2010/main" val="124007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47</a:t>
            </a:fld>
            <a:endParaRPr lang="en-US"/>
          </a:p>
        </p:txBody>
      </p:sp>
    </p:spTree>
    <p:extLst>
      <p:ext uri="{BB962C8B-B14F-4D97-AF65-F5344CB8AC3E}">
        <p14:creationId xmlns:p14="http://schemas.microsoft.com/office/powerpoint/2010/main" val="183625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48</a:t>
            </a:fld>
            <a:endParaRPr lang="en-US"/>
          </a:p>
        </p:txBody>
      </p:sp>
    </p:spTree>
    <p:extLst>
      <p:ext uri="{BB962C8B-B14F-4D97-AF65-F5344CB8AC3E}">
        <p14:creationId xmlns:p14="http://schemas.microsoft.com/office/powerpoint/2010/main" val="172191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49</a:t>
            </a:fld>
            <a:endParaRPr lang="en-US"/>
          </a:p>
        </p:txBody>
      </p:sp>
    </p:spTree>
    <p:extLst>
      <p:ext uri="{BB962C8B-B14F-4D97-AF65-F5344CB8AC3E}">
        <p14:creationId xmlns:p14="http://schemas.microsoft.com/office/powerpoint/2010/main" val="204623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50</a:t>
            </a:fld>
            <a:endParaRPr lang="en-US"/>
          </a:p>
        </p:txBody>
      </p:sp>
    </p:spTree>
    <p:extLst>
      <p:ext uri="{BB962C8B-B14F-4D97-AF65-F5344CB8AC3E}">
        <p14:creationId xmlns:p14="http://schemas.microsoft.com/office/powerpoint/2010/main" val="322458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9864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204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396876"/>
            <a:ext cx="5410200" cy="5013325"/>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levelz</a:t>
            </a:r>
            <a:endParaRPr lang="en-US" dirty="0"/>
          </a:p>
        </p:txBody>
      </p:sp>
      <p:sp>
        <p:nvSpPr>
          <p:cNvPr id="4" name="Content Placeholder 3"/>
          <p:cNvSpPr>
            <a:spLocks noGrp="1"/>
          </p:cNvSpPr>
          <p:nvPr>
            <p:ph sz="half" idx="2"/>
          </p:nvPr>
        </p:nvSpPr>
        <p:spPr>
          <a:xfrm>
            <a:off x="6172200" y="396876"/>
            <a:ext cx="5410200" cy="5013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2208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42027"/>
            <a:ext cx="10515600" cy="8159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09602" y="366713"/>
            <a:ext cx="5387975"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1190626"/>
            <a:ext cx="5387975"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366713"/>
            <a:ext cx="5410200"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1190626"/>
            <a:ext cx="5410200"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8259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9273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0443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10444" y="5714745"/>
            <a:ext cx="12212887" cy="1155280"/>
            <a:chOff x="-10444" y="5704947"/>
            <a:chExt cx="12212887" cy="1155280"/>
          </a:xfrm>
        </p:grpSpPr>
        <p:sp>
          <p:nvSpPr>
            <p:cNvPr id="8" name="Rectangle 7"/>
            <p:cNvSpPr/>
            <p:nvPr/>
          </p:nvSpPr>
          <p:spPr>
            <a:xfrm flipV="1">
              <a:off x="0" y="6003552"/>
              <a:ext cx="12202443" cy="856675"/>
            </a:xfrm>
            <a:prstGeom prst="rect">
              <a:avLst/>
            </a:prstGeom>
            <a:solidFill>
              <a:srgbClr val="6700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p:cNvSpPr/>
            <p:nvPr/>
          </p:nvSpPr>
          <p:spPr>
            <a:xfrm flipV="1">
              <a:off x="-10444" y="5704947"/>
              <a:ext cx="12212887" cy="300579"/>
            </a:xfrm>
            <a:prstGeom prst="rect">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solidFill>
                  <a:srgbClr val="E29519"/>
                </a:solidFill>
              </a:endParaRPr>
            </a:p>
          </p:txBody>
        </p:sp>
        <p:pic>
          <p:nvPicPr>
            <p:cNvPr id="10" name="Picture 5" descr="Msol-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88466" y="5769742"/>
              <a:ext cx="304800" cy="167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dmk-RGB"/>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9322267" y="5771174"/>
              <a:ext cx="2743200" cy="176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p:cNvSpPr>
            <a:spLocks noGrp="1"/>
          </p:cNvSpPr>
          <p:nvPr>
            <p:ph type="body" idx="1"/>
          </p:nvPr>
        </p:nvSpPr>
        <p:spPr>
          <a:xfrm>
            <a:off x="624821" y="392610"/>
            <a:ext cx="10944171" cy="50175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0" y="6015319"/>
            <a:ext cx="12192000" cy="84268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9778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84" y="728311"/>
            <a:ext cx="11479978" cy="2594009"/>
          </a:xfrm>
        </p:spPr>
        <p:txBody>
          <a:bodyPr>
            <a:normAutofit/>
          </a:bodyPr>
          <a:lstStyle/>
          <a:p>
            <a:r>
              <a:rPr lang="en-US" altLang="en-US" dirty="0" smtClean="0"/>
              <a:t>The Promise of </a:t>
            </a:r>
            <a:br>
              <a:rPr lang="en-US" altLang="en-US" dirty="0" smtClean="0"/>
            </a:br>
            <a:r>
              <a:rPr lang="en-US" altLang="en-US" dirty="0" smtClean="0"/>
              <a:t>Formative Uses of Assessment:</a:t>
            </a:r>
            <a:br>
              <a:rPr lang="en-US" altLang="en-US" dirty="0" smtClean="0"/>
            </a:br>
            <a:r>
              <a:rPr lang="en-US" altLang="en-US" dirty="0" smtClean="0"/>
              <a:t>Building </a:t>
            </a:r>
            <a:r>
              <a:rPr lang="en-US" altLang="en-US" dirty="0" smtClean="0"/>
              <a:t>a Culture of Assessment</a:t>
            </a:r>
            <a:endParaRPr lang="en-US" dirty="0"/>
          </a:p>
        </p:txBody>
      </p:sp>
      <p:sp>
        <p:nvSpPr>
          <p:cNvPr id="3" name="Subtitle 2"/>
          <p:cNvSpPr>
            <a:spLocks noGrp="1"/>
          </p:cNvSpPr>
          <p:nvPr>
            <p:ph type="subTitle" idx="1"/>
          </p:nvPr>
        </p:nvSpPr>
        <p:spPr>
          <a:xfrm>
            <a:off x="336884" y="4104941"/>
            <a:ext cx="11479978" cy="1015699"/>
          </a:xfrm>
        </p:spPr>
        <p:txBody>
          <a:bodyPr>
            <a:normAutofit/>
          </a:bodyPr>
          <a:lstStyle/>
          <a:p>
            <a:r>
              <a:rPr lang="en-US" altLang="en-US" b="1" dirty="0">
                <a:latin typeface="Bookman Old Style" pitchFamily="18" charset="0"/>
              </a:rPr>
              <a:t>Michael C. Rodriguez</a:t>
            </a:r>
          </a:p>
          <a:p>
            <a:r>
              <a:rPr lang="en-US" altLang="en-US" dirty="0">
                <a:latin typeface="Bookman Old Style" pitchFamily="18" charset="0"/>
              </a:rPr>
              <a:t>Quantitative Methods in </a:t>
            </a:r>
            <a:r>
              <a:rPr lang="en-US" altLang="en-US" dirty="0" smtClean="0">
                <a:latin typeface="Bookman Old Style" pitchFamily="18" charset="0"/>
              </a:rPr>
              <a:t>Education</a:t>
            </a:r>
            <a:endParaRPr lang="en-US" altLang="en-US" dirty="0">
              <a:latin typeface="Bookman Old Style" pitchFamily="18" charset="0"/>
            </a:endParaRPr>
          </a:p>
        </p:txBody>
      </p:sp>
      <p:sp>
        <p:nvSpPr>
          <p:cNvPr id="4" name="TextBox 3"/>
          <p:cNvSpPr txBox="1"/>
          <p:nvPr/>
        </p:nvSpPr>
        <p:spPr>
          <a:xfrm>
            <a:off x="9272604" y="6206248"/>
            <a:ext cx="2852063" cy="369332"/>
          </a:xfrm>
          <a:prstGeom prst="rect">
            <a:avLst/>
          </a:prstGeom>
          <a:noFill/>
        </p:spPr>
        <p:txBody>
          <a:bodyPr wrap="none" rtlCol="0">
            <a:spAutoFit/>
          </a:bodyPr>
          <a:lstStyle/>
          <a:p>
            <a:r>
              <a:rPr lang="en-US" b="1" dirty="0">
                <a:solidFill>
                  <a:schemeClr val="bg1"/>
                </a:solidFill>
              </a:rPr>
              <a:t>Educational Psychology</a:t>
            </a:r>
          </a:p>
        </p:txBody>
      </p:sp>
    </p:spTree>
    <p:extLst>
      <p:ext uri="{BB962C8B-B14F-4D97-AF65-F5344CB8AC3E}">
        <p14:creationId xmlns:p14="http://schemas.microsoft.com/office/powerpoint/2010/main" val="3903908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49831" y="392610"/>
            <a:ext cx="9128501" cy="5017591"/>
          </a:xfrm>
        </p:spPr>
        <p:txBody>
          <a:bodyPr/>
          <a:lstStyle/>
          <a:p>
            <a:pPr marL="0" indent="0">
              <a:buNone/>
            </a:pPr>
            <a:endParaRPr lang="en-US" dirty="0" smtClean="0"/>
          </a:p>
          <a:p>
            <a:pPr marL="0" indent="0" algn="ctr">
              <a:buNone/>
            </a:pPr>
            <a:r>
              <a:rPr lang="en-US" dirty="0" smtClean="0"/>
              <a:t>Measurement and assessment has been coopted by accountability systems.</a:t>
            </a:r>
          </a:p>
          <a:p>
            <a:pPr marL="0" indent="0" algn="ctr">
              <a:buNone/>
            </a:pPr>
            <a:endParaRPr lang="en-US" dirty="0"/>
          </a:p>
          <a:p>
            <a:pPr marL="0" indent="0" algn="ctr">
              <a:buNone/>
            </a:pPr>
            <a:r>
              <a:rPr lang="en-US" dirty="0" smtClean="0"/>
              <a:t>Our work is not about the tests.</a:t>
            </a:r>
          </a:p>
          <a:p>
            <a:pPr marL="0" indent="0" algn="ctr">
              <a:buNone/>
            </a:pPr>
            <a:r>
              <a:rPr lang="en-US" dirty="0" smtClean="0"/>
              <a:t>It’s about teaching and learning.</a:t>
            </a:r>
            <a:endParaRPr lang="en-US" dirty="0"/>
          </a:p>
        </p:txBody>
      </p:sp>
    </p:spTree>
    <p:extLst>
      <p:ext uri="{BB962C8B-B14F-4D97-AF65-F5344CB8AC3E}">
        <p14:creationId xmlns:p14="http://schemas.microsoft.com/office/powerpoint/2010/main" val="28755569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1450" y="392610"/>
            <a:ext cx="11830049" cy="5017591"/>
          </a:xfrm>
        </p:spPr>
        <p:txBody>
          <a:bodyPr>
            <a:normAutofit/>
          </a:bodyPr>
          <a:lstStyle/>
          <a:p>
            <a:pPr marL="0" indent="0">
              <a:buNone/>
            </a:pPr>
            <a:r>
              <a:rPr lang="en-US" dirty="0" smtClean="0"/>
              <a:t>Treatment </a:t>
            </a:r>
            <a:r>
              <a:rPr lang="en-US" dirty="0"/>
              <a:t>Group 	Mean Effect </a:t>
            </a:r>
            <a:r>
              <a:rPr lang="en-US" dirty="0" smtClean="0"/>
              <a:t>Size</a:t>
            </a:r>
          </a:p>
          <a:p>
            <a:pPr marL="0" indent="0">
              <a:buNone/>
            </a:pPr>
            <a:endParaRPr lang="en-US" dirty="0"/>
          </a:p>
          <a:p>
            <a:pPr marL="0" indent="0">
              <a:buNone/>
            </a:pPr>
            <a:r>
              <a:rPr lang="en-US" dirty="0" smtClean="0"/>
              <a:t>is </a:t>
            </a:r>
            <a:r>
              <a:rPr lang="en-US" dirty="0"/>
              <a:t>made aware of </a:t>
            </a:r>
            <a:r>
              <a:rPr lang="en-US" dirty="0" smtClean="0"/>
              <a:t>performance, </a:t>
            </a:r>
            <a:r>
              <a:rPr lang="en-US" dirty="0"/>
              <a:t>control group is not. </a:t>
            </a:r>
            <a:r>
              <a:rPr lang="en-US" dirty="0" smtClean="0"/>
              <a:t>0.98</a:t>
            </a:r>
            <a:endParaRPr lang="en-US" dirty="0"/>
          </a:p>
          <a:p>
            <a:pPr marL="0" indent="0">
              <a:buNone/>
            </a:pPr>
            <a:r>
              <a:rPr lang="en-US" dirty="0" smtClean="0"/>
              <a:t>receives </a:t>
            </a:r>
            <a:r>
              <a:rPr lang="en-US" dirty="0"/>
              <a:t>targeted instruction (e.g., remediation). 	</a:t>
            </a:r>
            <a:r>
              <a:rPr lang="en-US" dirty="0" smtClean="0"/>
              <a:t>    0.96</a:t>
            </a:r>
            <a:endParaRPr lang="en-US" dirty="0"/>
          </a:p>
          <a:p>
            <a:pPr marL="0" indent="0">
              <a:buNone/>
            </a:pPr>
            <a:r>
              <a:rPr lang="en-US" dirty="0" smtClean="0"/>
              <a:t>is </a:t>
            </a:r>
            <a:r>
              <a:rPr lang="en-US" dirty="0"/>
              <a:t>tested with higher stakes than control group. 	</a:t>
            </a:r>
            <a:r>
              <a:rPr lang="en-US" dirty="0" smtClean="0"/>
              <a:t>    0.87</a:t>
            </a:r>
            <a:endParaRPr lang="en-US" dirty="0"/>
          </a:p>
          <a:p>
            <a:pPr marL="0" indent="0">
              <a:buNone/>
            </a:pPr>
            <a:r>
              <a:rPr lang="en-US" dirty="0" smtClean="0"/>
              <a:t>is </a:t>
            </a:r>
            <a:r>
              <a:rPr lang="en-US" dirty="0"/>
              <a:t>tested more frequently than control group. 	</a:t>
            </a:r>
            <a:r>
              <a:rPr lang="en-US" dirty="0" smtClean="0"/>
              <a:t>           0.85</a:t>
            </a:r>
            <a:endParaRPr lang="en-US" dirty="0"/>
          </a:p>
          <a:p>
            <a:pPr marL="0" indent="0">
              <a:buNone/>
            </a:pPr>
            <a:endParaRPr lang="en-US" dirty="0"/>
          </a:p>
        </p:txBody>
      </p:sp>
    </p:spTree>
    <p:extLst>
      <p:ext uri="{BB962C8B-B14F-4D97-AF65-F5344CB8AC3E}">
        <p14:creationId xmlns:p14="http://schemas.microsoft.com/office/powerpoint/2010/main" val="268885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247 survey studies with </a:t>
            </a:r>
            <a:r>
              <a:rPr lang="en-US" dirty="0" smtClean="0"/>
              <a:t>813 </a:t>
            </a:r>
            <a:r>
              <a:rPr lang="en-US" dirty="0"/>
              <a:t>effects</a:t>
            </a:r>
          </a:p>
          <a:p>
            <a:endParaRPr lang="en-US" dirty="0" smtClean="0"/>
          </a:p>
          <a:p>
            <a:pPr marL="0" indent="0">
              <a:buNone/>
            </a:pPr>
            <a:r>
              <a:rPr lang="en-US" dirty="0" smtClean="0"/>
              <a:t>Testing improves learning</a:t>
            </a:r>
          </a:p>
          <a:p>
            <a:pPr marL="0" indent="0">
              <a:buNone/>
            </a:pPr>
            <a:r>
              <a:rPr lang="en-US" i="1" dirty="0"/>
              <a:t>	</a:t>
            </a:r>
            <a:r>
              <a:rPr lang="en-US" dirty="0" smtClean="0"/>
              <a:t>education provider: </a:t>
            </a:r>
            <a:r>
              <a:rPr lang="en-US" i="1" dirty="0" smtClean="0"/>
              <a:t>d</a:t>
            </a:r>
            <a:r>
              <a:rPr lang="en-US" dirty="0" smtClean="0"/>
              <a:t> = 1.2</a:t>
            </a:r>
          </a:p>
          <a:p>
            <a:pPr marL="0" indent="0">
              <a:buNone/>
            </a:pPr>
            <a:r>
              <a:rPr lang="en-US" dirty="0"/>
              <a:t>	</a:t>
            </a:r>
            <a:r>
              <a:rPr lang="en-US" dirty="0" smtClean="0"/>
              <a:t>education consumer: </a:t>
            </a:r>
            <a:r>
              <a:rPr lang="en-US" i="1" dirty="0" smtClean="0"/>
              <a:t>d</a:t>
            </a:r>
            <a:r>
              <a:rPr lang="en-US" dirty="0" smtClean="0"/>
              <a:t> = 1.3</a:t>
            </a:r>
          </a:p>
          <a:p>
            <a:pPr marL="0" indent="0">
              <a:buNone/>
            </a:pPr>
            <a:r>
              <a:rPr lang="en-US" dirty="0" smtClean="0"/>
              <a:t>Testing improves instruction</a:t>
            </a:r>
          </a:p>
          <a:p>
            <a:pPr marL="0" indent="0">
              <a:buNone/>
            </a:pPr>
            <a:r>
              <a:rPr lang="en-US" dirty="0"/>
              <a:t>	</a:t>
            </a:r>
            <a:r>
              <a:rPr lang="en-US" dirty="0" smtClean="0"/>
              <a:t>education provider: </a:t>
            </a:r>
            <a:r>
              <a:rPr lang="en-US" i="1" dirty="0" smtClean="0"/>
              <a:t>d</a:t>
            </a:r>
            <a:r>
              <a:rPr lang="en-US" dirty="0" smtClean="0"/>
              <a:t> = 1.0</a:t>
            </a:r>
          </a:p>
          <a:p>
            <a:pPr marL="0" indent="0">
              <a:buNone/>
            </a:pPr>
            <a:r>
              <a:rPr lang="en-US" dirty="0"/>
              <a:t>	</a:t>
            </a:r>
            <a:r>
              <a:rPr lang="en-US" dirty="0" smtClean="0"/>
              <a:t>education consumer: </a:t>
            </a:r>
            <a:r>
              <a:rPr lang="en-US" i="1" dirty="0" smtClean="0"/>
              <a:t>d</a:t>
            </a:r>
            <a:r>
              <a:rPr lang="en-US" dirty="0" smtClean="0"/>
              <a:t> = 1.2</a:t>
            </a:r>
            <a:endParaRPr lang="en-US" dirty="0"/>
          </a:p>
        </p:txBody>
      </p:sp>
    </p:spTree>
    <p:extLst>
      <p:ext uri="{BB962C8B-B14F-4D97-AF65-F5344CB8AC3E}">
        <p14:creationId xmlns:p14="http://schemas.microsoft.com/office/powerpoint/2010/main" val="41830046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CwdmkD2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85" y="533400"/>
            <a:ext cx="6195579"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oldyM2ou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076" y="2363147"/>
            <a:ext cx="4397375" cy="304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778242" y="5724769"/>
            <a:ext cx="3319975" cy="290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06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5164"/>
            <a:ext cx="12192000" cy="872836"/>
          </a:xfrm>
        </p:spPr>
        <p:txBody>
          <a:bodyPr>
            <a:normAutofit/>
          </a:bodyPr>
          <a:lstStyle/>
          <a:p>
            <a:endParaRPr lang="en-US" sz="2800" b="1" dirty="0"/>
          </a:p>
        </p:txBody>
      </p:sp>
      <p:sp>
        <p:nvSpPr>
          <p:cNvPr id="3" name="Content Placeholder 2"/>
          <p:cNvSpPr>
            <a:spLocks noGrp="1"/>
          </p:cNvSpPr>
          <p:nvPr>
            <p:ph idx="1"/>
          </p:nvPr>
        </p:nvSpPr>
        <p:spPr/>
        <p:txBody>
          <a:bodyPr>
            <a:normAutofit/>
          </a:bodyPr>
          <a:lstStyle/>
          <a:p>
            <a:r>
              <a:rPr lang="en-US" dirty="0" smtClean="0"/>
              <a:t>Standardized assessments provide a narrow </a:t>
            </a:r>
            <a:r>
              <a:rPr lang="en-US" dirty="0"/>
              <a:t>glimpse of learning</a:t>
            </a:r>
          </a:p>
          <a:p>
            <a:r>
              <a:rPr lang="en-US" dirty="0"/>
              <a:t>Globally, curriculum doesn’t appear to matter</a:t>
            </a:r>
          </a:p>
          <a:p>
            <a:r>
              <a:rPr lang="en-US" dirty="0"/>
              <a:t>Instructional approaches matter</a:t>
            </a:r>
          </a:p>
          <a:p>
            <a:r>
              <a:rPr lang="en-US" dirty="0"/>
              <a:t>Local assessment is more informative – </a:t>
            </a:r>
            <a:r>
              <a:rPr lang="en-US" dirty="0" smtClean="0"/>
              <a:t>when </a:t>
            </a:r>
            <a:r>
              <a:rPr lang="en-US" dirty="0"/>
              <a:t>tied to instructional practices and designed to reflect what students know and can </a:t>
            </a:r>
            <a:r>
              <a:rPr lang="en-US" dirty="0" smtClean="0"/>
              <a:t>do </a:t>
            </a:r>
            <a:r>
              <a:rPr lang="en-US" dirty="0"/>
              <a:t>– we can strive to connect local objectives to state </a:t>
            </a:r>
            <a:r>
              <a:rPr lang="en-US" dirty="0" smtClean="0"/>
              <a:t>standards</a:t>
            </a:r>
            <a:endParaRPr lang="en-US" dirty="0"/>
          </a:p>
          <a:p>
            <a:endParaRPr lang="en-US" dirty="0"/>
          </a:p>
        </p:txBody>
      </p:sp>
    </p:spTree>
    <p:extLst>
      <p:ext uri="{BB962C8B-B14F-4D97-AF65-F5344CB8AC3E}">
        <p14:creationId xmlns:p14="http://schemas.microsoft.com/office/powerpoint/2010/main" val="2581754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thoughts</a:t>
            </a:r>
            <a:endParaRPr lang="en-US" i="1" dirty="0"/>
          </a:p>
        </p:txBody>
      </p:sp>
      <p:sp>
        <p:nvSpPr>
          <p:cNvPr id="3" name="Content Placeholder 2"/>
          <p:cNvSpPr>
            <a:spLocks noGrp="1"/>
          </p:cNvSpPr>
          <p:nvPr>
            <p:ph idx="1"/>
          </p:nvPr>
        </p:nvSpPr>
        <p:spPr>
          <a:xfrm>
            <a:off x="624821" y="561474"/>
            <a:ext cx="10944171" cy="4848727"/>
          </a:xfrm>
        </p:spPr>
        <p:txBody>
          <a:bodyPr>
            <a:normAutofit/>
          </a:bodyPr>
          <a:lstStyle/>
          <a:p>
            <a:pPr lvl="0"/>
            <a:r>
              <a:rPr lang="en-US" dirty="0"/>
              <a:t>By simply increasing attention to our decision-making process, there is no guarantee that new ways of solving the problem will miraculously come into awareness</a:t>
            </a:r>
            <a:r>
              <a:rPr lang="en-US" dirty="0" smtClean="0"/>
              <a:t>.</a:t>
            </a:r>
          </a:p>
          <a:p>
            <a:pPr lvl="0"/>
            <a:r>
              <a:rPr lang="en-US" dirty="0" smtClean="0"/>
              <a:t>Because we do DDDM, doesn’t automatically translate into improved outcomes</a:t>
            </a:r>
          </a:p>
          <a:p>
            <a:r>
              <a:rPr lang="en-US" b="1" dirty="0"/>
              <a:t>No amount of increased effort </a:t>
            </a:r>
            <a:r>
              <a:rPr lang="en-US" dirty="0"/>
              <a:t>can compensate for limited knowledge and skill about how to solve problems that require special training.</a:t>
            </a:r>
          </a:p>
          <a:p>
            <a:pPr lvl="0"/>
            <a:endParaRPr lang="en-US" dirty="0"/>
          </a:p>
          <a:p>
            <a:endParaRPr lang="en-US" dirty="0"/>
          </a:p>
        </p:txBody>
      </p:sp>
    </p:spTree>
    <p:extLst>
      <p:ext uri="{BB962C8B-B14F-4D97-AF65-F5344CB8AC3E}">
        <p14:creationId xmlns:p14="http://schemas.microsoft.com/office/powerpoint/2010/main" val="2608602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241" y="522367"/>
            <a:ext cx="10515600" cy="5122295"/>
          </a:xfrm>
        </p:spPr>
        <p:txBody>
          <a:bodyPr>
            <a:normAutofit lnSpcReduction="10000"/>
          </a:bodyPr>
          <a:lstStyle/>
          <a:p>
            <a:r>
              <a:rPr lang="en-US" dirty="0" smtClean="0"/>
              <a:t>Student-centered approaches show great promise</a:t>
            </a:r>
          </a:p>
          <a:p>
            <a:r>
              <a:rPr lang="en-US" dirty="0" smtClean="0"/>
              <a:t>Helping students set appropriate goals and supporting them to meet their goals show great promise</a:t>
            </a:r>
          </a:p>
          <a:p>
            <a:r>
              <a:rPr lang="en-US" dirty="0" smtClean="0"/>
              <a:t>Teacher commitment and teacher-powered schools show great promise</a:t>
            </a:r>
          </a:p>
          <a:p>
            <a:r>
              <a:rPr lang="en-US" dirty="0" smtClean="0"/>
              <a:t>The key ingredient in all effective youth-development efforts is </a:t>
            </a:r>
            <a:r>
              <a:rPr lang="en-US" b="1" i="1" dirty="0" smtClean="0"/>
              <a:t>developmental relationships</a:t>
            </a:r>
            <a:endParaRPr lang="en-US" b="1" i="1" dirty="0"/>
          </a:p>
        </p:txBody>
      </p:sp>
      <p:sp>
        <p:nvSpPr>
          <p:cNvPr id="4" name="Title 1"/>
          <p:cNvSpPr>
            <a:spLocks noGrp="1"/>
          </p:cNvSpPr>
          <p:nvPr>
            <p:ph type="title"/>
          </p:nvPr>
        </p:nvSpPr>
        <p:spPr>
          <a:xfrm>
            <a:off x="0" y="6015319"/>
            <a:ext cx="12192000" cy="842686"/>
          </a:xfrm>
        </p:spPr>
        <p:txBody>
          <a:bodyPr/>
          <a:lstStyle/>
          <a:p>
            <a:r>
              <a:rPr lang="en-US" dirty="0" smtClean="0"/>
              <a:t>Promising Practices</a:t>
            </a:r>
            <a:endParaRPr lang="en-US" dirty="0"/>
          </a:p>
        </p:txBody>
      </p:sp>
    </p:spTree>
    <p:extLst>
      <p:ext uri="{BB962C8B-B14F-4D97-AF65-F5344CB8AC3E}">
        <p14:creationId xmlns:p14="http://schemas.microsoft.com/office/powerpoint/2010/main" val="288475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about Formative Uses</a:t>
            </a:r>
            <a:endParaRPr lang="en-US" dirty="0"/>
          </a:p>
        </p:txBody>
      </p:sp>
      <p:sp>
        <p:nvSpPr>
          <p:cNvPr id="3" name="Content Placeholder 2"/>
          <p:cNvSpPr>
            <a:spLocks noGrp="1"/>
          </p:cNvSpPr>
          <p:nvPr>
            <p:ph idx="1"/>
          </p:nvPr>
        </p:nvSpPr>
        <p:spPr>
          <a:xfrm>
            <a:off x="624821" y="392610"/>
            <a:ext cx="10944171" cy="4503855"/>
          </a:xfrm>
        </p:spPr>
        <p:txBody>
          <a:bodyPr/>
          <a:lstStyle/>
          <a:p>
            <a:pPr marL="742950" indent="-742950">
              <a:buFont typeface="+mj-lt"/>
              <a:buAutoNum type="arabicPeriod"/>
            </a:pPr>
            <a:r>
              <a:rPr lang="en-US" dirty="0" smtClean="0"/>
              <a:t>Formative assessment is a special kind of test or series of tests that teachers learn to use to find out what their students know.</a:t>
            </a:r>
          </a:p>
          <a:p>
            <a:pPr marL="742950" indent="-742950">
              <a:buFont typeface="+mj-lt"/>
              <a:buAutoNum type="arabicPeriod"/>
            </a:pPr>
            <a:r>
              <a:rPr lang="en-US" dirty="0"/>
              <a:t>Formative assessment is a program that teachers adopt and add to what </a:t>
            </a:r>
            <a:r>
              <a:rPr lang="en-US" dirty="0" smtClean="0"/>
              <a:t>they already </a:t>
            </a:r>
            <a:r>
              <a:rPr lang="en-US" dirty="0"/>
              <a:t>do</a:t>
            </a:r>
            <a:r>
              <a:rPr lang="en-US" dirty="0" smtClean="0"/>
              <a:t>.</a:t>
            </a:r>
          </a:p>
          <a:p>
            <a:pPr marL="742950" indent="-742950">
              <a:buFont typeface="+mj-lt"/>
              <a:buAutoNum type="arabicPeriod"/>
            </a:pPr>
            <a:r>
              <a:rPr lang="en-US" dirty="0"/>
              <a:t>Any practice that gathers information for the purpose of improving programs </a:t>
            </a:r>
            <a:r>
              <a:rPr lang="en-US" dirty="0" smtClean="0"/>
              <a:t>or improving </a:t>
            </a:r>
            <a:r>
              <a:rPr lang="en-US" dirty="0"/>
              <a:t>teaching is a part of formative assessment.</a:t>
            </a:r>
          </a:p>
        </p:txBody>
      </p:sp>
      <p:sp>
        <p:nvSpPr>
          <p:cNvPr id="4" name="Rectangle 3"/>
          <p:cNvSpPr/>
          <p:nvPr/>
        </p:nvSpPr>
        <p:spPr>
          <a:xfrm>
            <a:off x="5439052" y="4901894"/>
            <a:ext cx="6129940" cy="553998"/>
          </a:xfrm>
          <a:prstGeom prst="rect">
            <a:avLst/>
          </a:prstGeom>
        </p:spPr>
        <p:txBody>
          <a:bodyPr wrap="square">
            <a:spAutoFit/>
          </a:bodyPr>
          <a:lstStyle/>
          <a:p>
            <a:r>
              <a:rPr lang="en-US" b="1" dirty="0">
                <a:solidFill>
                  <a:srgbClr val="393939"/>
                </a:solidFill>
                <a:latin typeface="OpenSans-SemiBold"/>
              </a:rPr>
              <a:t>Advancing Formative Assessment in Every Classroom</a:t>
            </a:r>
          </a:p>
          <a:p>
            <a:r>
              <a:rPr lang="en-US" sz="1200" i="1" dirty="0">
                <a:solidFill>
                  <a:srgbClr val="000000"/>
                </a:solidFill>
                <a:latin typeface="OpenSans-Italic"/>
              </a:rPr>
              <a:t>by Connie M. Moss and Susan M. Brookhart</a:t>
            </a:r>
            <a:endParaRPr lang="en-US" dirty="0"/>
          </a:p>
        </p:txBody>
      </p:sp>
    </p:spTree>
    <p:extLst>
      <p:ext uri="{BB962C8B-B14F-4D97-AF65-F5344CB8AC3E}">
        <p14:creationId xmlns:p14="http://schemas.microsoft.com/office/powerpoint/2010/main" val="160177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about Learning Targets</a:t>
            </a:r>
            <a:endParaRPr lang="en-US" dirty="0"/>
          </a:p>
        </p:txBody>
      </p:sp>
      <p:sp>
        <p:nvSpPr>
          <p:cNvPr id="3" name="Content Placeholder 2"/>
          <p:cNvSpPr>
            <a:spLocks noGrp="1"/>
          </p:cNvSpPr>
          <p:nvPr>
            <p:ph idx="1"/>
          </p:nvPr>
        </p:nvSpPr>
        <p:spPr>
          <a:xfrm>
            <a:off x="624821" y="392611"/>
            <a:ext cx="10944171" cy="4090900"/>
          </a:xfrm>
        </p:spPr>
        <p:txBody>
          <a:bodyPr/>
          <a:lstStyle/>
          <a:p>
            <a:pPr marL="742950" indent="-742950">
              <a:buFont typeface="+mj-lt"/>
              <a:buAutoNum type="arabicPeriod"/>
            </a:pPr>
            <a:r>
              <a:rPr lang="en-US" dirty="0"/>
              <a:t>Informing </a:t>
            </a:r>
            <a:r>
              <a:rPr lang="en-US" dirty="0" smtClean="0"/>
              <a:t>students </a:t>
            </a:r>
            <a:r>
              <a:rPr lang="en-US" dirty="0"/>
              <a:t>of the learning target by telling them what it is or </a:t>
            </a:r>
            <a:r>
              <a:rPr lang="en-US" dirty="0" smtClean="0"/>
              <a:t>by writing </a:t>
            </a:r>
            <a:r>
              <a:rPr lang="en-US" dirty="0"/>
              <a:t>it on the board is </a:t>
            </a:r>
            <a:r>
              <a:rPr lang="en-US" dirty="0" smtClean="0"/>
              <a:t>sufficient.</a:t>
            </a:r>
          </a:p>
          <a:p>
            <a:pPr marL="742950" indent="-742950">
              <a:buFont typeface="+mj-lt"/>
              <a:buAutoNum type="arabicPeriod"/>
            </a:pPr>
            <a:r>
              <a:rPr lang="en-US" dirty="0"/>
              <a:t>Sharing a rubric with students will ensure they understand the criteria for success</a:t>
            </a:r>
            <a:r>
              <a:rPr lang="en-US" dirty="0" smtClean="0"/>
              <a:t>.</a:t>
            </a:r>
          </a:p>
          <a:p>
            <a:pPr marL="742950" indent="-742950">
              <a:buFont typeface="+mj-lt"/>
              <a:buAutoNum type="arabicPeriod"/>
            </a:pPr>
            <a:r>
              <a:rPr lang="en-US" dirty="0" smtClean="0"/>
              <a:t>I will recognize effective sharing of learning targets and criteria for success when I see it.</a:t>
            </a:r>
            <a:endParaRPr lang="en-US" dirty="0"/>
          </a:p>
        </p:txBody>
      </p:sp>
      <p:sp>
        <p:nvSpPr>
          <p:cNvPr id="5" name="Rectangle 4"/>
          <p:cNvSpPr/>
          <p:nvPr/>
        </p:nvSpPr>
        <p:spPr>
          <a:xfrm>
            <a:off x="5439052" y="4901894"/>
            <a:ext cx="6129940" cy="553998"/>
          </a:xfrm>
          <a:prstGeom prst="rect">
            <a:avLst/>
          </a:prstGeom>
        </p:spPr>
        <p:txBody>
          <a:bodyPr wrap="square">
            <a:spAutoFit/>
          </a:bodyPr>
          <a:lstStyle/>
          <a:p>
            <a:r>
              <a:rPr lang="en-US" b="1" dirty="0">
                <a:solidFill>
                  <a:srgbClr val="393939"/>
                </a:solidFill>
                <a:latin typeface="OpenSans-SemiBold"/>
              </a:rPr>
              <a:t>Advancing Formative Assessment in Every Classroom</a:t>
            </a:r>
          </a:p>
          <a:p>
            <a:r>
              <a:rPr lang="en-US" sz="1200" i="1" dirty="0">
                <a:solidFill>
                  <a:srgbClr val="000000"/>
                </a:solidFill>
                <a:latin typeface="OpenSans-Italic"/>
              </a:rPr>
              <a:t>by Connie M. Moss and Susan M. Brookhart</a:t>
            </a:r>
            <a:endParaRPr lang="en-US" dirty="0"/>
          </a:p>
        </p:txBody>
      </p:sp>
    </p:spTree>
    <p:extLst>
      <p:ext uri="{BB962C8B-B14F-4D97-AF65-F5344CB8AC3E}">
        <p14:creationId xmlns:p14="http://schemas.microsoft.com/office/powerpoint/2010/main" val="2152950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Moving Forward</a:t>
            </a:r>
            <a:endParaRPr lang="en-US" b="1" dirty="0"/>
          </a:p>
        </p:txBody>
      </p:sp>
      <p:sp>
        <p:nvSpPr>
          <p:cNvPr id="3" name="Content Placeholder 2"/>
          <p:cNvSpPr>
            <a:spLocks noGrp="1"/>
          </p:cNvSpPr>
          <p:nvPr>
            <p:ph idx="1"/>
          </p:nvPr>
        </p:nvSpPr>
        <p:spPr/>
        <p:txBody>
          <a:bodyPr/>
          <a:lstStyle/>
          <a:p>
            <a:pPr marL="0" indent="0" algn="ctr">
              <a:buNone/>
            </a:pPr>
            <a:r>
              <a:rPr lang="en-US" b="1" dirty="0" smtClean="0">
                <a:latin typeface="+mj-lt"/>
              </a:rPr>
              <a:t>Using learning and motivation theories to coherently link formative assessment, grading practices, and large-scale assessment</a:t>
            </a:r>
          </a:p>
          <a:p>
            <a:pPr marL="0" indent="0">
              <a:buNone/>
            </a:pPr>
            <a:endParaRPr lang="en-US" dirty="0">
              <a:latin typeface="+mj-lt"/>
            </a:endParaRPr>
          </a:p>
          <a:p>
            <a:pPr marL="0" indent="0">
              <a:buNone/>
            </a:pPr>
            <a:r>
              <a:rPr lang="en-US" dirty="0" smtClean="0">
                <a:latin typeface="+mj-lt"/>
              </a:rPr>
              <a:t>Shepard, L.A., </a:t>
            </a:r>
            <a:r>
              <a:rPr lang="en-US" dirty="0" err="1" smtClean="0">
                <a:latin typeface="+mj-lt"/>
              </a:rPr>
              <a:t>Penuel</a:t>
            </a:r>
            <a:r>
              <a:rPr lang="en-US" dirty="0" smtClean="0">
                <a:latin typeface="+mj-lt"/>
              </a:rPr>
              <a:t>, W.R., &amp; Pellegrino, J.W.</a:t>
            </a:r>
          </a:p>
          <a:p>
            <a:pPr marL="0" indent="0">
              <a:buNone/>
            </a:pPr>
            <a:endParaRPr lang="en-US" dirty="0">
              <a:latin typeface="+mj-lt"/>
            </a:endParaRPr>
          </a:p>
          <a:p>
            <a:pPr marL="0" indent="0">
              <a:buNone/>
            </a:pPr>
            <a:r>
              <a:rPr lang="en-US" i="1" dirty="0" smtClean="0">
                <a:latin typeface="+mj-lt"/>
              </a:rPr>
              <a:t>Educational Measurement: Issues and Practice</a:t>
            </a:r>
          </a:p>
          <a:p>
            <a:pPr marL="0" indent="0">
              <a:buNone/>
            </a:pPr>
            <a:r>
              <a:rPr lang="en-US" dirty="0" smtClean="0">
                <a:latin typeface="+mj-lt"/>
              </a:rPr>
              <a:t>Spring 2018</a:t>
            </a:r>
            <a:endParaRPr lang="en-US" dirty="0">
              <a:latin typeface="+mj-lt"/>
            </a:endParaRPr>
          </a:p>
        </p:txBody>
      </p:sp>
    </p:spTree>
    <p:extLst>
      <p:ext uri="{BB962C8B-B14F-4D97-AF65-F5344CB8AC3E}">
        <p14:creationId xmlns:p14="http://schemas.microsoft.com/office/powerpoint/2010/main" val="3358306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Sociocultural Learning Theory</a:t>
            </a:r>
            <a:endParaRPr lang="en-US" dirty="0"/>
          </a:p>
        </p:txBody>
      </p:sp>
      <p:sp>
        <p:nvSpPr>
          <p:cNvPr id="3" name="Content Placeholder 2"/>
          <p:cNvSpPr>
            <a:spLocks noGrp="1"/>
          </p:cNvSpPr>
          <p:nvPr>
            <p:ph idx="1"/>
          </p:nvPr>
        </p:nvSpPr>
        <p:spPr>
          <a:xfrm>
            <a:off x="624821" y="392610"/>
            <a:ext cx="10944171" cy="5291498"/>
          </a:xfrm>
        </p:spPr>
        <p:txBody>
          <a:bodyPr>
            <a:normAutofit/>
          </a:bodyPr>
          <a:lstStyle/>
          <a:p>
            <a:r>
              <a:rPr lang="en-US" dirty="0"/>
              <a:t>All learning is fundamentally social, involving </a:t>
            </a:r>
            <a:r>
              <a:rPr lang="en-US" dirty="0" smtClean="0"/>
              <a:t>the student’s use </a:t>
            </a:r>
            <a:r>
              <a:rPr lang="en-US" dirty="0"/>
              <a:t>of shared language, tools, norms and practices </a:t>
            </a:r>
            <a:r>
              <a:rPr lang="en-US" dirty="0" smtClean="0"/>
              <a:t>in interaction </a:t>
            </a:r>
            <a:r>
              <a:rPr lang="en-US" dirty="0"/>
              <a:t>with </a:t>
            </a:r>
            <a:r>
              <a:rPr lang="en-US" dirty="0" smtClean="0"/>
              <a:t>their social </a:t>
            </a:r>
            <a:r>
              <a:rPr lang="en-US" dirty="0"/>
              <a:t>context</a:t>
            </a:r>
            <a:r>
              <a:rPr lang="en-US" dirty="0" smtClean="0"/>
              <a:t>.</a:t>
            </a:r>
          </a:p>
          <a:p>
            <a:r>
              <a:rPr lang="en-US" dirty="0"/>
              <a:t>O</a:t>
            </a:r>
            <a:r>
              <a:rPr lang="en-US" dirty="0" smtClean="0"/>
              <a:t>ne’s </a:t>
            </a:r>
            <a:r>
              <a:rPr lang="en-US" dirty="0"/>
              <a:t>cognitive development and social identity are </a:t>
            </a:r>
            <a:r>
              <a:rPr lang="en-US" dirty="0" smtClean="0"/>
              <a:t>jointly constituted </a:t>
            </a:r>
            <a:r>
              <a:rPr lang="en-US" dirty="0"/>
              <a:t>through participation in multiple social worlds </a:t>
            </a:r>
            <a:r>
              <a:rPr lang="en-US" dirty="0" smtClean="0"/>
              <a:t>of family</a:t>
            </a:r>
            <a:r>
              <a:rPr lang="en-US" dirty="0"/>
              <a:t>, community, and school</a:t>
            </a:r>
            <a:r>
              <a:rPr lang="en-US" dirty="0" smtClean="0"/>
              <a:t>.</a:t>
            </a:r>
          </a:p>
        </p:txBody>
      </p:sp>
    </p:spTree>
    <p:extLst>
      <p:ext uri="{BB962C8B-B14F-4D97-AF65-F5344CB8AC3E}">
        <p14:creationId xmlns:p14="http://schemas.microsoft.com/office/powerpoint/2010/main" val="1680814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Shepard, </a:t>
            </a:r>
            <a:r>
              <a:rPr lang="en-US" dirty="0" err="1" smtClean="0"/>
              <a:t>Penuel</a:t>
            </a:r>
            <a:r>
              <a:rPr lang="en-US" dirty="0" smtClean="0"/>
              <a:t>, </a:t>
            </a:r>
            <a:r>
              <a:rPr lang="en-US" dirty="0"/>
              <a:t>&amp; Pellegrino</a:t>
            </a:r>
          </a:p>
        </p:txBody>
      </p:sp>
      <p:sp>
        <p:nvSpPr>
          <p:cNvPr id="3" name="Content Placeholder 2"/>
          <p:cNvSpPr>
            <a:spLocks noGrp="1"/>
          </p:cNvSpPr>
          <p:nvPr>
            <p:ph idx="1"/>
          </p:nvPr>
        </p:nvSpPr>
        <p:spPr/>
        <p:txBody>
          <a:bodyPr>
            <a:normAutofit/>
          </a:bodyPr>
          <a:lstStyle/>
          <a:p>
            <a:r>
              <a:rPr lang="en-US" dirty="0"/>
              <a:t>To support equitable and ambitious teaching practices, classroom assessment design must </a:t>
            </a:r>
            <a:r>
              <a:rPr lang="en-US" dirty="0" smtClean="0"/>
              <a:t>be grounded </a:t>
            </a:r>
            <a:r>
              <a:rPr lang="en-US" dirty="0"/>
              <a:t>in a research-based theory of learning</a:t>
            </a:r>
            <a:r>
              <a:rPr lang="en-US" dirty="0" smtClean="0"/>
              <a:t>.</a:t>
            </a:r>
          </a:p>
          <a:p>
            <a:r>
              <a:rPr lang="en-US" dirty="0"/>
              <a:t>Compared to other theories, sociocultural </a:t>
            </a:r>
            <a:r>
              <a:rPr lang="en-US" dirty="0" smtClean="0"/>
              <a:t>theory offers </a:t>
            </a:r>
            <a:r>
              <a:rPr lang="en-US" dirty="0"/>
              <a:t>a more powerful, integrative account of how motivational aspects of learning—such </a:t>
            </a:r>
            <a:r>
              <a:rPr lang="en-US" dirty="0" smtClean="0"/>
              <a:t>as self-regulation</a:t>
            </a:r>
            <a:r>
              <a:rPr lang="en-US" dirty="0"/>
              <a:t>, self-efficacy, sense of belonging, and identity—are completely entwined </a:t>
            </a:r>
            <a:r>
              <a:rPr lang="en-US" dirty="0" smtClean="0"/>
              <a:t>with cognitive </a:t>
            </a:r>
            <a:r>
              <a:rPr lang="en-US" dirty="0"/>
              <a:t>development.</a:t>
            </a:r>
          </a:p>
        </p:txBody>
      </p:sp>
    </p:spTree>
    <p:extLst>
      <p:ext uri="{BB962C8B-B14F-4D97-AF65-F5344CB8AC3E}">
        <p14:creationId xmlns:p14="http://schemas.microsoft.com/office/powerpoint/2010/main" val="829805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Curriculum </a:t>
            </a:r>
            <a:r>
              <a:rPr lang="en-US" dirty="0"/>
              <a:t>specificity is </a:t>
            </a:r>
            <a:r>
              <a:rPr lang="en-US" dirty="0" smtClean="0"/>
              <a:t>necessarily abandoned </a:t>
            </a:r>
            <a:r>
              <a:rPr lang="en-US" dirty="0"/>
              <a:t>in large-scale test design when a district or </a:t>
            </a:r>
            <a:r>
              <a:rPr lang="en-US" dirty="0" smtClean="0"/>
              <a:t>state wants </a:t>
            </a:r>
            <a:r>
              <a:rPr lang="en-US" dirty="0"/>
              <a:t>to compare the performance of students across </a:t>
            </a:r>
            <a:r>
              <a:rPr lang="en-US" dirty="0" smtClean="0"/>
              <a:t>jurisdictions using </a:t>
            </a:r>
            <a:r>
              <a:rPr lang="en-US" dirty="0"/>
              <a:t>quite different curricula. But such tests then </a:t>
            </a:r>
            <a:r>
              <a:rPr lang="en-US" dirty="0" smtClean="0"/>
              <a:t>are not </a:t>
            </a:r>
            <a:r>
              <a:rPr lang="en-US" dirty="0"/>
              <a:t>of much use for detailed formative feedback</a:t>
            </a:r>
            <a:r>
              <a:rPr lang="en-US" dirty="0" smtClean="0"/>
              <a:t>.</a:t>
            </a:r>
          </a:p>
          <a:p>
            <a:r>
              <a:rPr lang="en-US" dirty="0" smtClean="0"/>
              <a:t>Curriculum-general tests underestimate learning.</a:t>
            </a:r>
            <a:endParaRPr lang="en-US" dirty="0"/>
          </a:p>
        </p:txBody>
      </p:sp>
    </p:spTree>
    <p:extLst>
      <p:ext uri="{BB962C8B-B14F-4D97-AF65-F5344CB8AC3E}">
        <p14:creationId xmlns:p14="http://schemas.microsoft.com/office/powerpoint/2010/main" val="980293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624821" y="2225040"/>
            <a:ext cx="10944171" cy="3185161"/>
          </a:xfrm>
        </p:spPr>
        <p:txBody>
          <a:bodyPr>
            <a:normAutofit/>
          </a:bodyPr>
          <a:lstStyle/>
          <a:p>
            <a:pPr marL="0" indent="0" algn="ctr">
              <a:buNone/>
            </a:pPr>
            <a:r>
              <a:rPr lang="en-US" sz="6000" dirty="0" smtClean="0">
                <a:latin typeface="Tahoma" panose="020B0604030504040204" pitchFamily="34" charset="0"/>
                <a:ea typeface="Tahoma" panose="020B0604030504040204" pitchFamily="34" charset="0"/>
                <a:cs typeface="Tahoma" panose="020B0604030504040204" pitchFamily="34" charset="0"/>
              </a:rPr>
              <a:t>www.edmeasurement.net/MAG</a:t>
            </a:r>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101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Instead of “scores,” which offer teachers little </a:t>
            </a:r>
            <a:r>
              <a:rPr lang="en-US" dirty="0" smtClean="0"/>
              <a:t>information about </a:t>
            </a:r>
            <a:r>
              <a:rPr lang="en-US" dirty="0"/>
              <a:t>what to do next, it is much more important that </a:t>
            </a:r>
            <a:r>
              <a:rPr lang="en-US" dirty="0" smtClean="0"/>
              <a:t>formative assessment </a:t>
            </a:r>
            <a:r>
              <a:rPr lang="en-US" dirty="0"/>
              <a:t>questions, tasks, and activities provide </a:t>
            </a:r>
            <a:r>
              <a:rPr lang="en-US" dirty="0" smtClean="0"/>
              <a:t>instructional “insights</a:t>
            </a:r>
            <a:r>
              <a:rPr lang="en-US" dirty="0"/>
              <a:t>” about student thinking and about </a:t>
            </a:r>
            <a:r>
              <a:rPr lang="en-US" dirty="0" smtClean="0"/>
              <a:t>what productive </a:t>
            </a:r>
            <a:r>
              <a:rPr lang="en-US" dirty="0"/>
              <a:t>next steps might be taken.</a:t>
            </a:r>
          </a:p>
        </p:txBody>
      </p:sp>
    </p:spTree>
    <p:extLst>
      <p:ext uri="{BB962C8B-B14F-4D97-AF65-F5344CB8AC3E}">
        <p14:creationId xmlns:p14="http://schemas.microsoft.com/office/powerpoint/2010/main" val="1494171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392610"/>
            <a:ext cx="11053373" cy="5291498"/>
          </a:xfrm>
        </p:spPr>
        <p:txBody>
          <a:bodyPr>
            <a:normAutofit/>
          </a:bodyPr>
          <a:lstStyle/>
          <a:p>
            <a:r>
              <a:rPr lang="en-US" dirty="0"/>
              <a:t>Quantitative data </a:t>
            </a:r>
            <a:r>
              <a:rPr lang="en-US" dirty="0" smtClean="0"/>
              <a:t>systems frequently </a:t>
            </a:r>
            <a:r>
              <a:rPr lang="en-US" dirty="0"/>
              <a:t>provide teachers with results in the </a:t>
            </a:r>
            <a:r>
              <a:rPr lang="en-US" dirty="0" smtClean="0"/>
              <a:t>form of </a:t>
            </a:r>
            <a:r>
              <a:rPr lang="en-US" dirty="0"/>
              <a:t>a grid showing class rosters crossed with item or </a:t>
            </a:r>
            <a:r>
              <a:rPr lang="en-US" dirty="0" smtClean="0"/>
              <a:t>subtest scores</a:t>
            </a:r>
            <a:r>
              <a:rPr lang="en-US" dirty="0"/>
              <a:t>. </a:t>
            </a:r>
            <a:endParaRPr lang="en-US" dirty="0" smtClean="0"/>
          </a:p>
          <a:p>
            <a:r>
              <a:rPr lang="en-US" dirty="0" smtClean="0"/>
              <a:t>Teachers </a:t>
            </a:r>
            <a:r>
              <a:rPr lang="en-US" dirty="0"/>
              <a:t>then typically use these data to reteach </a:t>
            </a:r>
            <a:r>
              <a:rPr lang="en-US" dirty="0" smtClean="0"/>
              <a:t>the standards </a:t>
            </a:r>
            <a:r>
              <a:rPr lang="en-US" dirty="0"/>
              <a:t>or objectives missed by the most </a:t>
            </a:r>
            <a:r>
              <a:rPr lang="en-US" dirty="0" smtClean="0"/>
              <a:t>students, </a:t>
            </a:r>
            <a:r>
              <a:rPr lang="en-US" dirty="0"/>
              <a:t>and </a:t>
            </a:r>
            <a:r>
              <a:rPr lang="en-US" dirty="0" smtClean="0"/>
              <a:t>they identify </a:t>
            </a:r>
            <a:r>
              <a:rPr lang="en-US" dirty="0"/>
              <a:t>students who missed the greatest number of </a:t>
            </a:r>
            <a:r>
              <a:rPr lang="en-US" dirty="0" smtClean="0"/>
              <a:t>items for </a:t>
            </a:r>
            <a:r>
              <a:rPr lang="en-US" dirty="0"/>
              <a:t>special tutoring or after-school help. </a:t>
            </a:r>
            <a:endParaRPr lang="en-US" dirty="0" smtClean="0"/>
          </a:p>
          <a:p>
            <a:r>
              <a:rPr lang="en-US" dirty="0" smtClean="0"/>
              <a:t>In </a:t>
            </a:r>
            <a:r>
              <a:rPr lang="en-US" dirty="0"/>
              <a:t>these </a:t>
            </a:r>
            <a:r>
              <a:rPr lang="en-US" dirty="0" smtClean="0"/>
              <a:t>scenarios, </a:t>
            </a:r>
            <a:r>
              <a:rPr lang="en-US" dirty="0" err="1" smtClean="0"/>
              <a:t>reteaching</a:t>
            </a:r>
            <a:r>
              <a:rPr lang="en-US" dirty="0" smtClean="0"/>
              <a:t> </a:t>
            </a:r>
            <a:r>
              <a:rPr lang="en-US" dirty="0"/>
              <a:t>efforts are not adjusted based on information </a:t>
            </a:r>
            <a:r>
              <a:rPr lang="en-US" dirty="0" smtClean="0"/>
              <a:t>from the assessment.</a:t>
            </a:r>
            <a:endParaRPr lang="en-US" dirty="0"/>
          </a:p>
        </p:txBody>
      </p:sp>
    </p:spTree>
    <p:extLst>
      <p:ext uri="{BB962C8B-B14F-4D97-AF65-F5344CB8AC3E}">
        <p14:creationId xmlns:p14="http://schemas.microsoft.com/office/powerpoint/2010/main" val="3604484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392610"/>
            <a:ext cx="10944171" cy="5291498"/>
          </a:xfrm>
        </p:spPr>
        <p:txBody>
          <a:bodyPr>
            <a:normAutofit/>
          </a:bodyPr>
          <a:lstStyle/>
          <a:p>
            <a:r>
              <a:rPr lang="en-US" dirty="0"/>
              <a:t>Given what we </a:t>
            </a:r>
            <a:r>
              <a:rPr lang="en-US" dirty="0" smtClean="0"/>
              <a:t>know about </a:t>
            </a:r>
            <a:r>
              <a:rPr lang="en-US" dirty="0"/>
              <a:t>how such interim assessments are constructed, it is </a:t>
            </a:r>
            <a:r>
              <a:rPr lang="en-US" dirty="0" smtClean="0"/>
              <a:t>not surprising </a:t>
            </a:r>
            <a:r>
              <a:rPr lang="en-US" dirty="0"/>
              <a:t>that identifying standards not-yet-mastered </a:t>
            </a:r>
            <a:r>
              <a:rPr lang="en-US" dirty="0" smtClean="0"/>
              <a:t>does not </a:t>
            </a:r>
            <a:r>
              <a:rPr lang="en-US" dirty="0"/>
              <a:t>give teachers access to student thinking. </a:t>
            </a:r>
            <a:endParaRPr lang="en-US" dirty="0" smtClean="0"/>
          </a:p>
          <a:p>
            <a:r>
              <a:rPr lang="en-US" dirty="0" smtClean="0"/>
              <a:t>To intervene with </a:t>
            </a:r>
            <a:r>
              <a:rPr lang="en-US" dirty="0"/>
              <a:t>an individual student, a teacher still needs to </a:t>
            </a:r>
            <a:r>
              <a:rPr lang="en-US" dirty="0" smtClean="0"/>
              <a:t>follow up </a:t>
            </a:r>
            <a:r>
              <a:rPr lang="en-US" dirty="0"/>
              <a:t>with more individualized student conversations, which </a:t>
            </a:r>
            <a:r>
              <a:rPr lang="en-US" dirty="0" smtClean="0"/>
              <a:t>is generally </a:t>
            </a:r>
            <a:r>
              <a:rPr lang="en-US" dirty="0"/>
              <a:t>not possible due to time </a:t>
            </a:r>
            <a:r>
              <a:rPr lang="en-US" dirty="0" smtClean="0"/>
              <a:t>constraints.</a:t>
            </a:r>
          </a:p>
          <a:p>
            <a:r>
              <a:rPr lang="en-US" dirty="0"/>
              <a:t>T</a:t>
            </a:r>
            <a:r>
              <a:rPr lang="en-US" dirty="0" smtClean="0"/>
              <a:t>ypical </a:t>
            </a:r>
            <a:r>
              <a:rPr lang="en-US" dirty="0"/>
              <a:t>interim tests offer students an impoverished vision </a:t>
            </a:r>
            <a:r>
              <a:rPr lang="en-US" dirty="0" smtClean="0"/>
              <a:t>of intended </a:t>
            </a:r>
            <a:r>
              <a:rPr lang="en-US" dirty="0"/>
              <a:t>learning goals.</a:t>
            </a:r>
          </a:p>
        </p:txBody>
      </p:sp>
    </p:spTree>
    <p:extLst>
      <p:ext uri="{BB962C8B-B14F-4D97-AF65-F5344CB8AC3E}">
        <p14:creationId xmlns:p14="http://schemas.microsoft.com/office/powerpoint/2010/main" val="1394676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Shepard, </a:t>
            </a:r>
            <a:r>
              <a:rPr lang="en-US" dirty="0" err="1"/>
              <a:t>Penuel</a:t>
            </a:r>
            <a:r>
              <a:rPr lang="en-US" dirty="0"/>
              <a:t>, &amp; Pellegrino</a:t>
            </a:r>
          </a:p>
        </p:txBody>
      </p:sp>
      <p:sp>
        <p:nvSpPr>
          <p:cNvPr id="3" name="Content Placeholder 2"/>
          <p:cNvSpPr>
            <a:spLocks noGrp="1"/>
          </p:cNvSpPr>
          <p:nvPr>
            <p:ph idx="1"/>
          </p:nvPr>
        </p:nvSpPr>
        <p:spPr/>
        <p:txBody>
          <a:bodyPr/>
          <a:lstStyle/>
          <a:p>
            <a:r>
              <a:rPr lang="en-US" dirty="0"/>
              <a:t>Instead of centering assessment within systems that support use of </a:t>
            </a:r>
            <a:r>
              <a:rPr lang="en-US" dirty="0" smtClean="0"/>
              <a:t>interim and </a:t>
            </a:r>
            <a:r>
              <a:rPr lang="en-US" dirty="0"/>
              <a:t>end-of-year standardized tests, we argue for a vision of formative assessment based </a:t>
            </a:r>
            <a:r>
              <a:rPr lang="en-US" dirty="0" smtClean="0"/>
              <a:t>on discipline-specific </a:t>
            </a:r>
            <a:r>
              <a:rPr lang="en-US" dirty="0"/>
              <a:t>tasks and questions that can provide qualitative insights about </a:t>
            </a:r>
            <a:r>
              <a:rPr lang="en-US" dirty="0" smtClean="0"/>
              <a:t>student experience </a:t>
            </a:r>
            <a:r>
              <a:rPr lang="en-US" dirty="0"/>
              <a:t>and thinking, including their identification with disciplinary practices.</a:t>
            </a:r>
          </a:p>
        </p:txBody>
      </p:sp>
    </p:spTree>
    <p:extLst>
      <p:ext uri="{BB962C8B-B14F-4D97-AF65-F5344CB8AC3E}">
        <p14:creationId xmlns:p14="http://schemas.microsoft.com/office/powerpoint/2010/main" val="3987685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Shepard, </a:t>
            </a:r>
            <a:r>
              <a:rPr lang="en-US" dirty="0" err="1"/>
              <a:t>Penuel</a:t>
            </a:r>
            <a:r>
              <a:rPr lang="en-US" dirty="0"/>
              <a:t>, &amp; Pellegrino</a:t>
            </a:r>
          </a:p>
        </p:txBody>
      </p:sp>
      <p:sp>
        <p:nvSpPr>
          <p:cNvPr id="3" name="Content Placeholder 2"/>
          <p:cNvSpPr>
            <a:spLocks noGrp="1"/>
          </p:cNvSpPr>
          <p:nvPr>
            <p:ph idx="1"/>
          </p:nvPr>
        </p:nvSpPr>
        <p:spPr/>
        <p:txBody>
          <a:bodyPr/>
          <a:lstStyle/>
          <a:p>
            <a:r>
              <a:rPr lang="en-US" dirty="0"/>
              <a:t>At the same </a:t>
            </a:r>
            <a:r>
              <a:rPr lang="en-US" dirty="0" smtClean="0"/>
              <a:t>time, to </a:t>
            </a:r>
            <a:r>
              <a:rPr lang="en-US" dirty="0"/>
              <a:t>be consistent with a productive formative assessment culture, grading policies should </a:t>
            </a:r>
            <a:r>
              <a:rPr lang="en-US" dirty="0" smtClean="0"/>
              <a:t>avoid using </a:t>
            </a:r>
            <a:r>
              <a:rPr lang="en-US" dirty="0"/>
              <a:t>points and grades “to motivate” students but should create opportunities for students to </a:t>
            </a:r>
            <a:r>
              <a:rPr lang="en-US" dirty="0" smtClean="0"/>
              <a:t>use feedback </a:t>
            </a:r>
            <a:r>
              <a:rPr lang="en-US" dirty="0"/>
              <a:t>to improve their work.</a:t>
            </a:r>
          </a:p>
        </p:txBody>
      </p:sp>
    </p:spTree>
    <p:extLst>
      <p:ext uri="{BB962C8B-B14F-4D97-AF65-F5344CB8AC3E}">
        <p14:creationId xmlns:p14="http://schemas.microsoft.com/office/powerpoint/2010/main" val="2207515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Discipline-Specific Models of Learning</a:t>
            </a:r>
            <a:endParaRPr lang="en-US" dirty="0"/>
          </a:p>
        </p:txBody>
      </p:sp>
      <p:sp>
        <p:nvSpPr>
          <p:cNvPr id="3" name="Content Placeholder 2"/>
          <p:cNvSpPr>
            <a:spLocks noGrp="1"/>
          </p:cNvSpPr>
          <p:nvPr>
            <p:ph idx="1"/>
          </p:nvPr>
        </p:nvSpPr>
        <p:spPr/>
        <p:txBody>
          <a:bodyPr/>
          <a:lstStyle/>
          <a:p>
            <a:r>
              <a:rPr lang="en-US" dirty="0" smtClean="0"/>
              <a:t>Learning progressions in the broader context of </a:t>
            </a:r>
            <a:r>
              <a:rPr lang="en-US" dirty="0" err="1" smtClean="0"/>
              <a:t>sociocognitive</a:t>
            </a:r>
            <a:r>
              <a:rPr lang="en-US" dirty="0" smtClean="0"/>
              <a:t> models attend to the social nature of learning and to discipline-specific ways that core ideas and practices are developed over time.</a:t>
            </a:r>
          </a:p>
          <a:p>
            <a:r>
              <a:rPr lang="en-US" dirty="0" smtClean="0"/>
              <a:t>Student cognition develops through social interactions, as students solve problems, complete tasks, and devise strategies to pursue learning goals.</a:t>
            </a:r>
            <a:endParaRPr lang="en-US" dirty="0"/>
          </a:p>
        </p:txBody>
      </p:sp>
    </p:spTree>
    <p:extLst>
      <p:ext uri="{BB962C8B-B14F-4D97-AF65-F5344CB8AC3E}">
        <p14:creationId xmlns:p14="http://schemas.microsoft.com/office/powerpoint/2010/main" val="2665949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Classroom assessment tasks should not simply be designed to “recruit” student interests into disciplinary ways of thinking, but help them recognize those ways of thinking and relate them to their own.</a:t>
            </a:r>
            <a:endParaRPr lang="en-US" dirty="0"/>
          </a:p>
        </p:txBody>
      </p:sp>
    </p:spTree>
    <p:extLst>
      <p:ext uri="{BB962C8B-B14F-4D97-AF65-F5344CB8AC3E}">
        <p14:creationId xmlns:p14="http://schemas.microsoft.com/office/powerpoint/2010/main" val="1383398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For </a:t>
            </a:r>
            <a:r>
              <a:rPr lang="en-US" dirty="0" smtClean="0"/>
              <a:t>example, at </a:t>
            </a:r>
            <a:r>
              <a:rPr lang="en-US" dirty="0"/>
              <a:t>the beginning of a unit in the </a:t>
            </a:r>
            <a:r>
              <a:rPr lang="en-US" i="1" dirty="0"/>
              <a:t>Micros and Me </a:t>
            </a:r>
            <a:r>
              <a:rPr lang="en-US" dirty="0" smtClean="0"/>
              <a:t>curriculum, students </a:t>
            </a:r>
            <a:r>
              <a:rPr lang="en-US" dirty="0"/>
              <a:t>take photos of things or </a:t>
            </a:r>
            <a:r>
              <a:rPr lang="en-US" dirty="0" smtClean="0"/>
              <a:t>activities that </a:t>
            </a:r>
            <a:r>
              <a:rPr lang="en-US" dirty="0"/>
              <a:t>they do to prevent disease and stay healthy </a:t>
            </a:r>
            <a:r>
              <a:rPr lang="en-US" dirty="0" smtClean="0"/>
              <a:t>at home </a:t>
            </a:r>
            <a:r>
              <a:rPr lang="en-US" dirty="0"/>
              <a:t>or in their communities. They then share these </a:t>
            </a:r>
            <a:r>
              <a:rPr lang="en-US" dirty="0" smtClean="0"/>
              <a:t>photos in </a:t>
            </a:r>
            <a:r>
              <a:rPr lang="en-US" dirty="0"/>
              <a:t>class as a way to bring personally relevant experiences </a:t>
            </a:r>
            <a:r>
              <a:rPr lang="en-US" dirty="0" smtClean="0"/>
              <a:t>into the </a:t>
            </a:r>
            <a:r>
              <a:rPr lang="en-US" dirty="0"/>
              <a:t>classrooms and draw connections to learning goals for </a:t>
            </a:r>
            <a:r>
              <a:rPr lang="en-US" dirty="0" smtClean="0"/>
              <a:t>the unit</a:t>
            </a:r>
            <a:r>
              <a:rPr lang="en-US" dirty="0"/>
              <a:t>.</a:t>
            </a:r>
          </a:p>
        </p:txBody>
      </p:sp>
    </p:spTree>
    <p:extLst>
      <p:ext uri="{BB962C8B-B14F-4D97-AF65-F5344CB8AC3E}">
        <p14:creationId xmlns:p14="http://schemas.microsoft.com/office/powerpoint/2010/main" val="3847922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Instruction-Assessment Integration</a:t>
            </a:r>
          </a:p>
        </p:txBody>
      </p:sp>
      <p:sp>
        <p:nvSpPr>
          <p:cNvPr id="3" name="Content Placeholder 2"/>
          <p:cNvSpPr>
            <a:spLocks noGrp="1"/>
          </p:cNvSpPr>
          <p:nvPr>
            <p:ph idx="1"/>
          </p:nvPr>
        </p:nvSpPr>
        <p:spPr/>
        <p:txBody>
          <a:bodyPr>
            <a:normAutofit lnSpcReduction="10000"/>
          </a:bodyPr>
          <a:lstStyle/>
          <a:p>
            <a:pPr marL="0" indent="0">
              <a:buNone/>
            </a:pPr>
            <a:r>
              <a:rPr lang="en-US" dirty="0" smtClean="0"/>
              <a:t>We promote models of </a:t>
            </a:r>
            <a:r>
              <a:rPr lang="en-US" b="1" dirty="0" smtClean="0"/>
              <a:t>curriculum-embedded-in-the-process-of-instruction</a:t>
            </a:r>
            <a:r>
              <a:rPr lang="en-US" dirty="0" smtClean="0"/>
              <a:t> </a:t>
            </a:r>
            <a:r>
              <a:rPr lang="en-US" dirty="0"/>
              <a:t>formative </a:t>
            </a:r>
            <a:r>
              <a:rPr lang="en-US" dirty="0" smtClean="0"/>
              <a:t>uses of assessment</a:t>
            </a:r>
          </a:p>
          <a:p>
            <a:pPr marL="0" indent="0">
              <a:buNone/>
            </a:pPr>
            <a:endParaRPr lang="en-US" dirty="0" smtClean="0"/>
          </a:p>
          <a:p>
            <a:pPr marL="0" indent="0">
              <a:buNone/>
            </a:pPr>
            <a:r>
              <a:rPr lang="en-US" dirty="0" smtClean="0"/>
              <a:t>Which depends on</a:t>
            </a:r>
            <a:endParaRPr lang="en-US" dirty="0"/>
          </a:p>
          <a:p>
            <a:r>
              <a:rPr lang="en-US" dirty="0" smtClean="0"/>
              <a:t>Usefulness of </a:t>
            </a:r>
            <a:r>
              <a:rPr lang="en-US" dirty="0"/>
              <a:t>the “information” provided by assessment activities, and</a:t>
            </a:r>
          </a:p>
          <a:p>
            <a:r>
              <a:rPr lang="en-US" dirty="0" smtClean="0"/>
              <a:t>on </a:t>
            </a:r>
            <a:r>
              <a:rPr lang="en-US" dirty="0"/>
              <a:t>the ways that materials and tools support </a:t>
            </a:r>
            <a:r>
              <a:rPr lang="en-US" dirty="0" smtClean="0"/>
              <a:t>productive, learning-focused </a:t>
            </a:r>
            <a:r>
              <a:rPr lang="en-US" dirty="0"/>
              <a:t>“assessment cultural practices.”</a:t>
            </a:r>
          </a:p>
        </p:txBody>
      </p:sp>
    </p:spTree>
    <p:extLst>
      <p:ext uri="{BB962C8B-B14F-4D97-AF65-F5344CB8AC3E}">
        <p14:creationId xmlns:p14="http://schemas.microsoft.com/office/powerpoint/2010/main" val="216555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a:bodyPr>
          <a:lstStyle/>
          <a:p>
            <a:r>
              <a:rPr lang="en-US" dirty="0"/>
              <a:t>To be coherent with formative assessment, a critical </a:t>
            </a:r>
            <a:r>
              <a:rPr lang="en-US" dirty="0" smtClean="0"/>
              <a:t>requirement is </a:t>
            </a:r>
            <a:r>
              <a:rPr lang="en-US" dirty="0"/>
              <a:t>that grades be based on the same learning </a:t>
            </a:r>
            <a:r>
              <a:rPr lang="en-US" dirty="0" smtClean="0"/>
              <a:t>goals toward </a:t>
            </a:r>
            <a:r>
              <a:rPr lang="en-US" dirty="0"/>
              <a:t>which instructional activities and formative </a:t>
            </a:r>
            <a:r>
              <a:rPr lang="en-US" dirty="0" smtClean="0"/>
              <a:t>feedback are </a:t>
            </a:r>
            <a:r>
              <a:rPr lang="en-US" dirty="0"/>
              <a:t>aimed</a:t>
            </a:r>
            <a:r>
              <a:rPr lang="en-US" dirty="0" smtClean="0"/>
              <a:t>.</a:t>
            </a:r>
          </a:p>
          <a:p>
            <a:r>
              <a:rPr lang="en-US" dirty="0"/>
              <a:t>G</a:t>
            </a:r>
            <a:r>
              <a:rPr lang="en-US" dirty="0" smtClean="0"/>
              <a:t>rading </a:t>
            </a:r>
            <a:r>
              <a:rPr lang="en-US" dirty="0"/>
              <a:t>practices are the most </a:t>
            </a:r>
            <a:r>
              <a:rPr lang="en-US" dirty="0" smtClean="0"/>
              <a:t>consistent with </a:t>
            </a:r>
            <a:r>
              <a:rPr lang="en-US" dirty="0"/>
              <a:t>formative assessment cultural practices—and make </a:t>
            </a:r>
            <a:r>
              <a:rPr lang="en-US" dirty="0" smtClean="0"/>
              <a:t>the most </a:t>
            </a:r>
            <a:r>
              <a:rPr lang="en-US" dirty="0"/>
              <a:t>sense to students—when the focus is consistently </a:t>
            </a:r>
            <a:r>
              <a:rPr lang="en-US" dirty="0" smtClean="0"/>
              <a:t>on student </a:t>
            </a:r>
            <a:r>
              <a:rPr lang="en-US" dirty="0"/>
              <a:t>learning.</a:t>
            </a:r>
          </a:p>
        </p:txBody>
      </p:sp>
    </p:spTree>
    <p:extLst>
      <p:ext uri="{BB962C8B-B14F-4D97-AF65-F5344CB8AC3E}">
        <p14:creationId xmlns:p14="http://schemas.microsoft.com/office/powerpoint/2010/main" val="1976497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069430" y="0"/>
            <a:ext cx="7748337" cy="6895629"/>
          </a:xfrm>
          <a:prstGeom prst="rect">
            <a:avLst/>
          </a:prstGeom>
        </p:spPr>
      </p:pic>
    </p:spTree>
    <p:extLst>
      <p:ext uri="{BB962C8B-B14F-4D97-AF65-F5344CB8AC3E}">
        <p14:creationId xmlns:p14="http://schemas.microsoft.com/office/powerpoint/2010/main" val="1172032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Point systems in general and electronic </a:t>
            </a:r>
            <a:r>
              <a:rPr lang="en-US" dirty="0" smtClean="0"/>
              <a:t>systems designed </a:t>
            </a:r>
            <a:r>
              <a:rPr lang="en-US" dirty="0"/>
              <a:t>to keep parents continuously informed tend to </a:t>
            </a:r>
            <a:r>
              <a:rPr lang="en-US" dirty="0" smtClean="0"/>
              <a:t>work against </a:t>
            </a:r>
            <a:r>
              <a:rPr lang="en-US" dirty="0"/>
              <a:t>the logic of formative assessment because they </a:t>
            </a:r>
            <a:r>
              <a:rPr lang="en-US" dirty="0" smtClean="0"/>
              <a:t>assign points </a:t>
            </a:r>
            <a:r>
              <a:rPr lang="en-US" dirty="0"/>
              <a:t>as if early steps in learning are “finished” </a:t>
            </a:r>
            <a:r>
              <a:rPr lang="en-US" dirty="0" smtClean="0"/>
              <a:t>rather than </a:t>
            </a:r>
            <a:r>
              <a:rPr lang="en-US" dirty="0"/>
              <a:t>providing a substantive and still changing picture of </a:t>
            </a:r>
            <a:r>
              <a:rPr lang="en-US" dirty="0" smtClean="0"/>
              <a:t>developing competence</a:t>
            </a:r>
            <a:r>
              <a:rPr lang="en-US" dirty="0"/>
              <a:t>. Research on effective feedback </a:t>
            </a:r>
            <a:r>
              <a:rPr lang="en-US" dirty="0" smtClean="0"/>
              <a:t>argues against </a:t>
            </a:r>
            <a:r>
              <a:rPr lang="en-US" dirty="0"/>
              <a:t>grading </a:t>
            </a:r>
            <a:r>
              <a:rPr lang="en-US" dirty="0" smtClean="0"/>
              <a:t>assessments used for formative purposes because </a:t>
            </a:r>
            <a:r>
              <a:rPr lang="en-US" dirty="0"/>
              <a:t>the grade itself becomes the focus </a:t>
            </a:r>
            <a:r>
              <a:rPr lang="en-US" dirty="0" smtClean="0"/>
              <a:t>of attention </a:t>
            </a:r>
            <a:r>
              <a:rPr lang="en-US" dirty="0"/>
              <a:t>rather than attending to the means for </a:t>
            </a:r>
            <a:r>
              <a:rPr lang="en-US" dirty="0" smtClean="0"/>
              <a:t>improvement.</a:t>
            </a:r>
            <a:endParaRPr lang="en-US" dirty="0"/>
          </a:p>
        </p:txBody>
      </p:sp>
    </p:spTree>
    <p:extLst>
      <p:ext uri="{BB962C8B-B14F-4D97-AF65-F5344CB8AC3E}">
        <p14:creationId xmlns:p14="http://schemas.microsoft.com/office/powerpoint/2010/main" val="3362396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motivation literature is quite clear that making </a:t>
            </a:r>
            <a:r>
              <a:rPr lang="en-US" dirty="0" smtClean="0"/>
              <a:t>prerequisite behaviors (being prepared, making an effort, participating, paying attention) </a:t>
            </a:r>
            <a:r>
              <a:rPr lang="en-US" dirty="0"/>
              <a:t>dependent on external rewards </a:t>
            </a:r>
            <a:r>
              <a:rPr lang="en-US" dirty="0" smtClean="0"/>
              <a:t>harms learning</a:t>
            </a:r>
            <a:r>
              <a:rPr lang="en-US" dirty="0"/>
              <a:t>, especially when the rewards are seen as controlling.</a:t>
            </a:r>
          </a:p>
          <a:p>
            <a:r>
              <a:rPr lang="en-US" dirty="0"/>
              <a:t>The conclusion that “extrinsic rewards drive out intrinsic </a:t>
            </a:r>
            <a:r>
              <a:rPr lang="en-US" dirty="0" smtClean="0"/>
              <a:t>motivation” is </a:t>
            </a:r>
            <a:r>
              <a:rPr lang="en-US" dirty="0"/>
              <a:t>based on a large body of controlled </a:t>
            </a:r>
            <a:r>
              <a:rPr lang="en-US" dirty="0" smtClean="0"/>
              <a:t>experiments.</a:t>
            </a:r>
            <a:endParaRPr lang="en-US" dirty="0"/>
          </a:p>
        </p:txBody>
      </p:sp>
    </p:spTree>
    <p:extLst>
      <p:ext uri="{BB962C8B-B14F-4D97-AF65-F5344CB8AC3E}">
        <p14:creationId xmlns:p14="http://schemas.microsoft.com/office/powerpoint/2010/main" val="359387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 Strive For</a:t>
            </a:r>
            <a:endParaRPr lang="en-US" dirty="0"/>
          </a:p>
        </p:txBody>
      </p:sp>
      <p:sp>
        <p:nvSpPr>
          <p:cNvPr id="3" name="Content Placeholder 2"/>
          <p:cNvSpPr>
            <a:spLocks noGrp="1"/>
          </p:cNvSpPr>
          <p:nvPr>
            <p:ph idx="1"/>
          </p:nvPr>
        </p:nvSpPr>
        <p:spPr>
          <a:xfrm>
            <a:off x="624821" y="392610"/>
            <a:ext cx="10944171" cy="5291498"/>
          </a:xfrm>
        </p:spPr>
        <p:txBody>
          <a:bodyPr>
            <a:normAutofit/>
          </a:bodyPr>
          <a:lstStyle/>
          <a:p>
            <a:r>
              <a:rPr lang="en-US" dirty="0" smtClean="0"/>
              <a:t>formative assessment activities </a:t>
            </a:r>
            <a:r>
              <a:rPr lang="en-US" dirty="0"/>
              <a:t>to surface student thinking and further </a:t>
            </a:r>
            <a:r>
              <a:rPr lang="en-US" dirty="0" smtClean="0"/>
              <a:t>learning within </a:t>
            </a:r>
            <a:r>
              <a:rPr lang="en-US" dirty="0"/>
              <a:t>instructional </a:t>
            </a:r>
            <a:r>
              <a:rPr lang="en-US" dirty="0" smtClean="0"/>
              <a:t>units</a:t>
            </a:r>
          </a:p>
          <a:p>
            <a:r>
              <a:rPr lang="en-US" dirty="0" smtClean="0"/>
              <a:t>summative </a:t>
            </a:r>
            <a:r>
              <a:rPr lang="en-US" dirty="0"/>
              <a:t>unit </a:t>
            </a:r>
            <a:r>
              <a:rPr lang="en-US" dirty="0" smtClean="0"/>
              <a:t>assessments used </a:t>
            </a:r>
            <a:r>
              <a:rPr lang="en-US" dirty="0"/>
              <a:t>for grading that explicitly address transfer and </a:t>
            </a:r>
            <a:r>
              <a:rPr lang="en-US" dirty="0" smtClean="0"/>
              <a:t>extensions from </a:t>
            </a:r>
            <a:r>
              <a:rPr lang="en-US" dirty="0"/>
              <a:t>previous instructional </a:t>
            </a:r>
            <a:r>
              <a:rPr lang="en-US" dirty="0" smtClean="0"/>
              <a:t>activities</a:t>
            </a:r>
          </a:p>
          <a:p>
            <a:r>
              <a:rPr lang="en-US" dirty="0" smtClean="0"/>
              <a:t>district-level assessments </a:t>
            </a:r>
            <a:r>
              <a:rPr lang="en-US" dirty="0"/>
              <a:t>designed in parallel to unit summative </a:t>
            </a:r>
            <a:r>
              <a:rPr lang="en-US" dirty="0" smtClean="0"/>
              <a:t>measures but </a:t>
            </a:r>
            <a:r>
              <a:rPr lang="en-US" dirty="0"/>
              <a:t>with particular attention to program-level </a:t>
            </a:r>
            <a:r>
              <a:rPr lang="en-US" dirty="0" smtClean="0"/>
              <a:t>evaluation</a:t>
            </a:r>
            <a:endParaRPr lang="en-US" dirty="0"/>
          </a:p>
        </p:txBody>
      </p:sp>
    </p:spTree>
    <p:extLst>
      <p:ext uri="{BB962C8B-B14F-4D97-AF65-F5344CB8AC3E}">
        <p14:creationId xmlns:p14="http://schemas.microsoft.com/office/powerpoint/2010/main" val="206946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 of Youth Development</a:t>
            </a:r>
            <a:endParaRPr lang="en-US" dirty="0"/>
          </a:p>
        </p:txBody>
      </p:sp>
      <p:grpSp>
        <p:nvGrpSpPr>
          <p:cNvPr id="14" name="Group 13"/>
          <p:cNvGrpSpPr/>
          <p:nvPr/>
        </p:nvGrpSpPr>
        <p:grpSpPr>
          <a:xfrm>
            <a:off x="2231137" y="420624"/>
            <a:ext cx="7991856" cy="5212080"/>
            <a:chOff x="241471" y="0"/>
            <a:chExt cx="7866244" cy="4961580"/>
          </a:xfrm>
        </p:grpSpPr>
        <p:grpSp>
          <p:nvGrpSpPr>
            <p:cNvPr id="15" name="Group 14"/>
            <p:cNvGrpSpPr/>
            <p:nvPr/>
          </p:nvGrpSpPr>
          <p:grpSpPr>
            <a:xfrm>
              <a:off x="665345" y="0"/>
              <a:ext cx="7442370" cy="4961580"/>
              <a:chOff x="665345" y="0"/>
              <a:chExt cx="7442370" cy="4961580"/>
            </a:xfrm>
          </p:grpSpPr>
          <p:sp>
            <p:nvSpPr>
              <p:cNvPr id="17" name="Shape 218"/>
              <p:cNvSpPr/>
              <p:nvPr/>
            </p:nvSpPr>
            <p:spPr>
              <a:xfrm>
                <a:off x="2408603" y="1072774"/>
                <a:ext cx="3888806" cy="2681935"/>
              </a:xfrm>
              <a:prstGeom prst="roundRect">
                <a:avLst>
                  <a:gd name="adj" fmla="val 16667"/>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endParaRPr lang="en-US" sz="2400"/>
              </a:p>
            </p:txBody>
          </p:sp>
          <p:grpSp>
            <p:nvGrpSpPr>
              <p:cNvPr id="18" name="Group 17"/>
              <p:cNvGrpSpPr/>
              <p:nvPr/>
            </p:nvGrpSpPr>
            <p:grpSpPr>
              <a:xfrm>
                <a:off x="665345" y="0"/>
                <a:ext cx="7442370" cy="4961580"/>
                <a:chOff x="665345" y="0"/>
                <a:chExt cx="7442370" cy="4961580"/>
              </a:xfrm>
            </p:grpSpPr>
            <p:sp>
              <p:nvSpPr>
                <p:cNvPr id="19" name="Shape 216"/>
                <p:cNvSpPr/>
                <p:nvPr/>
              </p:nvSpPr>
              <p:spPr>
                <a:xfrm>
                  <a:off x="665345" y="0"/>
                  <a:ext cx="7442370" cy="4961580"/>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endParaRPr lang="en-US" sz="2400"/>
                </a:p>
              </p:txBody>
            </p:sp>
            <p:sp>
              <p:nvSpPr>
                <p:cNvPr id="20" name="Shape 219"/>
                <p:cNvSpPr/>
                <p:nvPr/>
              </p:nvSpPr>
              <p:spPr>
                <a:xfrm>
                  <a:off x="4192558" y="2497470"/>
                  <a:ext cx="2614886" cy="2078498"/>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PEERS</a:t>
                  </a:r>
                  <a:endParaRPr lang="en-US" sz="2400">
                    <a:effectLst/>
                    <a:latin typeface="Times New Roman" panose="02020603050405020304" pitchFamily="18" charset="0"/>
                    <a:ea typeface="Times New Roman" panose="02020603050405020304" pitchFamily="18" charset="0"/>
                  </a:endParaRPr>
                </a:p>
              </p:txBody>
            </p:sp>
            <p:sp>
              <p:nvSpPr>
                <p:cNvPr id="32" name="Shape 220"/>
                <p:cNvSpPr/>
                <p:nvPr/>
              </p:nvSpPr>
              <p:spPr>
                <a:xfrm>
                  <a:off x="1916193" y="2496874"/>
                  <a:ext cx="2681935" cy="2078498"/>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FAMILY</a:t>
                  </a:r>
                  <a:endParaRPr lang="en-US" sz="2400">
                    <a:effectLst/>
                    <a:latin typeface="Times New Roman" panose="02020603050405020304" pitchFamily="18" charset="0"/>
                    <a:ea typeface="Times New Roman" panose="02020603050405020304" pitchFamily="18" charset="0"/>
                  </a:endParaRPr>
                </a:p>
              </p:txBody>
            </p:sp>
            <p:sp>
              <p:nvSpPr>
                <p:cNvPr id="33" name="Shape 221"/>
                <p:cNvSpPr/>
                <p:nvPr/>
              </p:nvSpPr>
              <p:spPr>
                <a:xfrm>
                  <a:off x="3397577" y="1568403"/>
                  <a:ext cx="1977901" cy="1742700"/>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a:effectLst/>
                      <a:latin typeface="Times New Roman" panose="02020603050405020304" pitchFamily="18" charset="0"/>
                      <a:ea typeface="Times New Roman" panose="02020603050405020304" pitchFamily="18" charset="0"/>
                    </a:rPr>
                    <a:t> </a:t>
                  </a:r>
                </a:p>
              </p:txBody>
            </p:sp>
            <p:sp>
              <p:nvSpPr>
                <p:cNvPr id="34" name="Shape 222"/>
                <p:cNvSpPr txBox="1"/>
                <p:nvPr/>
              </p:nvSpPr>
              <p:spPr>
                <a:xfrm>
                  <a:off x="3746601" y="1031835"/>
                  <a:ext cx="1228986" cy="536561"/>
                </a:xfrm>
                <a:prstGeom prst="rect">
                  <a:avLst/>
                </a:prstGeom>
                <a:noFill/>
                <a:ln>
                  <a:noFill/>
                </a:ln>
              </p:spPr>
              <p:txBody>
                <a:bodyPr lIns="91425" tIns="45700" rIns="91425" bIns="45700" anchor="t" anchorCtr="0">
                  <a:noAutofit/>
                </a:bodyPr>
                <a:lstStyle/>
                <a:p>
                  <a:pPr marL="0" marR="0">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SCHOOL</a:t>
                  </a:r>
                  <a:endParaRPr lang="en-US" sz="2400">
                    <a:effectLst/>
                    <a:latin typeface="Times New Roman" panose="02020603050405020304" pitchFamily="18" charset="0"/>
                    <a:ea typeface="Times New Roman" panose="02020603050405020304" pitchFamily="18" charset="0"/>
                  </a:endParaRPr>
                </a:p>
              </p:txBody>
            </p:sp>
            <p:sp>
              <p:nvSpPr>
                <p:cNvPr id="35" name="Shape 223"/>
                <p:cNvSpPr txBox="1"/>
                <p:nvPr/>
              </p:nvSpPr>
              <p:spPr>
                <a:xfrm>
                  <a:off x="2230557" y="329264"/>
                  <a:ext cx="4264944" cy="614755"/>
                </a:xfrm>
                <a:prstGeom prst="rect">
                  <a:avLst/>
                </a:prstGeom>
                <a:noFill/>
                <a:ln>
                  <a:noFill/>
                </a:ln>
              </p:spPr>
              <p:txBody>
                <a:bodyPr lIns="91425" tIns="45700" rIns="91425" bIns="45700" anchor="ctr" anchorCtr="0">
                  <a:noAutofit/>
                </a:bodyPr>
                <a:lstStyle/>
                <a:p>
                  <a:pPr marL="0" marR="0">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NEIGHBORHOOD - COMMUNITY</a:t>
                  </a:r>
                  <a:endParaRPr lang="en-US" sz="2400">
                    <a:effectLst/>
                    <a:latin typeface="Times New Roman" panose="02020603050405020304" pitchFamily="18" charset="0"/>
                    <a:ea typeface="Times New Roman" panose="02020603050405020304" pitchFamily="18" charset="0"/>
                  </a:endParaRPr>
                </a:p>
              </p:txBody>
            </p:sp>
          </p:grpSp>
        </p:grpSp>
        <p:sp>
          <p:nvSpPr>
            <p:cNvPr id="16" name="Shape 224"/>
            <p:cNvSpPr txBox="1"/>
            <p:nvPr/>
          </p:nvSpPr>
          <p:spPr>
            <a:xfrm>
              <a:off x="241471" y="81784"/>
              <a:ext cx="1448100" cy="526893"/>
            </a:xfrm>
            <a:prstGeom prst="rect">
              <a:avLst/>
            </a:prstGeom>
            <a:noFill/>
            <a:ln>
              <a:noFill/>
            </a:ln>
          </p:spPr>
          <p:txBody>
            <a:bodyPr lIns="91425" tIns="45700" rIns="91425" bIns="45700" anchor="t" anchorCtr="0">
              <a:noAutofit/>
            </a:bodyPr>
            <a:lstStyle/>
            <a:p>
              <a:pPr marL="0" marR="0">
                <a:spcBef>
                  <a:spcPts val="0"/>
                </a:spcBef>
                <a:spcAft>
                  <a:spcPts val="0"/>
                </a:spcAft>
              </a:pPr>
              <a:r>
                <a:rPr lang="en-US" sz="2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COUNTY</a:t>
              </a:r>
              <a:endParaRPr lang="en-US" sz="2400" dirty="0">
                <a:effectLst/>
                <a:latin typeface="Times New Roman" panose="02020603050405020304" pitchFamily="18" charset="0"/>
                <a:ea typeface="Times New Roman" panose="02020603050405020304" pitchFamily="18" charset="0"/>
              </a:endParaRPr>
            </a:p>
          </p:txBody>
        </p:sp>
      </p:grpSp>
      <p:sp>
        <p:nvSpPr>
          <p:cNvPr id="36" name="Shape 224"/>
          <p:cNvSpPr txBox="1"/>
          <p:nvPr/>
        </p:nvSpPr>
        <p:spPr>
          <a:xfrm>
            <a:off x="2040633" y="4673502"/>
            <a:ext cx="1471224" cy="553495"/>
          </a:xfrm>
          <a:prstGeom prst="rect">
            <a:avLst/>
          </a:prstGeom>
          <a:noFill/>
          <a:ln>
            <a:noFill/>
          </a:ln>
        </p:spPr>
        <p:txBody>
          <a:bodyPr lIns="91425" tIns="45700" rIns="91425" bIns="45700" anchor="t" anchorCtr="0">
            <a:noAutofit/>
          </a:bodyPr>
          <a:lstStyle/>
          <a:p>
            <a:pPr marL="0" marR="0">
              <a:spcBef>
                <a:spcPts val="0"/>
              </a:spcBef>
              <a:spcAft>
                <a:spcPts val="0"/>
              </a:spcAft>
            </a:pPr>
            <a:r>
              <a:rPr lang="en-US" sz="24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SOCIETY</a:t>
            </a:r>
          </a:p>
        </p:txBody>
      </p:sp>
      <p:sp>
        <p:nvSpPr>
          <p:cNvPr id="37" name="Shape 224"/>
          <p:cNvSpPr txBox="1"/>
          <p:nvPr/>
        </p:nvSpPr>
        <p:spPr>
          <a:xfrm>
            <a:off x="9439628" y="535913"/>
            <a:ext cx="1471224" cy="553495"/>
          </a:xfrm>
          <a:prstGeom prst="rect">
            <a:avLst/>
          </a:prstGeom>
          <a:noFill/>
          <a:ln>
            <a:noFill/>
          </a:ln>
        </p:spPr>
        <p:txBody>
          <a:bodyPr lIns="91425" tIns="45700" rIns="91425" bIns="45700" anchor="t" anchorCtr="0">
            <a:noAutofit/>
          </a:bodyPr>
          <a:lstStyle/>
          <a:p>
            <a:pPr marL="0" marR="0">
              <a:spcBef>
                <a:spcPts val="0"/>
              </a:spcBef>
              <a:spcAft>
                <a:spcPts val="0"/>
              </a:spcAft>
            </a:pPr>
            <a:r>
              <a:rPr lang="en-US" sz="24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STATE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2344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Emotional Context for P Y D</a:t>
            </a:r>
            <a:endParaRPr lang="en-US" dirty="0"/>
          </a:p>
        </p:txBody>
      </p:sp>
      <p:sp>
        <p:nvSpPr>
          <p:cNvPr id="3" name="Content Placeholder 2"/>
          <p:cNvSpPr>
            <a:spLocks noGrp="1"/>
          </p:cNvSpPr>
          <p:nvPr>
            <p:ph idx="1"/>
          </p:nvPr>
        </p:nvSpPr>
        <p:spPr>
          <a:xfrm>
            <a:off x="1053548" y="837297"/>
            <a:ext cx="10197548" cy="4144963"/>
          </a:xfrm>
        </p:spPr>
        <p:txBody>
          <a:bodyPr>
            <a:normAutofit/>
          </a:bodyPr>
          <a:lstStyle/>
          <a:p>
            <a:pPr lvl="0"/>
            <a:r>
              <a:rPr lang="en-US" dirty="0" smtClean="0"/>
              <a:t>Youth have the inherent capacity for positive development</a:t>
            </a:r>
          </a:p>
          <a:p>
            <a:pPr lvl="0"/>
            <a:r>
              <a:rPr lang="en-US" dirty="0" smtClean="0"/>
              <a:t>enhanced through multiple meaningful relationships, contexts, and environments</a:t>
            </a:r>
          </a:p>
          <a:p>
            <a:pPr lvl="0"/>
            <a:r>
              <a:rPr lang="en-US" dirty="0" smtClean="0"/>
              <a:t>where community is a critical delivery system </a:t>
            </a:r>
          </a:p>
          <a:p>
            <a:pPr lvl="0"/>
            <a:r>
              <a:rPr lang="en-US" dirty="0" smtClean="0"/>
              <a:t>and youth are major actors in their own development</a:t>
            </a:r>
          </a:p>
          <a:p>
            <a:endParaRPr lang="en-US" dirty="0"/>
          </a:p>
        </p:txBody>
      </p:sp>
    </p:spTree>
    <p:extLst>
      <p:ext uri="{BB962C8B-B14F-4D97-AF65-F5344CB8AC3E}">
        <p14:creationId xmlns:p14="http://schemas.microsoft.com/office/powerpoint/2010/main" val="2950884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069383" y="648267"/>
            <a:ext cx="10073898" cy="5008613"/>
          </a:xfrm>
        </p:spPr>
        <p:txBody>
          <a:bodyPr>
            <a:noAutofit/>
          </a:bodyPr>
          <a:lstStyle/>
          <a:p>
            <a:pPr marL="223838" indent="-223838"/>
            <a:r>
              <a:rPr lang="en-US" altLang="en-US" dirty="0"/>
              <a:t>Provide an organizational framework for content, knowledge, skills – organize content based on the structure of the assessment.</a:t>
            </a:r>
          </a:p>
          <a:p>
            <a:pPr marL="223838" indent="-223838"/>
            <a:r>
              <a:rPr lang="en-US" altLang="en-US" dirty="0"/>
              <a:t>Confirm “storage” of knowledge by solidifying the connections among different pieces of knowledge.</a:t>
            </a:r>
          </a:p>
          <a:p>
            <a:pPr marL="223838" indent="-223838"/>
            <a:r>
              <a:rPr lang="en-US" altLang="en-US" dirty="0"/>
              <a:t>Shape study behavior.</a:t>
            </a:r>
          </a:p>
          <a:p>
            <a:pPr marL="223838" indent="-223838"/>
            <a:r>
              <a:rPr lang="en-US" altLang="en-US" dirty="0"/>
              <a:t>Enhance academic motivation and effort through provision of feedback.</a:t>
            </a:r>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Formative Uses of Assessment</a:t>
            </a:r>
            <a:endParaRPr lang="en-US" dirty="0"/>
          </a:p>
        </p:txBody>
      </p:sp>
    </p:spTree>
    <p:extLst>
      <p:ext uri="{BB962C8B-B14F-4D97-AF65-F5344CB8AC3E}">
        <p14:creationId xmlns:p14="http://schemas.microsoft.com/office/powerpoint/2010/main" val="1723551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229531" y="617271"/>
            <a:ext cx="9774265" cy="4743450"/>
          </a:xfrm>
        </p:spPr>
        <p:txBody>
          <a:bodyPr>
            <a:noAutofit/>
          </a:bodyPr>
          <a:lstStyle/>
          <a:p>
            <a:pPr marL="223838" indent="-223838"/>
            <a:r>
              <a:rPr lang="en-US" altLang="en-US" dirty="0" smtClean="0"/>
              <a:t>Explicitly </a:t>
            </a:r>
            <a:r>
              <a:rPr lang="en-US" altLang="en-US" dirty="0"/>
              <a:t>articulate and communicate learning objectives and achievement targets – typically vaguely defined by teachers.</a:t>
            </a:r>
          </a:p>
          <a:p>
            <a:pPr marL="223838" indent="-223838"/>
            <a:r>
              <a:rPr lang="en-US" altLang="en-US" dirty="0"/>
              <a:t>Demonstrate the kinds of thinking and processes valued by the instructor – valued by the field.</a:t>
            </a:r>
          </a:p>
          <a:p>
            <a:pPr marL="223838" indent="-223838"/>
            <a:r>
              <a:rPr lang="en-US" altLang="en-US" dirty="0" smtClean="0"/>
              <a:t>Confirm </a:t>
            </a:r>
            <a:r>
              <a:rPr lang="en-US" altLang="en-US" dirty="0"/>
              <a:t>the importance of hard work, time spent studying, and effort</a:t>
            </a:r>
            <a:r>
              <a:rPr lang="en-US" altLang="en-US" dirty="0" smtClean="0"/>
              <a:t>.</a:t>
            </a:r>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Formative Uses of Assessment</a:t>
            </a:r>
            <a:endParaRPr lang="en-US" dirty="0"/>
          </a:p>
        </p:txBody>
      </p:sp>
    </p:spTree>
    <p:extLst>
      <p:ext uri="{BB962C8B-B14F-4D97-AF65-F5344CB8AC3E}">
        <p14:creationId xmlns:p14="http://schemas.microsoft.com/office/powerpoint/2010/main" val="793216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Models of Learning</a:t>
            </a:r>
            <a:endParaRPr lang="en-US" dirty="0"/>
          </a:p>
        </p:txBody>
      </p:sp>
      <p:sp>
        <p:nvSpPr>
          <p:cNvPr id="3" name="Content Placeholder 2"/>
          <p:cNvSpPr>
            <a:spLocks noGrp="1"/>
          </p:cNvSpPr>
          <p:nvPr>
            <p:ph idx="1"/>
          </p:nvPr>
        </p:nvSpPr>
        <p:spPr>
          <a:xfrm>
            <a:off x="623914" y="611271"/>
            <a:ext cx="10944171" cy="5017591"/>
          </a:xfrm>
        </p:spPr>
        <p:txBody>
          <a:bodyPr/>
          <a:lstStyle/>
          <a:p>
            <a:r>
              <a:rPr lang="en-US" altLang="en-US" dirty="0"/>
              <a:t>A model of learning can describe the learning process, development stages of understanding, knowing, and doing</a:t>
            </a:r>
          </a:p>
          <a:p>
            <a:endParaRPr lang="en-US" altLang="en-US" sz="1800" dirty="0"/>
          </a:p>
          <a:p>
            <a:r>
              <a:rPr lang="en-US" altLang="en-US" dirty="0"/>
              <a:t>A model of learning can distinguish novice learners from expert learners; identifying the nature of proficiency and prerequisite skills for progression</a:t>
            </a:r>
          </a:p>
          <a:p>
            <a:endParaRPr lang="en-US" dirty="0"/>
          </a:p>
        </p:txBody>
      </p:sp>
    </p:spTree>
    <p:extLst>
      <p:ext uri="{BB962C8B-B14F-4D97-AF65-F5344CB8AC3E}">
        <p14:creationId xmlns:p14="http://schemas.microsoft.com/office/powerpoint/2010/main" val="2423593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Models of Learning</a:t>
            </a:r>
            <a:endParaRPr lang="en-US" dirty="0"/>
          </a:p>
        </p:txBody>
      </p:sp>
      <p:sp>
        <p:nvSpPr>
          <p:cNvPr id="3" name="Content Placeholder 2"/>
          <p:cNvSpPr>
            <a:spLocks noGrp="1"/>
          </p:cNvSpPr>
          <p:nvPr>
            <p:ph idx="1"/>
          </p:nvPr>
        </p:nvSpPr>
        <p:spPr>
          <a:xfrm>
            <a:off x="623914" y="631149"/>
            <a:ext cx="10944171" cy="5017591"/>
          </a:xfrm>
        </p:spPr>
        <p:txBody>
          <a:bodyPr/>
          <a:lstStyle/>
          <a:p>
            <a:r>
              <a:rPr lang="en-US" altLang="en-US" dirty="0"/>
              <a:t>A model of learning allows the test developer to recognize the variety of ways students come to understand the subject matter.</a:t>
            </a:r>
          </a:p>
          <a:p>
            <a:endParaRPr lang="en-US" altLang="en-US" sz="1800" dirty="0"/>
          </a:p>
          <a:p>
            <a:r>
              <a:rPr lang="en-US" altLang="en-US" dirty="0"/>
              <a:t>This connects students with the assessment – the assessment reflects the students’ experiences.</a:t>
            </a:r>
          </a:p>
          <a:p>
            <a:endParaRPr lang="en-US" dirty="0"/>
          </a:p>
        </p:txBody>
      </p:sp>
    </p:spTree>
    <p:extLst>
      <p:ext uri="{BB962C8B-B14F-4D97-AF65-F5344CB8AC3E}">
        <p14:creationId xmlns:p14="http://schemas.microsoft.com/office/powerpoint/2010/main" val="805888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Research on Learning</a:t>
            </a:r>
            <a:endParaRPr lang="en-US" dirty="0"/>
          </a:p>
        </p:txBody>
      </p:sp>
      <p:sp>
        <p:nvSpPr>
          <p:cNvPr id="3" name="Content Placeholder 2"/>
          <p:cNvSpPr>
            <a:spLocks noGrp="1"/>
          </p:cNvSpPr>
          <p:nvPr>
            <p:ph idx="1"/>
          </p:nvPr>
        </p:nvSpPr>
        <p:spPr>
          <a:xfrm>
            <a:off x="624821" y="636104"/>
            <a:ext cx="10944171" cy="4774097"/>
          </a:xfrm>
        </p:spPr>
        <p:txBody>
          <a:bodyPr/>
          <a:lstStyle/>
          <a:p>
            <a:pPr marL="742950" indent="-742950">
              <a:buFontTx/>
              <a:buAutoNum type="arabicPeriod"/>
              <a:defRPr/>
            </a:pPr>
            <a:r>
              <a:rPr lang="en-US" dirty="0" smtClean="0"/>
              <a:t>Importance </a:t>
            </a:r>
            <a:r>
              <a:rPr lang="en-US" dirty="0"/>
              <a:t>of context </a:t>
            </a:r>
          </a:p>
          <a:p>
            <a:pPr marL="742950" indent="-742950">
              <a:buFontTx/>
              <a:buAutoNum type="arabicPeriod"/>
              <a:defRPr/>
            </a:pPr>
            <a:r>
              <a:rPr lang="en-US" dirty="0"/>
              <a:t>Importance of sequencing tasks and knowledge structures</a:t>
            </a:r>
          </a:p>
          <a:p>
            <a:pPr marL="742950" indent="-742950">
              <a:buFontTx/>
              <a:buAutoNum type="arabicPeriod"/>
              <a:defRPr/>
            </a:pPr>
            <a:r>
              <a:rPr lang="en-US" dirty="0"/>
              <a:t>Importance of using multiple representations of ideas and concepts</a:t>
            </a:r>
          </a:p>
          <a:p>
            <a:endParaRPr lang="en-US" dirty="0"/>
          </a:p>
        </p:txBody>
      </p:sp>
    </p:spTree>
    <p:extLst>
      <p:ext uri="{BB962C8B-B14F-4D97-AF65-F5344CB8AC3E}">
        <p14:creationId xmlns:p14="http://schemas.microsoft.com/office/powerpoint/2010/main" val="398129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kern="0" dirty="0"/>
              <a:t>Leonard P. </a:t>
            </a:r>
            <a:r>
              <a:rPr lang="en-US" kern="0" dirty="0" smtClean="0"/>
              <a:t>Ayres, 1918</a:t>
            </a:r>
            <a:endParaRPr lang="en-US" kern="0" dirty="0"/>
          </a:p>
          <a:p>
            <a:endParaRPr lang="en-US" sz="3900" kern="0" dirty="0" smtClean="0">
              <a:cs typeface="Times New Roman" panose="02020603050405020304" pitchFamily="18" charset="0"/>
            </a:endParaRPr>
          </a:p>
          <a:p>
            <a:r>
              <a:rPr lang="en-US" sz="3900" kern="0" dirty="0" smtClean="0">
                <a:cs typeface="Times New Roman" panose="02020603050405020304" pitchFamily="18" charset="0"/>
              </a:rPr>
              <a:t>The </a:t>
            </a:r>
            <a:r>
              <a:rPr lang="en-US" sz="3900" kern="0" dirty="0">
                <a:cs typeface="Times New Roman" panose="02020603050405020304" pitchFamily="18" charset="0"/>
              </a:rPr>
              <a:t>importance of the movement lies not only in its past and present achievements, but in the hope of the future. Knowledge is replacing opinion, and evidence is supplanting guess-work in education as in every other field of human activity. </a:t>
            </a:r>
          </a:p>
        </p:txBody>
      </p:sp>
    </p:spTree>
    <p:extLst>
      <p:ext uri="{BB962C8B-B14F-4D97-AF65-F5344CB8AC3E}">
        <p14:creationId xmlns:p14="http://schemas.microsoft.com/office/powerpoint/2010/main" val="2117976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a:latin typeface="+mj-lt"/>
              </a:rPr>
              <a:t>Why Interventions to Influence </a:t>
            </a:r>
            <a:r>
              <a:rPr lang="en-US" b="1" dirty="0" smtClean="0">
                <a:latin typeface="+mj-lt"/>
              </a:rPr>
              <a:t>Adolescent Behavior </a:t>
            </a:r>
            <a:r>
              <a:rPr lang="en-US" b="1" dirty="0">
                <a:latin typeface="+mj-lt"/>
              </a:rPr>
              <a:t>Often Fail but Could </a:t>
            </a:r>
            <a:r>
              <a:rPr lang="en-US" b="1" dirty="0" smtClean="0">
                <a:latin typeface="+mj-lt"/>
              </a:rPr>
              <a:t>Succeed</a:t>
            </a:r>
          </a:p>
          <a:p>
            <a:pPr marL="0" indent="0">
              <a:buNone/>
            </a:pPr>
            <a:endParaRPr lang="en-US" dirty="0" smtClean="0">
              <a:latin typeface="+mj-lt"/>
            </a:endParaRPr>
          </a:p>
          <a:p>
            <a:pPr marL="0" indent="0" algn="ctr">
              <a:buNone/>
            </a:pPr>
            <a:r>
              <a:rPr lang="en-US" dirty="0" smtClean="0">
                <a:latin typeface="+mj-lt"/>
              </a:rPr>
              <a:t>Yeager, D.S., Dahl, R.E., &amp; </a:t>
            </a:r>
            <a:r>
              <a:rPr lang="en-US" dirty="0" err="1" smtClean="0">
                <a:latin typeface="+mj-lt"/>
              </a:rPr>
              <a:t>Dweck</a:t>
            </a:r>
            <a:r>
              <a:rPr lang="en-US" dirty="0" smtClean="0">
                <a:latin typeface="+mj-lt"/>
              </a:rPr>
              <a:t>, C.S.</a:t>
            </a:r>
          </a:p>
          <a:p>
            <a:pPr marL="0" indent="0" algn="ctr">
              <a:buNone/>
            </a:pPr>
            <a:endParaRPr lang="en-US" dirty="0">
              <a:latin typeface="+mj-lt"/>
            </a:endParaRPr>
          </a:p>
          <a:p>
            <a:pPr marL="0" indent="0" algn="ctr">
              <a:buNone/>
            </a:pPr>
            <a:r>
              <a:rPr lang="en-US" i="1" dirty="0">
                <a:latin typeface="+mj-lt"/>
              </a:rPr>
              <a:t>Perspectives on Psychological </a:t>
            </a:r>
            <a:r>
              <a:rPr lang="en-US" i="1" dirty="0" smtClean="0">
                <a:latin typeface="+mj-lt"/>
              </a:rPr>
              <a:t>Science</a:t>
            </a:r>
            <a:r>
              <a:rPr lang="en-US" dirty="0" smtClean="0">
                <a:latin typeface="+mj-lt"/>
              </a:rPr>
              <a:t>, 2018</a:t>
            </a:r>
            <a:endParaRPr lang="en-US" dirty="0">
              <a:latin typeface="+mj-lt"/>
            </a:endParaRPr>
          </a:p>
        </p:txBody>
      </p:sp>
    </p:spTree>
    <p:extLst>
      <p:ext uri="{BB962C8B-B14F-4D97-AF65-F5344CB8AC3E}">
        <p14:creationId xmlns:p14="http://schemas.microsoft.com/office/powerpoint/2010/main" val="1161023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(Yeager et al., 2018)</a:t>
            </a:r>
            <a:endParaRPr lang="en-US" dirty="0"/>
          </a:p>
        </p:txBody>
      </p:sp>
      <p:sp>
        <p:nvSpPr>
          <p:cNvPr id="3" name="Content Placeholder 2"/>
          <p:cNvSpPr>
            <a:spLocks noGrp="1"/>
          </p:cNvSpPr>
          <p:nvPr>
            <p:ph idx="1"/>
          </p:nvPr>
        </p:nvSpPr>
        <p:spPr/>
        <p:txBody>
          <a:bodyPr/>
          <a:lstStyle/>
          <a:p>
            <a:r>
              <a:rPr lang="en-US" dirty="0"/>
              <a:t>Compared with younger </a:t>
            </a:r>
            <a:r>
              <a:rPr lang="en-US" dirty="0" smtClean="0"/>
              <a:t>individuals, middle </a:t>
            </a:r>
            <a:r>
              <a:rPr lang="en-US" dirty="0"/>
              <a:t>adolescents show a greater sensitivity to </a:t>
            </a:r>
            <a:r>
              <a:rPr lang="en-US" dirty="0" smtClean="0"/>
              <a:t>status and </a:t>
            </a:r>
            <a:r>
              <a:rPr lang="en-US" dirty="0"/>
              <a:t>respect, resulting from pubertal </a:t>
            </a:r>
            <a:r>
              <a:rPr lang="en-US" dirty="0" smtClean="0"/>
              <a:t>maturation (e.g</a:t>
            </a:r>
            <a:r>
              <a:rPr lang="en-US" dirty="0"/>
              <a:t>., changes in hormones), changes in social </a:t>
            </a:r>
            <a:r>
              <a:rPr lang="en-US" dirty="0" smtClean="0"/>
              <a:t>context (e.g</a:t>
            </a:r>
            <a:r>
              <a:rPr lang="en-US" dirty="0"/>
              <a:t>., school transitions), and </a:t>
            </a:r>
            <a:r>
              <a:rPr lang="en-US" dirty="0" smtClean="0"/>
              <a:t>social-cognitive developments</a:t>
            </a:r>
            <a:r>
              <a:rPr lang="en-US" dirty="0"/>
              <a:t>.</a:t>
            </a:r>
          </a:p>
        </p:txBody>
      </p:sp>
    </p:spTree>
    <p:extLst>
      <p:ext uri="{BB962C8B-B14F-4D97-AF65-F5344CB8AC3E}">
        <p14:creationId xmlns:p14="http://schemas.microsoft.com/office/powerpoint/2010/main" val="3656838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Feedback </a:t>
            </a:r>
            <a:r>
              <a:rPr lang="en-US" dirty="0"/>
              <a:t>(Yeager et al., 2018)</a:t>
            </a:r>
          </a:p>
        </p:txBody>
      </p:sp>
      <p:sp>
        <p:nvSpPr>
          <p:cNvPr id="3" name="Content Placeholder 2"/>
          <p:cNvSpPr>
            <a:spLocks noGrp="1"/>
          </p:cNvSpPr>
          <p:nvPr>
            <p:ph idx="1"/>
          </p:nvPr>
        </p:nvSpPr>
        <p:spPr/>
        <p:txBody>
          <a:bodyPr>
            <a:normAutofit/>
          </a:bodyPr>
          <a:lstStyle/>
          <a:p>
            <a:pPr marL="0" indent="0">
              <a:buNone/>
            </a:pPr>
            <a:r>
              <a:rPr lang="en-US" dirty="0" smtClean="0"/>
              <a:t>The teacher justifies critical feedback on student work with an appeal to high standards</a:t>
            </a:r>
          </a:p>
          <a:p>
            <a:pPr lvl="1"/>
            <a:r>
              <a:rPr lang="en-US" sz="3600" dirty="0" smtClean="0"/>
              <a:t>Conveys respect for the student’s competence by setting a high bar</a:t>
            </a:r>
          </a:p>
          <a:p>
            <a:pPr marL="0" indent="0">
              <a:buNone/>
            </a:pPr>
            <a:r>
              <a:rPr lang="en-US" dirty="0" smtClean="0"/>
              <a:t>With an assurance of the student’s potential to reach the high standard</a:t>
            </a:r>
          </a:p>
          <a:p>
            <a:pPr lvl="1"/>
            <a:r>
              <a:rPr lang="en-US" sz="3600" dirty="0" smtClean="0"/>
              <a:t>Conveys respect for the student’s competence by suggesting that the student can improve and develop</a:t>
            </a:r>
          </a:p>
        </p:txBody>
      </p:sp>
    </p:spTree>
    <p:extLst>
      <p:ext uri="{BB962C8B-B14F-4D97-AF65-F5344CB8AC3E}">
        <p14:creationId xmlns:p14="http://schemas.microsoft.com/office/powerpoint/2010/main" val="3089930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Sustained Behavior Change </a:t>
            </a:r>
            <a:r>
              <a:rPr lang="en-US" dirty="0"/>
              <a:t>(Yeager et al., 2018)</a:t>
            </a:r>
          </a:p>
        </p:txBody>
      </p:sp>
      <p:sp>
        <p:nvSpPr>
          <p:cNvPr id="3" name="Content Placeholder 2"/>
          <p:cNvSpPr>
            <a:spLocks noGrp="1"/>
          </p:cNvSpPr>
          <p:nvPr>
            <p:ph idx="1"/>
          </p:nvPr>
        </p:nvSpPr>
        <p:spPr/>
        <p:txBody>
          <a:bodyPr/>
          <a:lstStyle/>
          <a:p>
            <a:r>
              <a:rPr lang="en-US" dirty="0" smtClean="0"/>
              <a:t>Feelings of respect and status serve as a gateway to the self.</a:t>
            </a:r>
          </a:p>
          <a:p>
            <a:r>
              <a:rPr lang="en-US" dirty="0" smtClean="0"/>
              <a:t>A view that:</a:t>
            </a:r>
          </a:p>
          <a:p>
            <a:endParaRPr lang="en-US" dirty="0"/>
          </a:p>
          <a:p>
            <a:pPr marL="457200" lvl="1" indent="0">
              <a:buNone/>
            </a:pPr>
            <a:r>
              <a:rPr lang="en-US" sz="3600" dirty="0" smtClean="0"/>
              <a:t>“I am now the kind of person who does this behavior because it makes me feel the way I want to feel.”</a:t>
            </a:r>
            <a:endParaRPr lang="en-US" sz="3600" dirty="0"/>
          </a:p>
        </p:txBody>
      </p:sp>
    </p:spTree>
    <p:extLst>
      <p:ext uri="{BB962C8B-B14F-4D97-AF65-F5344CB8AC3E}">
        <p14:creationId xmlns:p14="http://schemas.microsoft.com/office/powerpoint/2010/main" val="3218807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r>
              <a:rPr lang="en-US" dirty="0"/>
              <a:t>(Yeager et al., 2018)</a:t>
            </a:r>
          </a:p>
        </p:txBody>
      </p:sp>
      <p:sp>
        <p:nvSpPr>
          <p:cNvPr id="3" name="Content Placeholder 2"/>
          <p:cNvSpPr>
            <a:spLocks noGrp="1"/>
          </p:cNvSpPr>
          <p:nvPr>
            <p:ph idx="1"/>
          </p:nvPr>
        </p:nvSpPr>
        <p:spPr/>
        <p:txBody>
          <a:bodyPr/>
          <a:lstStyle/>
          <a:p>
            <a:r>
              <a:rPr lang="en-US" dirty="0"/>
              <a:t>Our perspective has been that when adults honor </a:t>
            </a:r>
            <a:r>
              <a:rPr lang="en-US" dirty="0" smtClean="0"/>
              <a:t>adolescents’ sensitivity </a:t>
            </a:r>
            <a:r>
              <a:rPr lang="en-US" dirty="0"/>
              <a:t>to feelings of high status and </a:t>
            </a:r>
            <a:r>
              <a:rPr lang="en-US" dirty="0" smtClean="0"/>
              <a:t>being respected</a:t>
            </a:r>
            <a:r>
              <a:rPr lang="en-US" dirty="0"/>
              <a:t>, we may find that adolescents show </a:t>
            </a:r>
            <a:r>
              <a:rPr lang="en-US" dirty="0" smtClean="0"/>
              <a:t>far greater </a:t>
            </a:r>
            <a:r>
              <a:rPr lang="en-US" dirty="0"/>
              <a:t>self-regulation, ability to think about the </a:t>
            </a:r>
            <a:r>
              <a:rPr lang="en-US" dirty="0" smtClean="0"/>
              <a:t>future, and </a:t>
            </a:r>
            <a:r>
              <a:rPr lang="en-US" dirty="0"/>
              <a:t>capacity to change than we imagined.</a:t>
            </a:r>
          </a:p>
        </p:txBody>
      </p:sp>
    </p:spTree>
    <p:extLst>
      <p:ext uri="{BB962C8B-B14F-4D97-AF65-F5344CB8AC3E}">
        <p14:creationId xmlns:p14="http://schemas.microsoft.com/office/powerpoint/2010/main" val="3209801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1133856"/>
            <a:ext cx="10944171" cy="4276345"/>
          </a:xfrm>
        </p:spPr>
        <p:txBody>
          <a:bodyPr/>
          <a:lstStyle/>
          <a:p>
            <a:pPr marL="0" indent="0" algn="ctr">
              <a:buNone/>
            </a:pPr>
            <a:r>
              <a:rPr lang="en-US" dirty="0" smtClean="0"/>
              <a:t>Teachers are the ultimate purveyors of assessment</a:t>
            </a:r>
            <a:endParaRPr lang="en-US" dirty="0"/>
          </a:p>
        </p:txBody>
      </p:sp>
    </p:spTree>
    <p:extLst>
      <p:ext uri="{BB962C8B-B14F-4D97-AF65-F5344CB8AC3E}">
        <p14:creationId xmlns:p14="http://schemas.microsoft.com/office/powerpoint/2010/main" val="1995930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0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102" y="331236"/>
            <a:ext cx="4285796" cy="53572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55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1108363" y="601773"/>
            <a:ext cx="9975274" cy="4997450"/>
          </a:xfrm>
        </p:spPr>
        <p:txBody>
          <a:bodyPr>
            <a:normAutofit/>
          </a:bodyPr>
          <a:lstStyle/>
          <a:p>
            <a:pPr hangingPunct="0"/>
            <a:r>
              <a:rPr lang="en-US" b="1" dirty="0" smtClean="0"/>
              <a:t>Articulate Student Learning Outcomes (SLOs) and Claims</a:t>
            </a:r>
          </a:p>
          <a:p>
            <a:pPr lvl="1" hangingPunct="0">
              <a:buNone/>
            </a:pPr>
            <a:r>
              <a:rPr lang="en-US" i="1" dirty="0" smtClean="0"/>
              <a:t>“What do we want to say about our students?”</a:t>
            </a:r>
            <a:endParaRPr lang="en-US" b="1" dirty="0" smtClean="0"/>
          </a:p>
          <a:p>
            <a:pPr hangingPunct="0"/>
            <a:r>
              <a:rPr lang="en-US" b="1" dirty="0" smtClean="0"/>
              <a:t>Identify Evidence to Support Claims</a:t>
            </a:r>
          </a:p>
          <a:p>
            <a:pPr marL="461963" lvl="1" indent="-4763" hangingPunct="0">
              <a:buNone/>
            </a:pPr>
            <a:r>
              <a:rPr lang="en-US" i="1" dirty="0" smtClean="0"/>
              <a:t>“What can our students do to demonstrate the knowledge, skills, and abilities that are being claimed?”</a:t>
            </a:r>
            <a:endParaRPr lang="en-US" b="1" dirty="0" smtClean="0"/>
          </a:p>
          <a:p>
            <a:pPr hangingPunct="0"/>
            <a:r>
              <a:rPr lang="en-US" b="1" dirty="0" smtClean="0"/>
              <a:t>Develop Assessments to gather Evidence</a:t>
            </a:r>
            <a:endParaRPr lang="en-US" dirty="0"/>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Evidence Centered  Design</a:t>
            </a:r>
            <a:endParaRPr lang="en-US" dirty="0"/>
          </a:p>
        </p:txBody>
      </p:sp>
    </p:spTree>
    <p:extLst>
      <p:ext uri="{BB962C8B-B14F-4D97-AF65-F5344CB8AC3E}">
        <p14:creationId xmlns:p14="http://schemas.microsoft.com/office/powerpoint/2010/main" val="350829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Essential: Purpose</a:t>
            </a:r>
          </a:p>
        </p:txBody>
      </p:sp>
      <p:sp>
        <p:nvSpPr>
          <p:cNvPr id="9219" name="Rectangle 3"/>
          <p:cNvSpPr>
            <a:spLocks noGrp="1" noChangeArrowheads="1"/>
          </p:cNvSpPr>
          <p:nvPr>
            <p:ph idx="1"/>
          </p:nvPr>
        </p:nvSpPr>
        <p:spPr>
          <a:xfrm>
            <a:off x="1981199" y="1573213"/>
            <a:ext cx="9071113" cy="4552950"/>
          </a:xfrm>
        </p:spPr>
        <p:txBody>
          <a:bodyPr/>
          <a:lstStyle/>
          <a:p>
            <a:pPr marL="609600" indent="-609600">
              <a:buFontTx/>
              <a:buAutoNum type="arabicPeriod"/>
            </a:pPr>
            <a:r>
              <a:rPr lang="en-US" altLang="en-US" sz="4000" dirty="0"/>
              <a:t>Clearly define your purpose</a:t>
            </a:r>
          </a:p>
          <a:p>
            <a:pPr marL="990600" lvl="1" indent="-533400">
              <a:buFontTx/>
              <a:buAutoNum type="alphaLcPeriod"/>
            </a:pPr>
            <a:r>
              <a:rPr lang="en-US" altLang="en-US" sz="3600" dirty="0"/>
              <a:t>Progress Monitoring (formative uses)</a:t>
            </a:r>
          </a:p>
          <a:p>
            <a:pPr marL="990600" lvl="1" indent="-533400">
              <a:buFontTx/>
              <a:buAutoNum type="alphaLcPeriod"/>
            </a:pPr>
            <a:r>
              <a:rPr lang="en-US" altLang="en-US" sz="3600" dirty="0"/>
              <a:t>Objective/Instructional Feedback</a:t>
            </a:r>
          </a:p>
          <a:p>
            <a:pPr marL="990600" lvl="1" indent="-533400">
              <a:buFontTx/>
              <a:buAutoNum type="alphaLcPeriod"/>
            </a:pPr>
            <a:r>
              <a:rPr lang="en-US" altLang="en-US" sz="3600" dirty="0"/>
              <a:t>Grading (summative uses)</a:t>
            </a:r>
          </a:p>
          <a:p>
            <a:pPr marL="990600" lvl="1" indent="-533400">
              <a:buFontTx/>
              <a:buAutoNum type="alphaLcPeriod"/>
            </a:pPr>
            <a:r>
              <a:rPr lang="en-US" altLang="en-US" sz="3600" dirty="0"/>
              <a:t>Placement</a:t>
            </a:r>
          </a:p>
        </p:txBody>
      </p:sp>
    </p:spTree>
    <p:extLst>
      <p:ext uri="{BB962C8B-B14F-4D97-AF65-F5344CB8AC3E}">
        <p14:creationId xmlns:p14="http://schemas.microsoft.com/office/powerpoint/2010/main" val="4119162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Essential: Blueprint</a:t>
            </a:r>
          </a:p>
        </p:txBody>
      </p:sp>
      <p:sp>
        <p:nvSpPr>
          <p:cNvPr id="10243" name="Rectangle 3"/>
          <p:cNvSpPr>
            <a:spLocks noGrp="1" noChangeArrowheads="1"/>
          </p:cNvSpPr>
          <p:nvPr>
            <p:ph idx="1"/>
          </p:nvPr>
        </p:nvSpPr>
        <p:spPr>
          <a:xfrm>
            <a:off x="1981200" y="1560513"/>
            <a:ext cx="8229600" cy="4565650"/>
          </a:xfrm>
        </p:spPr>
        <p:txBody>
          <a:bodyPr/>
          <a:lstStyle/>
          <a:p>
            <a:pPr marL="609600" indent="-609600">
              <a:buFontTx/>
              <a:buAutoNum type="arabicPeriod" startAt="2"/>
            </a:pPr>
            <a:r>
              <a:rPr lang="en-US" altLang="en-US" sz="4000"/>
              <a:t>Create a test blueprint</a:t>
            </a:r>
          </a:p>
          <a:p>
            <a:pPr marL="990600" lvl="1" indent="-533400">
              <a:buFontTx/>
              <a:buAutoNum type="alphaLcPeriod"/>
            </a:pPr>
            <a:r>
              <a:rPr lang="en-US" altLang="en-US" sz="3600"/>
              <a:t>Content to be covered</a:t>
            </a:r>
          </a:p>
          <a:p>
            <a:pPr marL="990600" lvl="1" indent="-533400">
              <a:buFontTx/>
              <a:buAutoNum type="alphaLcPeriod"/>
            </a:pPr>
            <a:r>
              <a:rPr lang="en-US" altLang="en-US" sz="3600"/>
              <a:t>Cognitive tasks to be assessed</a:t>
            </a:r>
          </a:p>
          <a:p>
            <a:pPr marL="990600" lvl="1" indent="-533400">
              <a:buFontTx/>
              <a:buAutoNum type="alphaLcPeriod"/>
            </a:pPr>
            <a:r>
              <a:rPr lang="en-US" altLang="en-US" sz="3600"/>
              <a:t>Format of items</a:t>
            </a:r>
          </a:p>
          <a:p>
            <a:pPr marL="990600" lvl="1" indent="-533400">
              <a:buFontTx/>
              <a:buAutoNum type="alphaLcPeriod"/>
            </a:pPr>
            <a:r>
              <a:rPr lang="en-US" altLang="en-US" sz="3600"/>
              <a:t>Number of items (given time limits)</a:t>
            </a:r>
          </a:p>
          <a:p>
            <a:pPr marL="990600" lvl="1" indent="-533400">
              <a:buFontTx/>
              <a:buAutoNum type="alphaLcPeriod"/>
            </a:pPr>
            <a:endParaRPr lang="en-US" altLang="en-US" sz="3600"/>
          </a:p>
        </p:txBody>
      </p:sp>
    </p:spTree>
    <p:extLst>
      <p:ext uri="{BB962C8B-B14F-4D97-AF65-F5344CB8AC3E}">
        <p14:creationId xmlns:p14="http://schemas.microsoft.com/office/powerpoint/2010/main" val="41827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392609"/>
            <a:ext cx="10944171" cy="5622710"/>
          </a:xfrm>
        </p:spPr>
        <p:txBody>
          <a:bodyPr>
            <a:normAutofit fontScale="92500" lnSpcReduction="10000"/>
          </a:bodyPr>
          <a:lstStyle/>
          <a:p>
            <a:pPr marL="0" indent="0">
              <a:buNone/>
            </a:pPr>
            <a:r>
              <a:rPr lang="en-US" dirty="0"/>
              <a:t>Edward L. </a:t>
            </a:r>
            <a:r>
              <a:rPr lang="en-US" dirty="0" smtClean="0"/>
              <a:t>Thorndike, 1918</a:t>
            </a:r>
            <a:endParaRPr lang="en-US" dirty="0"/>
          </a:p>
          <a:p>
            <a:endParaRPr lang="en-US" dirty="0" smtClean="0"/>
          </a:p>
          <a:p>
            <a:r>
              <a:rPr lang="en-US" sz="3800" dirty="0"/>
              <a:t>The superintendents, supervisors, principals and teachers directly in charge of educational affairs have been so appreciative of educational measurements and so sincere in their desire to have tests and scales devised which they can themselves apply, that the tendency at present is very strong to provide means of measurement which are concerned somewhat closely with school achievements, and which can be used by teachers and others with little technical training</a:t>
            </a:r>
            <a:r>
              <a:rPr lang="en-US" sz="3800" dirty="0" smtClean="0"/>
              <a:t>.</a:t>
            </a:r>
            <a:endParaRPr lang="en-US" sz="3800" dirty="0"/>
          </a:p>
        </p:txBody>
      </p:sp>
    </p:spTree>
    <p:extLst>
      <p:ext uri="{BB962C8B-B14F-4D97-AF65-F5344CB8AC3E}">
        <p14:creationId xmlns:p14="http://schemas.microsoft.com/office/powerpoint/2010/main" val="1813967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Quality Items</a:t>
            </a:r>
          </a:p>
        </p:txBody>
      </p:sp>
      <p:graphicFrame>
        <p:nvGraphicFramePr>
          <p:cNvPr id="7" name="Table 6"/>
          <p:cNvGraphicFramePr>
            <a:graphicFrameLocks noGrp="1"/>
          </p:cNvGraphicFramePr>
          <p:nvPr/>
        </p:nvGraphicFramePr>
        <p:xfrm>
          <a:off x="2006600" y="1816100"/>
          <a:ext cx="8216900" cy="3114676"/>
        </p:xfrm>
        <a:graphic>
          <a:graphicData uri="http://schemas.openxmlformats.org/drawingml/2006/table">
            <a:tbl>
              <a:tblPr firstRow="1" bandRow="1">
                <a:tableStyleId>{5C22544A-7EE6-4342-B048-85BDC9FD1C3A}</a:tableStyleId>
              </a:tblPr>
              <a:tblGrid>
                <a:gridCol w="1511300">
                  <a:extLst>
                    <a:ext uri="{9D8B030D-6E8A-4147-A177-3AD203B41FA5}">
                      <a16:colId xmlns:a16="http://schemas.microsoft.com/office/drawing/2014/main" val="20000"/>
                    </a:ext>
                  </a:extLst>
                </a:gridCol>
                <a:gridCol w="1684477">
                  <a:extLst>
                    <a:ext uri="{9D8B030D-6E8A-4147-A177-3AD203B41FA5}">
                      <a16:colId xmlns:a16="http://schemas.microsoft.com/office/drawing/2014/main" val="20001"/>
                    </a:ext>
                  </a:extLst>
                </a:gridCol>
                <a:gridCol w="2036623">
                  <a:extLst>
                    <a:ext uri="{9D8B030D-6E8A-4147-A177-3AD203B41FA5}">
                      <a16:colId xmlns:a16="http://schemas.microsoft.com/office/drawing/2014/main" val="20002"/>
                    </a:ext>
                  </a:extLst>
                </a:gridCol>
                <a:gridCol w="1854200">
                  <a:extLst>
                    <a:ext uri="{9D8B030D-6E8A-4147-A177-3AD203B41FA5}">
                      <a16:colId xmlns:a16="http://schemas.microsoft.com/office/drawing/2014/main" val="20003"/>
                    </a:ext>
                  </a:extLst>
                </a:gridCol>
                <a:gridCol w="1130300">
                  <a:extLst>
                    <a:ext uri="{9D8B030D-6E8A-4147-A177-3AD203B41FA5}">
                      <a16:colId xmlns:a16="http://schemas.microsoft.com/office/drawing/2014/main" val="20004"/>
                    </a:ext>
                  </a:extLst>
                </a:gridCol>
              </a:tblGrid>
              <a:tr h="370916">
                <a:tc>
                  <a:txBody>
                    <a:bodyPr/>
                    <a:lstStyle/>
                    <a:p>
                      <a:r>
                        <a:rPr lang="en-US" sz="1800" dirty="0" smtClean="0"/>
                        <a:t>Content</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Knowledge</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Comprehension</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Application</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Total</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01183">
                <a:tc>
                  <a:txBody>
                    <a:bodyPr/>
                    <a:lstStyle/>
                    <a:p>
                      <a:r>
                        <a:rPr lang="en-US" sz="2000" dirty="0" smtClean="0"/>
                        <a:t>Central Tendency</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25%</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211">
                <a:tc>
                  <a:txBody>
                    <a:bodyPr/>
                    <a:lstStyle/>
                    <a:p>
                      <a:r>
                        <a:rPr lang="en-US" sz="2000" dirty="0" smtClean="0"/>
                        <a:t>Variability</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1183">
                <a:tc>
                  <a:txBody>
                    <a:bodyPr/>
                    <a:lstStyle/>
                    <a:p>
                      <a:r>
                        <a:rPr lang="en-US" sz="2000" dirty="0" smtClean="0"/>
                        <a:t>Shape of Distribution</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25%</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1183">
                <a:tc>
                  <a:txBody>
                    <a:bodyPr/>
                    <a:lstStyle/>
                    <a:p>
                      <a:pPr algn="r"/>
                      <a:endParaRPr lang="en-US" sz="2000" dirty="0" smtClean="0"/>
                    </a:p>
                    <a:p>
                      <a:pPr algn="r"/>
                      <a:r>
                        <a:rPr lang="en-US" sz="2000" dirty="0" smtClean="0"/>
                        <a:t>Total</a:t>
                      </a: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smtClean="0"/>
                    </a:p>
                    <a:p>
                      <a:pPr algn="ctr"/>
                      <a:r>
                        <a:rPr lang="en-US" sz="2000" dirty="0" smtClean="0"/>
                        <a:t>20%</a:t>
                      </a: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smtClean="0"/>
                    </a:p>
                    <a:p>
                      <a:pPr algn="ctr"/>
                      <a:r>
                        <a:rPr lang="en-US" sz="2000" dirty="0" smtClean="0"/>
                        <a:t>30%</a:t>
                      </a: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smtClean="0"/>
                    </a:p>
                    <a:p>
                      <a:pPr algn="ctr"/>
                      <a:r>
                        <a:rPr lang="en-US" sz="2000" dirty="0" smtClean="0"/>
                        <a:t>50%</a:t>
                      </a: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05478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Essential: Item Quality</a:t>
            </a:r>
          </a:p>
        </p:txBody>
      </p:sp>
      <p:sp>
        <p:nvSpPr>
          <p:cNvPr id="12291" name="Rectangle 3"/>
          <p:cNvSpPr>
            <a:spLocks noGrp="1" noChangeArrowheads="1"/>
          </p:cNvSpPr>
          <p:nvPr>
            <p:ph idx="1"/>
          </p:nvPr>
        </p:nvSpPr>
        <p:spPr>
          <a:xfrm>
            <a:off x="1523999" y="1651001"/>
            <a:ext cx="9587345" cy="4221163"/>
          </a:xfrm>
        </p:spPr>
        <p:txBody>
          <a:bodyPr/>
          <a:lstStyle/>
          <a:p>
            <a:pPr marL="609600" indent="-609600">
              <a:buFontTx/>
              <a:buAutoNum type="arabicPeriod" startAt="3"/>
            </a:pPr>
            <a:r>
              <a:rPr lang="en-US" altLang="en-US" sz="4000" dirty="0"/>
              <a:t>Design effective items &amp; tasks</a:t>
            </a:r>
          </a:p>
          <a:p>
            <a:pPr marL="990600" lvl="1" indent="-533400">
              <a:buFontTx/>
              <a:buAutoNum type="alphaLcPeriod"/>
            </a:pPr>
            <a:r>
              <a:rPr lang="en-US" altLang="en-US" sz="3600" dirty="0"/>
              <a:t>Use accepted principles of item writing</a:t>
            </a:r>
          </a:p>
          <a:p>
            <a:pPr marL="990600" lvl="1" indent="-533400">
              <a:buFontTx/>
              <a:buAutoNum type="alphaLcPeriod"/>
            </a:pPr>
            <a:r>
              <a:rPr lang="en-US" altLang="en-US" sz="3600" dirty="0"/>
              <a:t>Tryout new item types</a:t>
            </a:r>
          </a:p>
          <a:p>
            <a:pPr marL="990600" lvl="1" indent="-533400">
              <a:buFontTx/>
              <a:buAutoNum type="alphaLcPeriod"/>
            </a:pPr>
            <a:r>
              <a:rPr lang="en-US" altLang="en-US" sz="3600" dirty="0"/>
              <a:t>Review items prior to use – peer and expert review</a:t>
            </a:r>
          </a:p>
        </p:txBody>
      </p:sp>
    </p:spTree>
    <p:extLst>
      <p:ext uri="{BB962C8B-B14F-4D97-AF65-F5344CB8AC3E}">
        <p14:creationId xmlns:p14="http://schemas.microsoft.com/office/powerpoint/2010/main" val="3049318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Writing MC Items</a:t>
            </a:r>
          </a:p>
        </p:txBody>
      </p:sp>
      <p:sp>
        <p:nvSpPr>
          <p:cNvPr id="15363" name="Rectangle 3"/>
          <p:cNvSpPr>
            <a:spLocks noGrp="1" noChangeArrowheads="1"/>
          </p:cNvSpPr>
          <p:nvPr>
            <p:ph idx="1"/>
          </p:nvPr>
        </p:nvSpPr>
        <p:spPr>
          <a:xfrm>
            <a:off x="1524000" y="1333501"/>
            <a:ext cx="9144000" cy="4792663"/>
          </a:xfrm>
        </p:spPr>
        <p:txBody>
          <a:bodyPr/>
          <a:lstStyle/>
          <a:p>
            <a:r>
              <a:rPr lang="en-US" altLang="en-US" dirty="0"/>
              <a:t>Questions should require students to consider novel contexts</a:t>
            </a:r>
          </a:p>
          <a:p>
            <a:r>
              <a:rPr lang="en-US" altLang="en-US" dirty="0"/>
              <a:t>Use reference materials (graphical displays) that are authentic</a:t>
            </a:r>
          </a:p>
          <a:p>
            <a:r>
              <a:rPr lang="en-US" altLang="en-US" dirty="0"/>
              <a:t>Options should be plausible – common errors or misconceptions</a:t>
            </a:r>
          </a:p>
          <a:p>
            <a:r>
              <a:rPr lang="en-US" altLang="en-US" dirty="0"/>
              <a:t>Use only the number of options you need or can develop (3 is sufficient)</a:t>
            </a:r>
          </a:p>
        </p:txBody>
      </p:sp>
    </p:spTree>
    <p:extLst>
      <p:ext uri="{BB962C8B-B14F-4D97-AF65-F5344CB8AC3E}">
        <p14:creationId xmlns:p14="http://schemas.microsoft.com/office/powerpoint/2010/main" val="27261797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981200" y="1397001"/>
            <a:ext cx="8229600" cy="2918967"/>
          </a:xfrm>
        </p:spPr>
        <p:txBody>
          <a:bodyPr/>
          <a:lstStyle/>
          <a:p>
            <a:r>
              <a:rPr lang="en-US" altLang="en-US" dirty="0" smtClean="0"/>
              <a:t>MC item difficulty is determined by the distractors</a:t>
            </a:r>
          </a:p>
          <a:p>
            <a:r>
              <a:rPr lang="en-US" altLang="en-US" dirty="0" smtClean="0"/>
              <a:t>Distractor proximity and plausibility determine the difficulty of items</a:t>
            </a:r>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The power of distractors</a:t>
            </a:r>
            <a:endParaRPr lang="en-US" dirty="0"/>
          </a:p>
        </p:txBody>
      </p:sp>
    </p:spTree>
    <p:extLst>
      <p:ext uri="{BB962C8B-B14F-4D97-AF65-F5344CB8AC3E}">
        <p14:creationId xmlns:p14="http://schemas.microsoft.com/office/powerpoint/2010/main" val="2213539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4821" y="1163782"/>
            <a:ext cx="10944171" cy="4246419"/>
          </a:xfrm>
        </p:spPr>
        <p:txBody>
          <a:bodyPr/>
          <a:lstStyle/>
          <a:p>
            <a:pPr marL="0" indent="0">
              <a:buNone/>
            </a:pPr>
            <a:r>
              <a:rPr lang="en-US" dirty="0" smtClean="0"/>
              <a:t>Who was the 7</a:t>
            </a:r>
            <a:r>
              <a:rPr lang="en-US" baseline="30000" dirty="0" smtClean="0"/>
              <a:t>th</a:t>
            </a:r>
            <a:r>
              <a:rPr lang="en-US" dirty="0" smtClean="0"/>
              <a:t> president of the United States?</a:t>
            </a:r>
          </a:p>
          <a:p>
            <a:pPr marL="971550" indent="-514350">
              <a:buAutoNum type="alphaUcPeriod"/>
            </a:pPr>
            <a:r>
              <a:rPr lang="en-US" dirty="0" smtClean="0"/>
              <a:t>Andrew Jackson</a:t>
            </a:r>
          </a:p>
          <a:p>
            <a:pPr marL="971550" indent="-514350">
              <a:buAutoNum type="alphaUcPeriod"/>
            </a:pPr>
            <a:r>
              <a:rPr lang="en-US" dirty="0" smtClean="0"/>
              <a:t>John Quincy Adams</a:t>
            </a:r>
          </a:p>
          <a:p>
            <a:pPr marL="971550" indent="-514350">
              <a:buAutoNum type="alphaUcPeriod"/>
            </a:pPr>
            <a:r>
              <a:rPr lang="en-US" dirty="0" smtClean="0"/>
              <a:t>Abraham Lincoln</a:t>
            </a:r>
          </a:p>
          <a:p>
            <a:pPr marL="971550" indent="-514350">
              <a:buAutoNum type="alphaUcPeriod"/>
            </a:pPr>
            <a:r>
              <a:rPr lang="en-US" dirty="0" smtClean="0"/>
              <a:t>James Madison</a:t>
            </a:r>
            <a:endParaRPr lang="en-US" dirty="0"/>
          </a:p>
        </p:txBody>
      </p:sp>
    </p:spTree>
    <p:extLst>
      <p:ext uri="{BB962C8B-B14F-4D97-AF65-F5344CB8AC3E}">
        <p14:creationId xmlns:p14="http://schemas.microsoft.com/office/powerpoint/2010/main" val="3298102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624821" y="1163782"/>
            <a:ext cx="10944171" cy="4246419"/>
          </a:xfrm>
        </p:spPr>
        <p:txBody>
          <a:bodyPr/>
          <a:lstStyle/>
          <a:p>
            <a:pPr marL="0" indent="0">
              <a:buNone/>
            </a:pPr>
            <a:r>
              <a:rPr lang="en-US" dirty="0" smtClean="0"/>
              <a:t>Who was the 7</a:t>
            </a:r>
            <a:r>
              <a:rPr lang="en-US" baseline="30000" dirty="0" smtClean="0"/>
              <a:t>th</a:t>
            </a:r>
            <a:r>
              <a:rPr lang="en-US" dirty="0" smtClean="0"/>
              <a:t> president of the United States?</a:t>
            </a:r>
          </a:p>
          <a:p>
            <a:pPr marL="971550" indent="-514350">
              <a:buAutoNum type="alphaUcPeriod"/>
            </a:pPr>
            <a:r>
              <a:rPr lang="en-US" dirty="0" smtClean="0"/>
              <a:t>Andrew Jackson</a:t>
            </a:r>
          </a:p>
          <a:p>
            <a:pPr marL="971550" indent="-514350">
              <a:buAutoNum type="alphaUcPeriod"/>
            </a:pPr>
            <a:r>
              <a:rPr lang="en-US" dirty="0" smtClean="0"/>
              <a:t>Davy Crockett</a:t>
            </a:r>
          </a:p>
          <a:p>
            <a:pPr marL="971550" indent="-514350">
              <a:buAutoNum type="alphaUcPeriod"/>
            </a:pPr>
            <a:r>
              <a:rPr lang="en-US" dirty="0" smtClean="0"/>
              <a:t>George H. W. Bush</a:t>
            </a:r>
          </a:p>
          <a:p>
            <a:pPr marL="971550" indent="-514350">
              <a:buAutoNum type="alphaUcPeriod"/>
            </a:pPr>
            <a:r>
              <a:rPr lang="en-US" dirty="0" smtClean="0"/>
              <a:t>Elvis Presley</a:t>
            </a:r>
            <a:endParaRPr lang="en-US" dirty="0"/>
          </a:p>
        </p:txBody>
      </p:sp>
    </p:spTree>
    <p:extLst>
      <p:ext uri="{BB962C8B-B14F-4D97-AF65-F5344CB8AC3E}">
        <p14:creationId xmlns:p14="http://schemas.microsoft.com/office/powerpoint/2010/main" val="11142204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30036" y="1019647"/>
            <a:ext cx="9836728" cy="4064417"/>
          </a:xfrm>
        </p:spPr>
        <p:txBody>
          <a:bodyPr>
            <a:normAutofit/>
          </a:bodyPr>
          <a:lstStyle/>
          <a:p>
            <a:pPr marL="0" indent="0">
              <a:buNone/>
            </a:pPr>
            <a:r>
              <a:rPr lang="en-US" dirty="0" smtClean="0"/>
              <a:t>A </a:t>
            </a:r>
            <a:r>
              <a:rPr lang="en-US" dirty="0"/>
              <a:t>high school graduation test is considered a criterion-referenced test because</a:t>
            </a:r>
          </a:p>
          <a:p>
            <a:pPr marL="0" indent="0">
              <a:buNone/>
            </a:pPr>
            <a:r>
              <a:rPr lang="en-US" dirty="0"/>
              <a:t> </a:t>
            </a:r>
          </a:p>
          <a:p>
            <a:pPr marL="976313" indent="-514350">
              <a:buAutoNum type="alphaUcPeriod"/>
            </a:pPr>
            <a:r>
              <a:rPr lang="en-US" dirty="0" smtClean="0"/>
              <a:t>it </a:t>
            </a:r>
            <a:r>
              <a:rPr lang="en-US" dirty="0"/>
              <a:t>was built with a test </a:t>
            </a:r>
            <a:r>
              <a:rPr lang="en-US" dirty="0" smtClean="0"/>
              <a:t>blueprint.</a:t>
            </a:r>
          </a:p>
          <a:p>
            <a:pPr marL="976313" indent="-514350">
              <a:buAutoNum type="alphaUcPeriod"/>
            </a:pPr>
            <a:r>
              <a:rPr lang="en-US" dirty="0" smtClean="0"/>
              <a:t>it has a cut-score required to pass.</a:t>
            </a:r>
          </a:p>
          <a:p>
            <a:pPr marL="976313" indent="-514350">
              <a:buAutoNum type="alphaUcPeriod"/>
            </a:pPr>
            <a:r>
              <a:rPr lang="en-US" dirty="0" smtClean="0"/>
              <a:t>it </a:t>
            </a:r>
            <a:r>
              <a:rPr lang="en-US" dirty="0"/>
              <a:t>is based on a clearly defined domain.</a:t>
            </a:r>
          </a:p>
          <a:p>
            <a:pPr marL="0" indent="0">
              <a:buNone/>
            </a:pPr>
            <a:endParaRPr lang="en-US" dirty="0"/>
          </a:p>
        </p:txBody>
      </p:sp>
    </p:spTree>
    <p:extLst>
      <p:ext uri="{BB962C8B-B14F-4D97-AF65-F5344CB8AC3E}">
        <p14:creationId xmlns:p14="http://schemas.microsoft.com/office/powerpoint/2010/main" val="25190737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74617" y="1019647"/>
            <a:ext cx="10224655" cy="4995672"/>
          </a:xfrm>
        </p:spPr>
        <p:txBody>
          <a:bodyPr>
            <a:normAutofit/>
          </a:bodyPr>
          <a:lstStyle/>
          <a:p>
            <a:pPr marL="0" indent="0">
              <a:buNone/>
            </a:pPr>
            <a:r>
              <a:rPr lang="en-US" dirty="0" smtClean="0"/>
              <a:t>A </a:t>
            </a:r>
            <a:r>
              <a:rPr lang="en-US" dirty="0"/>
              <a:t>high school graduation test is considered a criterion-referenced test because</a:t>
            </a:r>
          </a:p>
          <a:p>
            <a:pPr marL="0" indent="0">
              <a:buNone/>
            </a:pPr>
            <a:r>
              <a:rPr lang="en-US" dirty="0"/>
              <a:t> </a:t>
            </a:r>
          </a:p>
          <a:p>
            <a:pPr marL="976313" indent="-514350">
              <a:buAutoNum type="alphaUcPeriod"/>
            </a:pPr>
            <a:r>
              <a:rPr lang="en-US" dirty="0" smtClean="0"/>
              <a:t>it </a:t>
            </a:r>
            <a:r>
              <a:rPr lang="en-US" dirty="0"/>
              <a:t>was </a:t>
            </a:r>
            <a:r>
              <a:rPr lang="en-US" dirty="0" smtClean="0"/>
              <a:t>really difficult.</a:t>
            </a:r>
          </a:p>
          <a:p>
            <a:pPr marL="976313" indent="-514350">
              <a:buAutoNum type="alphaUcPeriod"/>
            </a:pPr>
            <a:r>
              <a:rPr lang="en-US" dirty="0" smtClean="0"/>
              <a:t>teachers spent a month on test preparation.</a:t>
            </a:r>
          </a:p>
          <a:p>
            <a:pPr marL="976313" indent="-514350">
              <a:buAutoNum type="alphaUcPeriod"/>
            </a:pPr>
            <a:r>
              <a:rPr lang="en-US" dirty="0" smtClean="0"/>
              <a:t>it </a:t>
            </a:r>
            <a:r>
              <a:rPr lang="en-US" dirty="0"/>
              <a:t>is based on a clearly defined domain.</a:t>
            </a:r>
          </a:p>
          <a:p>
            <a:pPr marL="0" indent="0">
              <a:buNone/>
            </a:pPr>
            <a:endParaRPr lang="en-US" dirty="0"/>
          </a:p>
        </p:txBody>
      </p:sp>
    </p:spTree>
    <p:extLst>
      <p:ext uri="{BB962C8B-B14F-4D97-AF65-F5344CB8AC3E}">
        <p14:creationId xmlns:p14="http://schemas.microsoft.com/office/powerpoint/2010/main" val="3976592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1080655" y="748145"/>
            <a:ext cx="10488337" cy="4973386"/>
          </a:xfrm>
        </p:spPr>
        <p:txBody>
          <a:bodyPr/>
          <a:lstStyle/>
          <a:p>
            <a:pPr eaLnBrk="1" hangingPunct="1"/>
            <a:r>
              <a:rPr lang="en-US" dirty="0" smtClean="0"/>
              <a:t>Distractors that are written to be plausible should contain common errors or misconceptions</a:t>
            </a:r>
          </a:p>
          <a:p>
            <a:pPr eaLnBrk="1" hangingPunct="1"/>
            <a:r>
              <a:rPr lang="en-US" dirty="0" smtClean="0"/>
              <a:t>Distractor analysis provides information regarding the kinds of errors or misconceptions held by students</a:t>
            </a:r>
          </a:p>
          <a:p>
            <a:pPr eaLnBrk="1" hangingPunct="1"/>
            <a:r>
              <a:rPr lang="en-US" dirty="0" smtClean="0"/>
              <a:t>No reason, psychometrically, to have the same number of options for every item</a:t>
            </a:r>
          </a:p>
          <a:p>
            <a:pPr eaLnBrk="1" hangingPunct="1"/>
            <a:endParaRPr lang="en-US" dirty="0" smtClean="0"/>
          </a:p>
        </p:txBody>
      </p:sp>
      <p:sp>
        <p:nvSpPr>
          <p:cNvPr id="4" name="Title 2"/>
          <p:cNvSpPr txBox="1">
            <a:spLocks/>
          </p:cNvSpPr>
          <p:nvPr/>
        </p:nvSpPr>
        <p:spPr>
          <a:xfrm>
            <a:off x="0" y="6015314"/>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Obtaining Diagnostic Information</a:t>
            </a:r>
            <a:endParaRPr lang="en-US" dirty="0"/>
          </a:p>
        </p:txBody>
      </p:sp>
      <p:pic>
        <p:nvPicPr>
          <p:cNvPr id="4102" name="Picture 6" descr="Testing 1 2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55" y="4677591"/>
            <a:ext cx="3044824" cy="104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3480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9715" y="530567"/>
            <a:ext cx="10466522" cy="3970318"/>
          </a:xfrm>
          <a:prstGeom prst="rect">
            <a:avLst/>
          </a:prstGeom>
        </p:spPr>
        <p:txBody>
          <a:bodyPr wrap="square">
            <a:spAutoFit/>
          </a:bodyPr>
          <a:lstStyle/>
          <a:p>
            <a:pPr algn="l"/>
            <a:r>
              <a:rPr lang="en-US" sz="3600" dirty="0">
                <a:cs typeface="Calibri" pitchFamily="34" charset="0"/>
              </a:rPr>
              <a:t>For all assessment tasks, regardless of format and response requirements, valid inferences</a:t>
            </a:r>
          </a:p>
          <a:p>
            <a:pPr algn="l"/>
            <a:r>
              <a:rPr lang="en-US" sz="3600" dirty="0">
                <a:cs typeface="Calibri" pitchFamily="34" charset="0"/>
              </a:rPr>
              <a:t>about student understanding require the following:</a:t>
            </a:r>
          </a:p>
          <a:p>
            <a:pPr marL="514350" indent="-514350">
              <a:buAutoNum type="arabicPeriod"/>
            </a:pPr>
            <a:r>
              <a:rPr lang="en-US" sz="3600" i="1" dirty="0">
                <a:cs typeface="Calibri" pitchFamily="34" charset="0"/>
              </a:rPr>
              <a:t>The student understands what is being asked by the task, including response requirements.</a:t>
            </a:r>
          </a:p>
          <a:p>
            <a:pPr marL="514350" indent="-514350">
              <a:buAutoNum type="arabicPeriod"/>
            </a:pPr>
            <a:r>
              <a:rPr lang="en-US" sz="3600" i="1" dirty="0">
                <a:cs typeface="Calibri" pitchFamily="34" charset="0"/>
              </a:rPr>
              <a:t>The scoring system knows how to consistently interpret the student response.</a:t>
            </a:r>
            <a:endParaRPr lang="en-US" sz="3600" dirty="0">
              <a:cs typeface="Calibri" pitchFamily="34" charset="0"/>
            </a:endParaRPr>
          </a:p>
        </p:txBody>
      </p:sp>
      <p:sp>
        <p:nvSpPr>
          <p:cNvPr id="7" name="Title 2"/>
          <p:cNvSpPr txBox="1">
            <a:spLocks/>
          </p:cNvSpPr>
          <p:nvPr/>
        </p:nvSpPr>
        <p:spPr>
          <a:xfrm>
            <a:off x="0" y="6015314"/>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Constructed-Response Items</a:t>
            </a:r>
            <a:endParaRPr lang="en-US" dirty="0"/>
          </a:p>
        </p:txBody>
      </p:sp>
    </p:spTree>
    <p:extLst>
      <p:ext uri="{BB962C8B-B14F-4D97-AF65-F5344CB8AC3E}">
        <p14:creationId xmlns:p14="http://schemas.microsoft.com/office/powerpoint/2010/main" val="68788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392609"/>
            <a:ext cx="10944171" cy="5622709"/>
          </a:xfrm>
        </p:spPr>
        <p:txBody>
          <a:bodyPr>
            <a:normAutofit fontScale="92500" lnSpcReduction="10000"/>
          </a:bodyPr>
          <a:lstStyle/>
          <a:p>
            <a:pPr marL="0" indent="0">
              <a:buNone/>
            </a:pPr>
            <a:r>
              <a:rPr lang="en-US" dirty="0"/>
              <a:t>M. E. </a:t>
            </a:r>
            <a:r>
              <a:rPr lang="en-US" dirty="0" smtClean="0"/>
              <a:t>Haggerty, 1918</a:t>
            </a:r>
            <a:endParaRPr lang="en-US" dirty="0"/>
          </a:p>
          <a:p>
            <a:r>
              <a:rPr lang="en-US" dirty="0" smtClean="0"/>
              <a:t>In </a:t>
            </a:r>
            <a:r>
              <a:rPr lang="en-US" dirty="0"/>
              <a:t>preparing this chapter on the specific uses of measurement in the solution of school problems the writer mailed to a selected group of school superintendents, most of whom were known to have used tests and scales, a questionnaire. Chiefly it was sought to learn what changes in school organization and procedure had been made as a result of such measurement. Among 200 replies received there were 62 which reported some conscious alteration in the work of the school following the use of a standardized scale or test. In general, these changes may be grouped under six heads as follows</a:t>
            </a:r>
            <a:r>
              <a:rPr lang="en-US" dirty="0" smtClean="0"/>
              <a:t>:</a:t>
            </a:r>
            <a:endParaRPr lang="en-US" dirty="0"/>
          </a:p>
        </p:txBody>
      </p:sp>
    </p:spTree>
    <p:extLst>
      <p:ext uri="{BB962C8B-B14F-4D97-AF65-F5344CB8AC3E}">
        <p14:creationId xmlns:p14="http://schemas.microsoft.com/office/powerpoint/2010/main" val="32697829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geom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113746"/>
            <a:ext cx="5923744" cy="49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400799" y="1212272"/>
            <a:ext cx="54009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sz="2800" dirty="0"/>
              <a:t>What is the role of necessary assumptions in order to respond in a way that is consistent with the construct being measured?</a:t>
            </a:r>
          </a:p>
        </p:txBody>
      </p:sp>
      <p:sp>
        <p:nvSpPr>
          <p:cNvPr id="9"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Be Explicit</a:t>
            </a:r>
            <a:endParaRPr lang="en-US" dirty="0"/>
          </a:p>
        </p:txBody>
      </p:sp>
    </p:spTree>
    <p:extLst>
      <p:ext uri="{BB962C8B-B14F-4D97-AF65-F5344CB8AC3E}">
        <p14:creationId xmlns:p14="http://schemas.microsoft.com/office/powerpoint/2010/main" val="11316344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40909" y="-1"/>
            <a:ext cx="6079524" cy="6858001"/>
          </a:xfrm>
          <a:prstGeom prst="rect">
            <a:avLst/>
          </a:prstGeom>
          <a:noFill/>
          <a:ln>
            <a:noFill/>
          </a:ln>
        </p:spPr>
      </p:pic>
    </p:spTree>
    <p:extLst>
      <p:ext uri="{BB962C8B-B14F-4D97-AF65-F5344CB8AC3E}">
        <p14:creationId xmlns:p14="http://schemas.microsoft.com/office/powerpoint/2010/main" val="21469520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9959" y="0"/>
            <a:ext cx="10752082" cy="5423337"/>
          </a:xfrm>
          <a:prstGeom prst="rect">
            <a:avLst/>
          </a:prstGeom>
          <a:noFill/>
          <a:ln>
            <a:noFill/>
          </a:ln>
        </p:spPr>
      </p:pic>
      <p:sp>
        <p:nvSpPr>
          <p:cNvPr id="5" name="Rectangle 4"/>
          <p:cNvSpPr/>
          <p:nvPr/>
        </p:nvSpPr>
        <p:spPr>
          <a:xfrm>
            <a:off x="1524000" y="2001078"/>
            <a:ext cx="5764696" cy="2782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0947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9959" y="0"/>
            <a:ext cx="10752082" cy="5423337"/>
          </a:xfrm>
          <a:prstGeom prst="rect">
            <a:avLst/>
          </a:prstGeom>
          <a:noFill/>
          <a:ln>
            <a:noFill/>
          </a:ln>
        </p:spPr>
      </p:pic>
    </p:spTree>
    <p:extLst>
      <p:ext uri="{BB962C8B-B14F-4D97-AF65-F5344CB8AC3E}">
        <p14:creationId xmlns:p14="http://schemas.microsoft.com/office/powerpoint/2010/main" val="12900597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1270" y="1690688"/>
            <a:ext cx="10515600" cy="4351338"/>
          </a:xfrm>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
        <p:nvSpPr>
          <p:cNvPr id="5" name="Rectangle 4"/>
          <p:cNvSpPr/>
          <p:nvPr/>
        </p:nvSpPr>
        <p:spPr>
          <a:xfrm>
            <a:off x="1523999" y="1239413"/>
            <a:ext cx="9382539" cy="27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04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Tree>
    <p:extLst>
      <p:ext uri="{BB962C8B-B14F-4D97-AF65-F5344CB8AC3E}">
        <p14:creationId xmlns:p14="http://schemas.microsoft.com/office/powerpoint/2010/main" val="1865807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
        <p:nvSpPr>
          <p:cNvPr id="6" name="Rectangle 5"/>
          <p:cNvSpPr/>
          <p:nvPr/>
        </p:nvSpPr>
        <p:spPr>
          <a:xfrm>
            <a:off x="1430215" y="1776743"/>
            <a:ext cx="9730154" cy="3892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150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Tree>
    <p:extLst>
      <p:ext uri="{BB962C8B-B14F-4D97-AF65-F5344CB8AC3E}">
        <p14:creationId xmlns:p14="http://schemas.microsoft.com/office/powerpoint/2010/main" val="35591223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
        <p:nvSpPr>
          <p:cNvPr id="5" name="Rectangle 4"/>
          <p:cNvSpPr/>
          <p:nvPr/>
        </p:nvSpPr>
        <p:spPr>
          <a:xfrm>
            <a:off x="7129670" y="2199862"/>
            <a:ext cx="3657600" cy="2292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75355" y="2956305"/>
            <a:ext cx="490331" cy="346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8321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Tree>
    <p:extLst>
      <p:ext uri="{BB962C8B-B14F-4D97-AF65-F5344CB8AC3E}">
        <p14:creationId xmlns:p14="http://schemas.microsoft.com/office/powerpoint/2010/main" val="4040760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Changes in</a:t>
            </a:r>
          </a:p>
          <a:p>
            <a:pPr marL="0" indent="0">
              <a:buNone/>
            </a:pPr>
            <a:r>
              <a:rPr lang="en-US" dirty="0" smtClean="0"/>
              <a:t>1</a:t>
            </a:r>
            <a:r>
              <a:rPr lang="en-US" dirty="0"/>
              <a:t>. </a:t>
            </a:r>
            <a:r>
              <a:rPr lang="en-US" dirty="0" smtClean="0"/>
              <a:t>classification </a:t>
            </a:r>
            <a:r>
              <a:rPr lang="en-US" dirty="0"/>
              <a:t>of pupils</a:t>
            </a:r>
          </a:p>
          <a:p>
            <a:pPr marL="0" indent="0">
              <a:buNone/>
            </a:pPr>
            <a:r>
              <a:rPr lang="en-US" dirty="0"/>
              <a:t>2. </a:t>
            </a:r>
            <a:r>
              <a:rPr lang="en-US" dirty="0" smtClean="0"/>
              <a:t>school </a:t>
            </a:r>
            <a:r>
              <a:rPr lang="en-US" dirty="0"/>
              <a:t>organization</a:t>
            </a:r>
          </a:p>
          <a:p>
            <a:pPr marL="0" indent="0">
              <a:buNone/>
            </a:pPr>
            <a:r>
              <a:rPr lang="en-US" dirty="0"/>
              <a:t>3. </a:t>
            </a:r>
            <a:r>
              <a:rPr lang="en-US" dirty="0" smtClean="0"/>
              <a:t>course </a:t>
            </a:r>
            <a:r>
              <a:rPr lang="en-US" dirty="0"/>
              <a:t>of study</a:t>
            </a:r>
          </a:p>
          <a:p>
            <a:pPr marL="0" indent="0">
              <a:buNone/>
            </a:pPr>
            <a:r>
              <a:rPr lang="en-US" dirty="0"/>
              <a:t>4. </a:t>
            </a:r>
            <a:r>
              <a:rPr lang="en-US" dirty="0" smtClean="0"/>
              <a:t>methods </a:t>
            </a:r>
            <a:r>
              <a:rPr lang="en-US" dirty="0"/>
              <a:t>of instruction</a:t>
            </a:r>
          </a:p>
          <a:p>
            <a:pPr marL="0" indent="0">
              <a:buNone/>
            </a:pPr>
            <a:r>
              <a:rPr lang="en-US" dirty="0"/>
              <a:t>5. </a:t>
            </a:r>
            <a:r>
              <a:rPr lang="en-US" dirty="0" smtClean="0"/>
              <a:t>time </a:t>
            </a:r>
            <a:r>
              <a:rPr lang="en-US" dirty="0"/>
              <a:t>devoted to subject</a:t>
            </a:r>
          </a:p>
          <a:p>
            <a:pPr marL="0" indent="0">
              <a:buNone/>
            </a:pPr>
            <a:r>
              <a:rPr lang="en-US" dirty="0"/>
              <a:t>6. </a:t>
            </a:r>
            <a:r>
              <a:rPr lang="en-US" dirty="0" smtClean="0"/>
              <a:t>methods </a:t>
            </a:r>
            <a:r>
              <a:rPr lang="en-US" dirty="0"/>
              <a:t>of supervision </a:t>
            </a:r>
          </a:p>
          <a:p>
            <a:endParaRPr lang="en-US" dirty="0"/>
          </a:p>
        </p:txBody>
      </p:sp>
    </p:spTree>
    <p:extLst>
      <p:ext uri="{BB962C8B-B14F-4D97-AF65-F5344CB8AC3E}">
        <p14:creationId xmlns:p14="http://schemas.microsoft.com/office/powerpoint/2010/main" val="3434653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
        <p:nvSpPr>
          <p:cNvPr id="5" name="Content Placeholder 4"/>
          <p:cNvSpPr>
            <a:spLocks noGrp="1"/>
          </p:cNvSpPr>
          <p:nvPr>
            <p:ph idx="1"/>
          </p:nvPr>
        </p:nvSpPr>
        <p:spPr>
          <a:xfrm>
            <a:off x="838200" y="881407"/>
            <a:ext cx="10515600" cy="4641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17299190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14"/>
            <a:ext cx="10515600" cy="5811838"/>
          </a:xfrm>
          <a:prstGeom prst="rect">
            <a:avLst/>
          </a:prstGeom>
          <a:noFill/>
          <a:ln>
            <a:noFill/>
          </a:ln>
        </p:spPr>
      </p:pic>
    </p:spTree>
    <p:extLst>
      <p:ext uri="{BB962C8B-B14F-4D97-AF65-F5344CB8AC3E}">
        <p14:creationId xmlns:p14="http://schemas.microsoft.com/office/powerpoint/2010/main" val="37636196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83"/>
            <a:ext cx="10515600" cy="5811837"/>
          </a:xfrm>
          <a:prstGeom prst="rect">
            <a:avLst/>
          </a:prstGeom>
          <a:noFill/>
          <a:ln>
            <a:noFill/>
          </a:ln>
        </p:spPr>
      </p:pic>
      <p:sp>
        <p:nvSpPr>
          <p:cNvPr id="5" name="Rectangle 4"/>
          <p:cNvSpPr/>
          <p:nvPr/>
        </p:nvSpPr>
        <p:spPr>
          <a:xfrm>
            <a:off x="1736035" y="2124730"/>
            <a:ext cx="5685182" cy="3494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9643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7"/>
          </a:xfrm>
          <a:prstGeom prst="rect">
            <a:avLst/>
          </a:prstGeom>
          <a:noFill/>
          <a:ln>
            <a:noFill/>
          </a:ln>
        </p:spPr>
      </p:pic>
    </p:spTree>
    <p:extLst>
      <p:ext uri="{BB962C8B-B14F-4D97-AF65-F5344CB8AC3E}">
        <p14:creationId xmlns:p14="http://schemas.microsoft.com/office/powerpoint/2010/main" val="4279093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Essential:  Item Review</a:t>
            </a:r>
            <a:endParaRPr lang="en-US" altLang="en-US"/>
          </a:p>
        </p:txBody>
      </p:sp>
      <p:sp>
        <p:nvSpPr>
          <p:cNvPr id="22531" name="Rectangle 3"/>
          <p:cNvSpPr>
            <a:spLocks noGrp="1" noChangeArrowheads="1"/>
          </p:cNvSpPr>
          <p:nvPr>
            <p:ph idx="1"/>
          </p:nvPr>
        </p:nvSpPr>
        <p:spPr>
          <a:xfrm>
            <a:off x="1524000" y="1651001"/>
            <a:ext cx="10058400" cy="4221163"/>
          </a:xfrm>
        </p:spPr>
        <p:txBody>
          <a:bodyPr/>
          <a:lstStyle/>
          <a:p>
            <a:pPr marL="609600" indent="-609600">
              <a:buNone/>
            </a:pPr>
            <a:r>
              <a:rPr lang="en-US" altLang="en-US" dirty="0"/>
              <a:t>4. Item Review – Item Analysis</a:t>
            </a:r>
          </a:p>
          <a:p>
            <a:pPr marL="808038" lvl="1" indent="-352425">
              <a:buFontTx/>
              <a:buAutoNum type="alphaLcPeriod"/>
            </a:pPr>
            <a:r>
              <a:rPr lang="en-US" altLang="en-US" dirty="0"/>
              <a:t>Item Difficulty</a:t>
            </a:r>
          </a:p>
          <a:p>
            <a:pPr marL="1144588" lvl="2" indent="-352425">
              <a:buFont typeface="Wingdings" pitchFamily="2" charset="2"/>
              <a:buChar char="Ø"/>
            </a:pPr>
            <a:r>
              <a:rPr lang="en-US" altLang="en-US" sz="3200" dirty="0"/>
              <a:t>Proportion that correctly respond</a:t>
            </a:r>
          </a:p>
          <a:p>
            <a:pPr marL="808038" lvl="1" indent="-352425">
              <a:buFontTx/>
              <a:buAutoNum type="alphaLcPeriod"/>
            </a:pPr>
            <a:r>
              <a:rPr lang="en-US" altLang="en-US" dirty="0"/>
              <a:t>Distractor Functioning</a:t>
            </a:r>
          </a:p>
          <a:p>
            <a:pPr marL="1144588" lvl="2" indent="-352425">
              <a:buFont typeface="Wingdings" pitchFamily="2" charset="2"/>
              <a:buChar char="Ø"/>
            </a:pPr>
            <a:r>
              <a:rPr lang="en-US" altLang="en-US" sz="3200" dirty="0"/>
              <a:t>Are the distractors being selected</a:t>
            </a:r>
          </a:p>
          <a:p>
            <a:pPr marL="1144588" lvl="2" indent="-352425">
              <a:buFont typeface="Wingdings" pitchFamily="2" charset="2"/>
              <a:buChar char="Ø"/>
            </a:pPr>
            <a:r>
              <a:rPr lang="en-US" altLang="en-US" sz="3200" dirty="0"/>
              <a:t>Are the distractors “attracting” the right students</a:t>
            </a:r>
          </a:p>
          <a:p>
            <a:pPr marL="1144588" lvl="2" indent="-352425">
              <a:buFont typeface="Wingdings" pitchFamily="2" charset="2"/>
              <a:buChar char="Ø"/>
            </a:pPr>
            <a:r>
              <a:rPr lang="en-US" altLang="en-US" sz="3200" dirty="0"/>
              <a:t>What misconceptions remain</a:t>
            </a:r>
          </a:p>
        </p:txBody>
      </p:sp>
    </p:spTree>
    <p:extLst>
      <p:ext uri="{BB962C8B-B14F-4D97-AF65-F5344CB8AC3E}">
        <p14:creationId xmlns:p14="http://schemas.microsoft.com/office/powerpoint/2010/main" val="26260411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7"/>
          <p:cNvSpPr txBox="1">
            <a:spLocks noChangeArrowheads="1"/>
          </p:cNvSpPr>
          <p:nvPr/>
        </p:nvSpPr>
        <p:spPr bwMode="auto">
          <a:xfrm>
            <a:off x="997527" y="561118"/>
            <a:ext cx="10610704" cy="5078313"/>
          </a:xfrm>
          <a:prstGeom prst="rect">
            <a:avLst/>
          </a:prstGeom>
          <a:noFill/>
          <a:ln w="9525">
            <a:noFill/>
            <a:miter lim="800000"/>
            <a:headEnd/>
            <a:tailEnd/>
          </a:ln>
        </p:spPr>
        <p:txBody>
          <a:bodyPr wrap="square">
            <a:spAutoFit/>
          </a:bodyPr>
          <a:lstStyle/>
          <a:p>
            <a:pPr marL="339725" indent="-339725">
              <a:buFont typeface="Arial" pitchFamily="34" charset="0"/>
              <a:buChar char="•"/>
              <a:defRPr/>
            </a:pPr>
            <a:r>
              <a:rPr lang="en-US" sz="3600" dirty="0"/>
              <a:t>Restrict the use of essay questions to those learning outcomes that cannot be measured satisfactorily by objective items.</a:t>
            </a:r>
          </a:p>
          <a:p>
            <a:pPr marL="339725" indent="-339725">
              <a:buFont typeface="Arial" pitchFamily="34" charset="0"/>
              <a:buChar char="•"/>
              <a:defRPr/>
            </a:pPr>
            <a:r>
              <a:rPr lang="en-US" sz="3600" dirty="0"/>
              <a:t>Construct questions that will call forth the skills specified in the learning standards.</a:t>
            </a:r>
          </a:p>
          <a:p>
            <a:pPr marL="339725" indent="-339725">
              <a:buFont typeface="Arial" pitchFamily="34" charset="0"/>
              <a:buChar char="•"/>
              <a:defRPr/>
            </a:pPr>
            <a:r>
              <a:rPr lang="en-US" sz="3600" dirty="0"/>
              <a:t>Phrase the question so that the student’s task is clearly indicated.</a:t>
            </a:r>
          </a:p>
          <a:p>
            <a:pPr marL="339725" indent="-339725">
              <a:buFont typeface="Arial" pitchFamily="34" charset="0"/>
              <a:buChar char="•"/>
              <a:defRPr/>
            </a:pPr>
            <a:r>
              <a:rPr lang="en-US" sz="3600" dirty="0"/>
              <a:t>Indicate an approximate time limit for each question</a:t>
            </a:r>
            <a:r>
              <a:rPr lang="en-US" sz="3600" dirty="0" smtClean="0"/>
              <a:t>.</a:t>
            </a:r>
            <a:endParaRPr lang="en-US" sz="3600" dirty="0"/>
          </a:p>
        </p:txBody>
      </p:sp>
      <p:sp>
        <p:nvSpPr>
          <p:cNvPr id="7" name="Title 2"/>
          <p:cNvSpPr txBox="1">
            <a:spLocks/>
          </p:cNvSpPr>
          <p:nvPr/>
        </p:nvSpPr>
        <p:spPr>
          <a:xfrm>
            <a:off x="0" y="6015314"/>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Quality Essay Items</a:t>
            </a:r>
            <a:endParaRPr lang="en-US" dirty="0"/>
          </a:p>
        </p:txBody>
      </p:sp>
    </p:spTree>
    <p:extLst>
      <p:ext uri="{BB962C8B-B14F-4D97-AF65-F5344CB8AC3E}">
        <p14:creationId xmlns:p14="http://schemas.microsoft.com/office/powerpoint/2010/main" val="36851326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6015319"/>
            <a:ext cx="7010400" cy="842686"/>
          </a:xfrm>
        </p:spPr>
        <p:txBody>
          <a:bodyPr>
            <a:normAutofit/>
          </a:bodyPr>
          <a:lstStyle/>
          <a:p>
            <a:r>
              <a:rPr lang="en-US" sz="2800" dirty="0" smtClean="0"/>
              <a:t>Educational Leadership, Sept. 2012</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08620195"/>
              </p:ext>
            </p:extLst>
          </p:nvPr>
        </p:nvGraphicFramePr>
        <p:xfrm>
          <a:off x="-1" y="-1"/>
          <a:ext cx="5202279" cy="6858005"/>
        </p:xfrm>
        <a:graphic>
          <a:graphicData uri="http://schemas.openxmlformats.org/presentationml/2006/ole">
            <mc:AlternateContent xmlns:mc="http://schemas.openxmlformats.org/markup-compatibility/2006">
              <mc:Choice xmlns:v="urn:schemas-microsoft-com:vml" Requires="v">
                <p:oleObj spid="_x0000_s1052" name="Acrobat Document" r:id="rId3" imgW="5657691" imgH="7457995" progId="Acrobat.Document.DC">
                  <p:embed/>
                </p:oleObj>
              </mc:Choice>
              <mc:Fallback>
                <p:oleObj name="Acrobat Document" r:id="rId3" imgW="5657691" imgH="7457995" progId="Acrobat.Document.DC">
                  <p:embed/>
                  <p:pic>
                    <p:nvPicPr>
                      <p:cNvPr id="4" name="Object 3"/>
                      <p:cNvPicPr/>
                      <p:nvPr/>
                    </p:nvPicPr>
                    <p:blipFill>
                      <a:blip r:embed="rId4"/>
                      <a:stretch>
                        <a:fillRect/>
                      </a:stretch>
                    </p:blipFill>
                    <p:spPr>
                      <a:xfrm>
                        <a:off x="-1" y="-1"/>
                        <a:ext cx="5202279" cy="6858005"/>
                      </a:xfrm>
                      <a:prstGeom prst="rect">
                        <a:avLst/>
                      </a:prstGeom>
                    </p:spPr>
                  </p:pic>
                </p:oleObj>
              </mc:Fallback>
            </mc:AlternateContent>
          </a:graphicData>
        </a:graphic>
      </p:graphicFrame>
      <p:sp>
        <p:nvSpPr>
          <p:cNvPr id="5" name="Content Placeholder 2"/>
          <p:cNvSpPr>
            <a:spLocks noGrp="1"/>
          </p:cNvSpPr>
          <p:nvPr>
            <p:ph idx="1"/>
          </p:nvPr>
        </p:nvSpPr>
        <p:spPr>
          <a:xfrm>
            <a:off x="5181600" y="973394"/>
            <a:ext cx="6617110" cy="4684456"/>
          </a:xfrm>
        </p:spPr>
        <p:txBody>
          <a:bodyPr/>
          <a:lstStyle/>
          <a:p>
            <a:pPr marL="742950" indent="-742950">
              <a:buFont typeface="+mj-lt"/>
              <a:buAutoNum type="arabicPeriod"/>
            </a:pPr>
            <a:r>
              <a:rPr lang="en-US" dirty="0" smtClean="0"/>
              <a:t>Feedback is not advice, praise, or evaluation. Feedback is information about how we are doing in our efforts to reach a goal</a:t>
            </a:r>
            <a:endParaRPr lang="en-US" dirty="0"/>
          </a:p>
        </p:txBody>
      </p:sp>
    </p:spTree>
    <p:extLst>
      <p:ext uri="{BB962C8B-B14F-4D97-AF65-F5344CB8AC3E}">
        <p14:creationId xmlns:p14="http://schemas.microsoft.com/office/powerpoint/2010/main" val="9493282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2950" indent="-742950">
              <a:buFont typeface="+mj-lt"/>
              <a:buAutoNum type="arabicPeriod" startAt="2"/>
            </a:pPr>
            <a:r>
              <a:rPr lang="en-US" dirty="0" smtClean="0"/>
              <a:t>If students know the classroom is a safe place to make mistakes, they are more likely to use feedback for learning.</a:t>
            </a:r>
          </a:p>
          <a:p>
            <a:pPr marL="742950" indent="-742950">
              <a:buFont typeface="+mj-lt"/>
              <a:buAutoNum type="arabicPeriod" startAt="2"/>
            </a:pPr>
            <a:r>
              <a:rPr lang="en-US" dirty="0" smtClean="0"/>
              <a:t>The feedback students give teachers can be more powerful than the feedback teachers give students.</a:t>
            </a:r>
          </a:p>
          <a:p>
            <a:pPr marL="742950" indent="-742950">
              <a:buFont typeface="+mj-lt"/>
              <a:buAutoNum type="arabicPeriod" startAt="2"/>
            </a:pPr>
            <a:r>
              <a:rPr lang="en-US" dirty="0" smtClean="0"/>
              <a:t>When we give a grade as part of our feedback, students routinely read only as far as the grade.</a:t>
            </a:r>
            <a:endParaRPr lang="en-US" dirty="0"/>
          </a:p>
        </p:txBody>
      </p:sp>
    </p:spTree>
    <p:extLst>
      <p:ext uri="{BB962C8B-B14F-4D97-AF65-F5344CB8AC3E}">
        <p14:creationId xmlns:p14="http://schemas.microsoft.com/office/powerpoint/2010/main" val="16698542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2950" indent="-742950">
              <a:buFont typeface="+mj-lt"/>
              <a:buAutoNum type="arabicPeriod" startAt="5"/>
            </a:pPr>
            <a:r>
              <a:rPr lang="en-US" dirty="0" smtClean="0"/>
              <a:t>Effective feedback occurs during the learning, while there is still time to act on it.</a:t>
            </a:r>
          </a:p>
          <a:p>
            <a:pPr marL="742950" indent="-742950">
              <a:buFont typeface="+mj-lt"/>
              <a:buAutoNum type="arabicPeriod" startAt="5"/>
            </a:pPr>
            <a:r>
              <a:rPr lang="en-US" dirty="0" smtClean="0"/>
              <a:t>Most of the feedback that students receive about their classroom work is from other students—and much of that feedback is wrong.</a:t>
            </a:r>
          </a:p>
          <a:p>
            <a:pPr marL="742950" indent="-742950">
              <a:buFont typeface="+mj-lt"/>
              <a:buAutoNum type="arabicPeriod" startAt="5"/>
            </a:pPr>
            <a:r>
              <a:rPr lang="en-US" dirty="0" smtClean="0"/>
              <a:t>Students need to know their learning target—the specific skill they’re supposed to learn—or else “feedback” is just someone telling them what to do.</a:t>
            </a:r>
            <a:endParaRPr lang="en-US" dirty="0"/>
          </a:p>
        </p:txBody>
      </p:sp>
    </p:spTree>
    <p:extLst>
      <p:ext uri="{BB962C8B-B14F-4D97-AF65-F5344CB8AC3E}">
        <p14:creationId xmlns:p14="http://schemas.microsoft.com/office/powerpoint/2010/main" val="14480475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3"/>
          <p:cNvGraphicFramePr>
            <a:graphicFrameLocks noChangeAspect="1"/>
          </p:cNvGraphicFramePr>
          <p:nvPr/>
        </p:nvGraphicFramePr>
        <p:xfrm>
          <a:off x="722276" y="0"/>
          <a:ext cx="10629667" cy="6878141"/>
        </p:xfrm>
        <a:graphic>
          <a:graphicData uri="http://schemas.openxmlformats.org/presentationml/2006/ole">
            <mc:AlternateContent xmlns:mc="http://schemas.openxmlformats.org/markup-compatibility/2006">
              <mc:Choice xmlns:v="urn:schemas-microsoft-com:vml" Requires="v">
                <p:oleObj spid="_x0000_s2074" name="Acrobat Document" r:id="rId3" imgW="11658476" imgH="7543564" progId="Acrobat.Document.DC">
                  <p:embed/>
                </p:oleObj>
              </mc:Choice>
              <mc:Fallback>
                <p:oleObj name="Acrobat Document" r:id="rId3" imgW="11658476" imgH="7543564" progId="Acrobat.Document.DC">
                  <p:embed/>
                  <p:pic>
                    <p:nvPicPr>
                      <p:cNvPr id="4" name="Object 3"/>
                      <p:cNvPicPr/>
                      <p:nvPr/>
                    </p:nvPicPr>
                    <p:blipFill>
                      <a:blip r:embed="rId4"/>
                      <a:stretch>
                        <a:fillRect/>
                      </a:stretch>
                    </p:blipFill>
                    <p:spPr>
                      <a:xfrm>
                        <a:off x="722276" y="0"/>
                        <a:ext cx="10629667" cy="6878141"/>
                      </a:xfrm>
                      <a:prstGeom prst="rect">
                        <a:avLst/>
                      </a:prstGeom>
                    </p:spPr>
                  </p:pic>
                </p:oleObj>
              </mc:Fallback>
            </mc:AlternateContent>
          </a:graphicData>
        </a:graphic>
      </p:graphicFrame>
    </p:spTree>
    <p:extLst>
      <p:ext uri="{BB962C8B-B14F-4D97-AF65-F5344CB8AC3E}">
        <p14:creationId xmlns:p14="http://schemas.microsoft.com/office/powerpoint/2010/main" val="413127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392610"/>
            <a:ext cx="10944171" cy="5318379"/>
          </a:xfrm>
        </p:spPr>
        <p:txBody>
          <a:bodyPr>
            <a:normAutofit/>
          </a:bodyPr>
          <a:lstStyle/>
          <a:p>
            <a:pPr marL="0" indent="0">
              <a:buNone/>
            </a:pPr>
            <a:r>
              <a:rPr lang="en-US" dirty="0"/>
              <a:t>Green &amp; </a:t>
            </a:r>
            <a:r>
              <a:rPr lang="en-US" dirty="0" smtClean="0"/>
              <a:t>Jorgensen, 1929</a:t>
            </a:r>
          </a:p>
          <a:p>
            <a:pPr marL="0" indent="0">
              <a:buNone/>
            </a:pPr>
            <a:r>
              <a:rPr lang="en-US" i="1" dirty="0" smtClean="0"/>
              <a:t>The </a:t>
            </a:r>
            <a:r>
              <a:rPr lang="en-US" i="1" dirty="0"/>
              <a:t>use and interpretation of education tests</a:t>
            </a:r>
            <a:r>
              <a:rPr lang="en-US" dirty="0"/>
              <a:t>.</a:t>
            </a:r>
          </a:p>
          <a:p>
            <a:r>
              <a:rPr lang="en-US" dirty="0" smtClean="0"/>
              <a:t>Within the past score of years tests and measuring devices in nearly all subject matter fields have been developed. What the future of this movement will be no one can predict. In many ways the rapid development has been unfortunate for it has resulted in confusion on the part of the classroom teacher, the one who should profit the most from the program.</a:t>
            </a:r>
            <a:endParaRPr lang="en-US" dirty="0"/>
          </a:p>
        </p:txBody>
      </p:sp>
    </p:spTree>
    <p:extLst>
      <p:ext uri="{BB962C8B-B14F-4D97-AF65-F5344CB8AC3E}">
        <p14:creationId xmlns:p14="http://schemas.microsoft.com/office/powerpoint/2010/main" val="1802590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3"/>
          <p:cNvGraphicFramePr>
            <a:graphicFrameLocks noChangeAspect="1"/>
          </p:cNvGraphicFramePr>
          <p:nvPr/>
        </p:nvGraphicFramePr>
        <p:xfrm>
          <a:off x="1646663" y="0"/>
          <a:ext cx="8898673" cy="6876247"/>
        </p:xfrm>
        <a:graphic>
          <a:graphicData uri="http://schemas.openxmlformats.org/presentationml/2006/ole">
            <mc:AlternateContent xmlns:mc="http://schemas.openxmlformats.org/markup-compatibility/2006">
              <mc:Choice xmlns:v="urn:schemas-microsoft-com:vml" Requires="v">
                <p:oleObj spid="_x0000_s3098" name="Acrobat Document" r:id="rId3" imgW="7543768" imgH="5829216" progId="Acrobat.Document.DC">
                  <p:embed/>
                </p:oleObj>
              </mc:Choice>
              <mc:Fallback>
                <p:oleObj name="Acrobat Document" r:id="rId3" imgW="7543768" imgH="5829216" progId="Acrobat.Document.DC">
                  <p:embed/>
                  <p:pic>
                    <p:nvPicPr>
                      <p:cNvPr id="4" name="Object 3"/>
                      <p:cNvPicPr/>
                      <p:nvPr/>
                    </p:nvPicPr>
                    <p:blipFill>
                      <a:blip r:embed="rId4"/>
                      <a:stretch>
                        <a:fillRect/>
                      </a:stretch>
                    </p:blipFill>
                    <p:spPr>
                      <a:xfrm>
                        <a:off x="1646663" y="0"/>
                        <a:ext cx="8898673" cy="6876247"/>
                      </a:xfrm>
                      <a:prstGeom prst="rect">
                        <a:avLst/>
                      </a:prstGeom>
                    </p:spPr>
                  </p:pic>
                </p:oleObj>
              </mc:Fallback>
            </mc:AlternateContent>
          </a:graphicData>
        </a:graphic>
      </p:graphicFrame>
    </p:spTree>
    <p:extLst>
      <p:ext uri="{BB962C8B-B14F-4D97-AF65-F5344CB8AC3E}">
        <p14:creationId xmlns:p14="http://schemas.microsoft.com/office/powerpoint/2010/main" val="2979052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Notions of Equity</a:t>
            </a:r>
            <a:endParaRPr lang="en-US" dirty="0"/>
          </a:p>
        </p:txBody>
      </p:sp>
      <p:pic>
        <p:nvPicPr>
          <p:cNvPr id="3" name="Picture 2" descr="http://culturalorganizing.org/wp-content/uploads/2016/10/The4thPanel_Kit.jpg"/>
          <p:cNvPicPr>
            <a:picLocks noChangeAspect="1" noChangeArrowheads="1"/>
          </p:cNvPicPr>
          <p:nvPr/>
        </p:nvPicPr>
        <p:blipFill rotWithShape="1">
          <a:blip r:embed="rId2">
            <a:extLst>
              <a:ext uri="{28A0092B-C50C-407E-A947-70E740481C1C}">
                <a14:useLocalDpi xmlns:a14="http://schemas.microsoft.com/office/drawing/2010/main" val="0"/>
              </a:ext>
            </a:extLst>
          </a:blip>
          <a:srcRect r="48791" b="50128"/>
          <a:stretch/>
        </p:blipFill>
        <p:spPr bwMode="auto">
          <a:xfrm>
            <a:off x="2454462" y="661406"/>
            <a:ext cx="3567010" cy="4520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culturalorganizing.org/wp-content/uploads/2016/10/The4thPanel_Kit.jpg"/>
          <p:cNvPicPr>
            <a:picLocks noChangeAspect="1" noChangeArrowheads="1"/>
          </p:cNvPicPr>
          <p:nvPr/>
        </p:nvPicPr>
        <p:blipFill rotWithShape="1">
          <a:blip r:embed="rId2">
            <a:extLst>
              <a:ext uri="{28A0092B-C50C-407E-A947-70E740481C1C}">
                <a14:useLocalDpi xmlns:a14="http://schemas.microsoft.com/office/drawing/2010/main" val="0"/>
              </a:ext>
            </a:extLst>
          </a:blip>
          <a:srcRect l="50250" t="-81" r="-1" b="50129"/>
          <a:stretch/>
        </p:blipFill>
        <p:spPr bwMode="auto">
          <a:xfrm>
            <a:off x="6131169" y="661406"/>
            <a:ext cx="3459873" cy="452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31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03235"/>
            <a:ext cx="12192000" cy="854765"/>
          </a:xfrm>
        </p:spPr>
        <p:txBody>
          <a:bodyPr/>
          <a:lstStyle/>
          <a:p>
            <a:r>
              <a:rPr lang="en-US" dirty="0" smtClean="0"/>
              <a:t>Rethinking Equity</a:t>
            </a:r>
            <a:endParaRPr lang="en-US" dirty="0"/>
          </a:p>
        </p:txBody>
      </p:sp>
      <p:pic>
        <p:nvPicPr>
          <p:cNvPr id="3" name="Picture 6" descr="equalityequ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504" y="608652"/>
            <a:ext cx="7844115" cy="4566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252446"/>
            <a:ext cx="2643672" cy="336695"/>
          </a:xfrm>
          <a:prstGeom prst="rect">
            <a:avLst/>
          </a:prstGeom>
          <a:noFill/>
        </p:spPr>
        <p:txBody>
          <a:bodyPr wrap="none" rtlCol="0">
            <a:spAutoFit/>
          </a:bodyPr>
          <a:lstStyle/>
          <a:p>
            <a:r>
              <a:rPr lang="en-US" sz="1588" dirty="0"/>
              <a:t>http://culturalorganizing.org</a:t>
            </a:r>
          </a:p>
        </p:txBody>
      </p:sp>
    </p:spTree>
    <p:extLst>
      <p:ext uri="{BB962C8B-B14F-4D97-AF65-F5344CB8AC3E}">
        <p14:creationId xmlns:p14="http://schemas.microsoft.com/office/powerpoint/2010/main" val="18277268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1219200"/>
            <a:ext cx="10944171" cy="4191001"/>
          </a:xfrm>
        </p:spPr>
        <p:txBody>
          <a:bodyPr/>
          <a:lstStyle/>
          <a:p>
            <a:pPr marL="0" indent="0">
              <a:buNone/>
            </a:pPr>
            <a:r>
              <a:rPr lang="en-US" dirty="0" smtClean="0"/>
              <a:t>Building a culture of testing</a:t>
            </a:r>
          </a:p>
          <a:p>
            <a:pPr marL="0" indent="0">
              <a:buNone/>
            </a:pPr>
            <a:r>
              <a:rPr lang="en-US" dirty="0"/>
              <a:t>	</a:t>
            </a:r>
            <a:r>
              <a:rPr lang="en-US" dirty="0" smtClean="0"/>
              <a:t>	a culture of assessment</a:t>
            </a:r>
          </a:p>
          <a:p>
            <a:pPr marL="0" indent="0">
              <a:buNone/>
            </a:pPr>
            <a:r>
              <a:rPr lang="en-US" dirty="0"/>
              <a:t>	</a:t>
            </a:r>
            <a:r>
              <a:rPr lang="en-US" dirty="0" smtClean="0"/>
              <a:t>	 a culture of evidence</a:t>
            </a:r>
            <a:endParaRPr lang="en-US" dirty="0"/>
          </a:p>
        </p:txBody>
      </p:sp>
    </p:spTree>
    <p:extLst>
      <p:ext uri="{BB962C8B-B14F-4D97-AF65-F5344CB8AC3E}">
        <p14:creationId xmlns:p14="http://schemas.microsoft.com/office/powerpoint/2010/main" val="41777276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1138989"/>
            <a:ext cx="10944171" cy="4271212"/>
          </a:xfrm>
        </p:spPr>
        <p:txBody>
          <a:bodyPr/>
          <a:lstStyle/>
          <a:p>
            <a:pPr marL="0" indent="0">
              <a:buNone/>
            </a:pPr>
            <a:r>
              <a:rPr lang="en-US" dirty="0" smtClean="0"/>
              <a:t>NCME Statements</a:t>
            </a:r>
            <a:endParaRPr lang="en-US" dirty="0"/>
          </a:p>
        </p:txBody>
      </p:sp>
    </p:spTree>
    <p:extLst>
      <p:ext uri="{BB962C8B-B14F-4D97-AF65-F5344CB8AC3E}">
        <p14:creationId xmlns:p14="http://schemas.microsoft.com/office/powerpoint/2010/main" val="3674918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Excerpts from C.C. Ross (1941), </a:t>
            </a:r>
            <a:r>
              <a:rPr lang="en-US" i="1" dirty="0"/>
              <a:t>Measurement in Today’s School</a:t>
            </a:r>
            <a:r>
              <a:rPr lang="en-US" dirty="0"/>
              <a:t>, based on hundreds of research studies across four decades:</a:t>
            </a:r>
          </a:p>
          <a:p>
            <a:pPr marL="0" indent="0">
              <a:buNone/>
            </a:pPr>
            <a:endParaRPr lang="en-US" dirty="0"/>
          </a:p>
        </p:txBody>
      </p:sp>
    </p:spTree>
    <p:extLst>
      <p:ext uri="{BB962C8B-B14F-4D97-AF65-F5344CB8AC3E}">
        <p14:creationId xmlns:p14="http://schemas.microsoft.com/office/powerpoint/2010/main" val="33005366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189" y="0"/>
            <a:ext cx="11403612" cy="6858005"/>
          </a:xfrm>
          <a:prstGeom prst="rect">
            <a:avLst/>
          </a:prstGeom>
          <a:noFill/>
          <a:ln>
            <a:noFill/>
          </a:ln>
        </p:spPr>
      </p:pic>
    </p:spTree>
    <p:extLst>
      <p:ext uri="{BB962C8B-B14F-4D97-AF65-F5344CB8AC3E}">
        <p14:creationId xmlns:p14="http://schemas.microsoft.com/office/powerpoint/2010/main" val="4279681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1" y="-1"/>
            <a:ext cx="12047847" cy="6858005"/>
          </a:xfrm>
          <a:prstGeom prst="rect">
            <a:avLst/>
          </a:prstGeom>
          <a:noFill/>
          <a:ln>
            <a:noFill/>
          </a:ln>
        </p:spPr>
      </p:pic>
    </p:spTree>
    <p:extLst>
      <p:ext uri="{BB962C8B-B14F-4D97-AF65-F5344CB8AC3E}">
        <p14:creationId xmlns:p14="http://schemas.microsoft.com/office/powerpoint/2010/main" val="40546876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4" y="1828800"/>
            <a:ext cx="12201928" cy="3200399"/>
          </a:xfrm>
          <a:prstGeom prst="rect">
            <a:avLst/>
          </a:prstGeom>
          <a:noFill/>
          <a:ln>
            <a:noFill/>
          </a:ln>
        </p:spPr>
      </p:pic>
    </p:spTree>
    <p:extLst>
      <p:ext uri="{BB962C8B-B14F-4D97-AF65-F5344CB8AC3E}">
        <p14:creationId xmlns:p14="http://schemas.microsoft.com/office/powerpoint/2010/main" val="10910856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Phelps, R.P. (2009). Educational achievement testing: Critiques and rebuttals. In R.P. Phelps (Ed.), </a:t>
            </a:r>
            <a:r>
              <a:rPr lang="en-US" i="1" dirty="0"/>
              <a:t>Correcting fallacies about educational and psychological testing</a:t>
            </a:r>
            <a:r>
              <a:rPr lang="en-US" dirty="0"/>
              <a:t> (pp. 89-146). Washington, DC: American Psychological Association.</a:t>
            </a:r>
          </a:p>
          <a:p>
            <a:endParaRPr lang="en-US" dirty="0"/>
          </a:p>
        </p:txBody>
      </p:sp>
    </p:spTree>
    <p:extLst>
      <p:ext uri="{BB962C8B-B14F-4D97-AF65-F5344CB8AC3E}">
        <p14:creationId xmlns:p14="http://schemas.microsoft.com/office/powerpoint/2010/main" val="1361862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274638"/>
            <a:ext cx="10119360" cy="1706562"/>
          </a:xfrm>
        </p:spPr>
        <p:txBody>
          <a:bodyPr>
            <a:normAutofit/>
          </a:bodyPr>
          <a:lstStyle/>
          <a:p>
            <a:pPr algn="l"/>
            <a:r>
              <a:rPr lang="en-US" b="0" dirty="0" err="1" smtClean="0">
                <a:solidFill>
                  <a:schemeClr val="tx1"/>
                </a:solidFill>
              </a:rPr>
              <a:t>Tiegs</a:t>
            </a:r>
            <a:r>
              <a:rPr lang="en-US" b="0" dirty="0" smtClean="0">
                <a:solidFill>
                  <a:schemeClr val="tx1"/>
                </a:solidFill>
              </a:rPr>
              <a:t>, 1931</a:t>
            </a:r>
            <a:br>
              <a:rPr lang="en-US" b="0" dirty="0" smtClean="0">
                <a:solidFill>
                  <a:schemeClr val="tx1"/>
                </a:solidFill>
              </a:rPr>
            </a:br>
            <a:r>
              <a:rPr lang="en-US" b="0" i="1" dirty="0">
                <a:solidFill>
                  <a:schemeClr val="tx1"/>
                </a:solidFill>
                <a:latin typeface="Book Antiqua" panose="02040602050305030304" pitchFamily="18" charset="0"/>
              </a:rPr>
              <a:t>Tests and Measurements for </a:t>
            </a:r>
            <a:r>
              <a:rPr lang="en-US" b="0" i="1" dirty="0" smtClean="0">
                <a:solidFill>
                  <a:schemeClr val="tx1"/>
                </a:solidFill>
                <a:latin typeface="Book Antiqua" panose="02040602050305030304" pitchFamily="18" charset="0"/>
              </a:rPr>
              <a:t>Teachers</a:t>
            </a:r>
            <a:endParaRPr lang="en-US" b="0" i="1" dirty="0">
              <a:solidFill>
                <a:schemeClr val="tx1"/>
              </a:solidFill>
              <a:latin typeface="Book Antiqua" panose="02040602050305030304" pitchFamily="18" charset="0"/>
            </a:endParaRPr>
          </a:p>
        </p:txBody>
      </p:sp>
      <p:sp>
        <p:nvSpPr>
          <p:cNvPr id="3" name="Content Placeholder 2"/>
          <p:cNvSpPr>
            <a:spLocks noGrp="1"/>
          </p:cNvSpPr>
          <p:nvPr>
            <p:ph idx="1"/>
          </p:nvPr>
        </p:nvSpPr>
        <p:spPr>
          <a:xfrm>
            <a:off x="1454727" y="2251364"/>
            <a:ext cx="9282545" cy="3223053"/>
          </a:xfrm>
        </p:spPr>
        <p:txBody>
          <a:bodyPr/>
          <a:lstStyle/>
          <a:p>
            <a:pPr marL="0" indent="0">
              <a:buNone/>
            </a:pPr>
            <a:endParaRPr lang="en-US" dirty="0"/>
          </a:p>
          <a:p>
            <a:pPr marL="0" indent="0">
              <a:buNone/>
            </a:pPr>
            <a:r>
              <a:rPr lang="en-US" dirty="0" smtClean="0"/>
              <a:t>“</a:t>
            </a:r>
            <a:r>
              <a:rPr lang="en-US" i="1" dirty="0" smtClean="0"/>
              <a:t>The </a:t>
            </a:r>
            <a:r>
              <a:rPr lang="en-US" i="1" dirty="0"/>
              <a:t>principal function of measurement is to contribute directly or indirectly to the effectiveness of teaching and </a:t>
            </a:r>
            <a:r>
              <a:rPr lang="en-US" i="1" dirty="0" smtClean="0"/>
              <a:t>learning.</a:t>
            </a:r>
            <a:r>
              <a:rPr lang="en-US" dirty="0" smtClean="0"/>
              <a:t>”</a:t>
            </a:r>
            <a:endParaRPr lang="en-US" dirty="0"/>
          </a:p>
        </p:txBody>
      </p:sp>
    </p:spTree>
    <p:extLst>
      <p:ext uri="{BB962C8B-B14F-4D97-AF65-F5344CB8AC3E}">
        <p14:creationId xmlns:p14="http://schemas.microsoft.com/office/powerpoint/2010/main" val="7134866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2849" y="40540"/>
            <a:ext cx="11006301" cy="6396122"/>
          </a:xfrm>
          <a:prstGeom prst="rect">
            <a:avLst/>
          </a:prstGeom>
          <a:noFill/>
          <a:ln>
            <a:noFill/>
          </a:ln>
        </p:spPr>
      </p:pic>
    </p:spTree>
    <p:extLst>
      <p:ext uri="{BB962C8B-B14F-4D97-AF65-F5344CB8AC3E}">
        <p14:creationId xmlns:p14="http://schemas.microsoft.com/office/powerpoint/2010/main" val="36945436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11" y="14368"/>
            <a:ext cx="11377689" cy="6843631"/>
          </a:xfrm>
          <a:prstGeom prst="rect">
            <a:avLst/>
          </a:prstGeom>
          <a:noFill/>
          <a:ln>
            <a:noFill/>
          </a:ln>
        </p:spPr>
      </p:pic>
    </p:spTree>
    <p:extLst>
      <p:ext uri="{BB962C8B-B14F-4D97-AF65-F5344CB8AC3E}">
        <p14:creationId xmlns:p14="http://schemas.microsoft.com/office/powerpoint/2010/main" val="9794412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2" y="152400"/>
            <a:ext cx="12183878" cy="6572249"/>
          </a:xfrm>
          <a:prstGeom prst="rect">
            <a:avLst/>
          </a:prstGeom>
          <a:noFill/>
          <a:ln>
            <a:noFill/>
          </a:ln>
        </p:spPr>
      </p:pic>
    </p:spTree>
    <p:extLst>
      <p:ext uri="{BB962C8B-B14F-4D97-AF65-F5344CB8AC3E}">
        <p14:creationId xmlns:p14="http://schemas.microsoft.com/office/powerpoint/2010/main" val="5193223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336" y="0"/>
            <a:ext cx="11489328" cy="6857999"/>
          </a:xfrm>
          <a:prstGeom prst="rect">
            <a:avLst/>
          </a:prstGeom>
          <a:noFill/>
          <a:ln>
            <a:noFill/>
          </a:ln>
        </p:spPr>
      </p:pic>
    </p:spTree>
    <p:extLst>
      <p:ext uri="{BB962C8B-B14F-4D97-AF65-F5344CB8AC3E}">
        <p14:creationId xmlns:p14="http://schemas.microsoft.com/office/powerpoint/2010/main" val="4140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21" y="0"/>
            <a:ext cx="10786129" cy="6858000"/>
          </a:xfrm>
          <a:prstGeom prst="rect">
            <a:avLst/>
          </a:prstGeom>
          <a:noFill/>
          <a:ln>
            <a:noFill/>
          </a:ln>
        </p:spPr>
      </p:pic>
    </p:spTree>
    <p:extLst>
      <p:ext uri="{BB962C8B-B14F-4D97-AF65-F5344CB8AC3E}">
        <p14:creationId xmlns:p14="http://schemas.microsoft.com/office/powerpoint/2010/main" val="17438540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6" y="590550"/>
            <a:ext cx="12194085" cy="5695950"/>
          </a:xfrm>
          <a:prstGeom prst="rect">
            <a:avLst/>
          </a:prstGeom>
          <a:noFill/>
          <a:ln>
            <a:noFill/>
          </a:ln>
        </p:spPr>
      </p:pic>
    </p:spTree>
    <p:extLst>
      <p:ext uri="{BB962C8B-B14F-4D97-AF65-F5344CB8AC3E}">
        <p14:creationId xmlns:p14="http://schemas.microsoft.com/office/powerpoint/2010/main" val="27084729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3500"/>
            <a:ext cx="12205040" cy="2438400"/>
          </a:xfrm>
          <a:prstGeom prst="rect">
            <a:avLst/>
          </a:prstGeom>
          <a:noFill/>
          <a:ln>
            <a:noFill/>
          </a:ln>
        </p:spPr>
      </p:pic>
    </p:spTree>
    <p:extLst>
      <p:ext uri="{BB962C8B-B14F-4D97-AF65-F5344CB8AC3E}">
        <p14:creationId xmlns:p14="http://schemas.microsoft.com/office/powerpoint/2010/main" val="31655136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Phelps, R.P. (2012). The effect of testing on student achievement, 1910-2010. </a:t>
            </a:r>
            <a:r>
              <a:rPr lang="en-US" i="1" dirty="0"/>
              <a:t>International Journal of Testing, 12</a:t>
            </a:r>
            <a:r>
              <a:rPr lang="en-US" dirty="0"/>
              <a:t>, 21-43.</a:t>
            </a:r>
          </a:p>
          <a:p>
            <a:pPr marL="0" indent="0">
              <a:buNone/>
            </a:pPr>
            <a:endParaRPr lang="en-US" dirty="0"/>
          </a:p>
        </p:txBody>
      </p:sp>
    </p:spTree>
    <p:extLst>
      <p:ext uri="{BB962C8B-B14F-4D97-AF65-F5344CB8AC3E}">
        <p14:creationId xmlns:p14="http://schemas.microsoft.com/office/powerpoint/2010/main" val="42673580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Reviewed several hundred studies published between 1910 and 2010</a:t>
            </a:r>
            <a:r>
              <a:rPr lang="en-US" dirty="0" smtClean="0"/>
              <a:t>.</a:t>
            </a:r>
            <a:endParaRPr lang="en-US" dirty="0"/>
          </a:p>
          <a:p>
            <a:r>
              <a:rPr lang="en-US" dirty="0"/>
              <a:t>The pure testing effect is an increase in achievement that occurs simply because students take a test instead of spending the same amount of time some other way, such as studying</a:t>
            </a:r>
            <a:r>
              <a:rPr lang="en-US" dirty="0" smtClean="0"/>
              <a:t>.</a:t>
            </a:r>
            <a:r>
              <a:rPr lang="en-US" dirty="0"/>
              <a:t> </a:t>
            </a:r>
          </a:p>
          <a:p>
            <a:r>
              <a:rPr lang="en-US" dirty="0"/>
              <a:t>Taking a test, responding to questions, generating responses – has a more durable effect on memory and understanding than listening/reading</a:t>
            </a:r>
            <a:r>
              <a:rPr lang="en-US" dirty="0" smtClean="0"/>
              <a:t>.</a:t>
            </a:r>
            <a:endParaRPr lang="en-US" dirty="0"/>
          </a:p>
          <a:p>
            <a:r>
              <a:rPr lang="en-US" dirty="0"/>
              <a:t>177 empirical studies with 640 effects</a:t>
            </a:r>
          </a:p>
          <a:p>
            <a:endParaRPr lang="en-US" dirty="0"/>
          </a:p>
        </p:txBody>
      </p:sp>
    </p:spTree>
    <p:extLst>
      <p:ext uri="{BB962C8B-B14F-4D97-AF65-F5344CB8AC3E}">
        <p14:creationId xmlns:p14="http://schemas.microsoft.com/office/powerpoint/2010/main" val="10444311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Quantitative results: </a:t>
            </a:r>
            <a:r>
              <a:rPr lang="en-US" i="1" dirty="0"/>
              <a:t>d</a:t>
            </a:r>
            <a:r>
              <a:rPr lang="en-US" dirty="0"/>
              <a:t> = 0.55 to 0.88</a:t>
            </a:r>
          </a:p>
          <a:p>
            <a:r>
              <a:rPr lang="en-US" dirty="0" smtClean="0"/>
              <a:t>Testing </a:t>
            </a:r>
            <a:r>
              <a:rPr lang="en-US" dirty="0"/>
              <a:t>with feedback produced strongest positive effects</a:t>
            </a:r>
          </a:p>
          <a:p>
            <a:r>
              <a:rPr lang="en-US" dirty="0" smtClean="0"/>
              <a:t>Adding </a:t>
            </a:r>
            <a:r>
              <a:rPr lang="en-US" dirty="0"/>
              <a:t>stakes and testing with greater frequency increased positive effects</a:t>
            </a:r>
          </a:p>
          <a:p>
            <a:endParaRPr lang="en-US" dirty="0"/>
          </a:p>
        </p:txBody>
      </p:sp>
    </p:spTree>
    <p:extLst>
      <p:ext uri="{BB962C8B-B14F-4D97-AF65-F5344CB8AC3E}">
        <p14:creationId xmlns:p14="http://schemas.microsoft.com/office/powerpoint/2010/main" val="3664674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versity of Minnesota">
      <a:dk1>
        <a:sysClr val="windowText" lastClr="000000"/>
      </a:dk1>
      <a:lt1>
        <a:sysClr val="window" lastClr="FFFFFF"/>
      </a:lt1>
      <a:dk2>
        <a:srgbClr val="7A0019"/>
      </a:dk2>
      <a:lt2>
        <a:srgbClr val="FFCC33"/>
      </a:lt2>
      <a:accent1>
        <a:srgbClr val="00B9E4"/>
      </a:accent1>
      <a:accent2>
        <a:srgbClr val="E98300"/>
      </a:accent2>
      <a:accent3>
        <a:srgbClr val="BED600"/>
      </a:accent3>
      <a:accent4>
        <a:srgbClr val="CCCCCC"/>
      </a:accent4>
      <a:accent5>
        <a:srgbClr val="E2D3A4"/>
      </a:accent5>
      <a:accent6>
        <a:srgbClr val="91785B"/>
      </a:accent6>
      <a:hlink>
        <a:srgbClr val="003D4C"/>
      </a:hlink>
      <a:folHlink>
        <a:srgbClr val="CA7700"/>
      </a:folHlink>
    </a:clrScheme>
    <a:fontScheme name="Custom 5">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26457</TotalTime>
  <Words>3053</Words>
  <Application>Microsoft Office PowerPoint</Application>
  <PresentationFormat>Widescreen</PresentationFormat>
  <Paragraphs>320</Paragraphs>
  <Slides>102</Slides>
  <Notes>22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4" baseType="lpstr">
      <vt:lpstr>Arial</vt:lpstr>
      <vt:lpstr>Book Antiqua</vt:lpstr>
      <vt:lpstr>Bookman Old Style</vt:lpstr>
      <vt:lpstr>Calibri</vt:lpstr>
      <vt:lpstr>Georgia</vt:lpstr>
      <vt:lpstr>OpenSans-Italic</vt:lpstr>
      <vt:lpstr>OpenSans-SemiBold</vt:lpstr>
      <vt:lpstr>Tahoma</vt:lpstr>
      <vt:lpstr>Times New Roman</vt:lpstr>
      <vt:lpstr>Wingdings</vt:lpstr>
      <vt:lpstr>Office Theme</vt:lpstr>
      <vt:lpstr>Acrobat Document</vt:lpstr>
      <vt:lpstr>The Promise of  Formative Uses of Assessment: Building a Culture of Assessment</vt:lpstr>
      <vt:lpstr>`</vt:lpstr>
      <vt:lpstr>PowerPoint Presentation</vt:lpstr>
      <vt:lpstr>PowerPoint Presentation</vt:lpstr>
      <vt:lpstr>PowerPoint Presentation</vt:lpstr>
      <vt:lpstr>PowerPoint Presentation</vt:lpstr>
      <vt:lpstr>PowerPoint Presentation</vt:lpstr>
      <vt:lpstr>PowerPoint Presentation</vt:lpstr>
      <vt:lpstr>Tiegs, 1931 Tests and Measurements for Teachers</vt:lpstr>
      <vt:lpstr>PowerPoint Presentation</vt:lpstr>
      <vt:lpstr>PowerPoint Presentation</vt:lpstr>
      <vt:lpstr>…thoughts</vt:lpstr>
      <vt:lpstr>Promising Practices</vt:lpstr>
      <vt:lpstr>Misconceptions about Formative Uses</vt:lpstr>
      <vt:lpstr>Misconceptions about Learning Targets</vt:lpstr>
      <vt:lpstr>Moving Forward</vt:lpstr>
      <vt:lpstr>Sociocultural Learning Theory</vt:lpstr>
      <vt:lpstr>Shepard, Penuel, &amp; Pellegrino</vt:lpstr>
      <vt:lpstr>PowerPoint Presentation</vt:lpstr>
      <vt:lpstr>PowerPoint Presentation</vt:lpstr>
      <vt:lpstr>PowerPoint Presentation</vt:lpstr>
      <vt:lpstr>PowerPoint Presentation</vt:lpstr>
      <vt:lpstr>Shepard, Penuel, &amp; Pellegrino</vt:lpstr>
      <vt:lpstr>Shepard, Penuel, &amp; Pellegrino</vt:lpstr>
      <vt:lpstr>Discipline-Specific Models of Learning</vt:lpstr>
      <vt:lpstr>PowerPoint Presentation</vt:lpstr>
      <vt:lpstr>PowerPoint Presentation</vt:lpstr>
      <vt:lpstr>Instruction-Assessment Integration</vt:lpstr>
      <vt:lpstr>Grading</vt:lpstr>
      <vt:lpstr>PowerPoint Presentation</vt:lpstr>
      <vt:lpstr>PowerPoint Presentation</vt:lpstr>
      <vt:lpstr>Goals to Strive For</vt:lpstr>
      <vt:lpstr>Ecology of Youth Development</vt:lpstr>
      <vt:lpstr>Social Emotional Context for P Y D</vt:lpstr>
      <vt:lpstr>PowerPoint Presentation</vt:lpstr>
      <vt:lpstr>PowerPoint Presentation</vt:lpstr>
      <vt:lpstr>Using Models of Learning</vt:lpstr>
      <vt:lpstr>Using Models of Learning</vt:lpstr>
      <vt:lpstr>Lessons from Research on Learning</vt:lpstr>
      <vt:lpstr>PowerPoint Presentation</vt:lpstr>
      <vt:lpstr>Hypothesis (Yeager et al., 2018)</vt:lpstr>
      <vt:lpstr>Wise Feedback (Yeager et al., 2018)</vt:lpstr>
      <vt:lpstr>Sustained Behavior Change (Yeager et al., 2018)</vt:lpstr>
      <vt:lpstr>Conclusion (Yeager et al., 2018)</vt:lpstr>
      <vt:lpstr>PowerPoint Presentation</vt:lpstr>
      <vt:lpstr>PowerPoint Presentation</vt:lpstr>
      <vt:lpstr>PowerPoint Presentation</vt:lpstr>
      <vt:lpstr>Essential: Purpose</vt:lpstr>
      <vt:lpstr>Essential: Blueprint</vt:lpstr>
      <vt:lpstr>Quality Items</vt:lpstr>
      <vt:lpstr>Essential: Item Quality</vt:lpstr>
      <vt:lpstr>Writing MC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Item Review</vt:lpstr>
      <vt:lpstr>PowerPoint Presentation</vt:lpstr>
      <vt:lpstr>Educational Leadership, Sept. 2012</vt:lpstr>
      <vt:lpstr>PowerPoint Presentation</vt:lpstr>
      <vt:lpstr>PowerPoint Presentation</vt:lpstr>
      <vt:lpstr>PowerPoint Presentation</vt:lpstr>
      <vt:lpstr>PowerPoint Presentation</vt:lpstr>
      <vt:lpstr>Common Notions of Equity</vt:lpstr>
      <vt:lpstr>Rethinking 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dc:creator>
  <cp:lastModifiedBy>Michael C Rodriguez</cp:lastModifiedBy>
  <cp:revision>421</cp:revision>
  <cp:lastPrinted>2014-11-14T04:36:35Z</cp:lastPrinted>
  <dcterms:created xsi:type="dcterms:W3CDTF">2014-09-08T00:57:16Z</dcterms:created>
  <dcterms:modified xsi:type="dcterms:W3CDTF">2018-11-16T04:29:18Z</dcterms:modified>
</cp:coreProperties>
</file>