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5"/>
  </p:notesMasterIdLst>
  <p:handoutMasterIdLst>
    <p:handoutMasterId r:id="rId156"/>
  </p:handoutMasterIdLst>
  <p:sldIdLst>
    <p:sldId id="395" r:id="rId3"/>
    <p:sldId id="300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319" r:id="rId22"/>
    <p:sldId id="274" r:id="rId23"/>
    <p:sldId id="320" r:id="rId24"/>
    <p:sldId id="275" r:id="rId25"/>
    <p:sldId id="279" r:id="rId26"/>
    <p:sldId id="280" r:id="rId27"/>
    <p:sldId id="281" r:id="rId28"/>
    <p:sldId id="282" r:id="rId29"/>
    <p:sldId id="448" r:id="rId30"/>
    <p:sldId id="283" r:id="rId31"/>
    <p:sldId id="452" r:id="rId32"/>
    <p:sldId id="398" r:id="rId33"/>
    <p:sldId id="399" r:id="rId34"/>
    <p:sldId id="400" r:id="rId35"/>
    <p:sldId id="284" r:id="rId36"/>
    <p:sldId id="285" r:id="rId37"/>
    <p:sldId id="286" r:id="rId38"/>
    <p:sldId id="287" r:id="rId39"/>
    <p:sldId id="288" r:id="rId40"/>
    <p:sldId id="289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10" r:id="rId49"/>
    <p:sldId id="311" r:id="rId50"/>
    <p:sldId id="313" r:id="rId51"/>
    <p:sldId id="466" r:id="rId52"/>
    <p:sldId id="460" r:id="rId53"/>
    <p:sldId id="321" r:id="rId54"/>
    <p:sldId id="401" r:id="rId55"/>
    <p:sldId id="402" r:id="rId56"/>
    <p:sldId id="403" r:id="rId57"/>
    <p:sldId id="404" r:id="rId58"/>
    <p:sldId id="405" r:id="rId59"/>
    <p:sldId id="406" r:id="rId60"/>
    <p:sldId id="314" r:id="rId61"/>
    <p:sldId id="315" r:id="rId62"/>
    <p:sldId id="453" r:id="rId63"/>
    <p:sldId id="330" r:id="rId64"/>
    <p:sldId id="331" r:id="rId65"/>
    <p:sldId id="334" r:id="rId66"/>
    <p:sldId id="335" r:id="rId67"/>
    <p:sldId id="336" r:id="rId68"/>
    <p:sldId id="338" r:id="rId69"/>
    <p:sldId id="461" r:id="rId70"/>
    <p:sldId id="462" r:id="rId71"/>
    <p:sldId id="463" r:id="rId72"/>
    <p:sldId id="464" r:id="rId73"/>
    <p:sldId id="465" r:id="rId74"/>
    <p:sldId id="340" r:id="rId75"/>
    <p:sldId id="344" r:id="rId76"/>
    <p:sldId id="345" r:id="rId77"/>
    <p:sldId id="346" r:id="rId78"/>
    <p:sldId id="449" r:id="rId79"/>
    <p:sldId id="349" r:id="rId80"/>
    <p:sldId id="350" r:id="rId81"/>
    <p:sldId id="351" r:id="rId82"/>
    <p:sldId id="353" r:id="rId83"/>
    <p:sldId id="354" r:id="rId84"/>
    <p:sldId id="355" r:id="rId85"/>
    <p:sldId id="359" r:id="rId86"/>
    <p:sldId id="360" r:id="rId87"/>
    <p:sldId id="361" r:id="rId88"/>
    <p:sldId id="362" r:id="rId89"/>
    <p:sldId id="363" r:id="rId90"/>
    <p:sldId id="364" r:id="rId91"/>
    <p:sldId id="365" r:id="rId92"/>
    <p:sldId id="366" r:id="rId93"/>
    <p:sldId id="367" r:id="rId94"/>
    <p:sldId id="368" r:id="rId95"/>
    <p:sldId id="369" r:id="rId96"/>
    <p:sldId id="370" r:id="rId97"/>
    <p:sldId id="371" r:id="rId98"/>
    <p:sldId id="372" r:id="rId99"/>
    <p:sldId id="373" r:id="rId100"/>
    <p:sldId id="383" r:id="rId101"/>
    <p:sldId id="384" r:id="rId102"/>
    <p:sldId id="385" r:id="rId103"/>
    <p:sldId id="386" r:id="rId104"/>
    <p:sldId id="387" r:id="rId105"/>
    <p:sldId id="388" r:id="rId106"/>
    <p:sldId id="390" r:id="rId107"/>
    <p:sldId id="391" r:id="rId108"/>
    <p:sldId id="392" r:id="rId109"/>
    <p:sldId id="393" r:id="rId110"/>
    <p:sldId id="408" r:id="rId111"/>
    <p:sldId id="409" r:id="rId112"/>
    <p:sldId id="410" r:id="rId113"/>
    <p:sldId id="411" r:id="rId114"/>
    <p:sldId id="412" r:id="rId115"/>
    <p:sldId id="413" r:id="rId116"/>
    <p:sldId id="414" r:id="rId117"/>
    <p:sldId id="415" r:id="rId118"/>
    <p:sldId id="416" r:id="rId119"/>
    <p:sldId id="417" r:id="rId120"/>
    <p:sldId id="418" r:id="rId121"/>
    <p:sldId id="419" r:id="rId122"/>
    <p:sldId id="420" r:id="rId123"/>
    <p:sldId id="421" r:id="rId124"/>
    <p:sldId id="422" r:id="rId125"/>
    <p:sldId id="423" r:id="rId126"/>
    <p:sldId id="424" r:id="rId127"/>
    <p:sldId id="425" r:id="rId128"/>
    <p:sldId id="426" r:id="rId129"/>
    <p:sldId id="427" r:id="rId130"/>
    <p:sldId id="428" r:id="rId131"/>
    <p:sldId id="450" r:id="rId132"/>
    <p:sldId id="451" r:id="rId133"/>
    <p:sldId id="429" r:id="rId134"/>
    <p:sldId id="430" r:id="rId135"/>
    <p:sldId id="431" r:id="rId136"/>
    <p:sldId id="432" r:id="rId137"/>
    <p:sldId id="433" r:id="rId138"/>
    <p:sldId id="434" r:id="rId139"/>
    <p:sldId id="435" r:id="rId140"/>
    <p:sldId id="436" r:id="rId141"/>
    <p:sldId id="437" r:id="rId142"/>
    <p:sldId id="438" r:id="rId143"/>
    <p:sldId id="439" r:id="rId144"/>
    <p:sldId id="440" r:id="rId145"/>
    <p:sldId id="441" r:id="rId146"/>
    <p:sldId id="442" r:id="rId147"/>
    <p:sldId id="443" r:id="rId148"/>
    <p:sldId id="444" r:id="rId149"/>
    <p:sldId id="445" r:id="rId150"/>
    <p:sldId id="446" r:id="rId151"/>
    <p:sldId id="447" r:id="rId152"/>
    <p:sldId id="317" r:id="rId153"/>
    <p:sldId id="397" r:id="rId154"/>
  </p:sldIdLst>
  <p:sldSz cx="12192000" cy="6858000"/>
  <p:notesSz cx="6858000" cy="91900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595" autoAdjust="0"/>
  </p:normalViewPr>
  <p:slideViewPr>
    <p:cSldViewPr>
      <p:cViewPr>
        <p:scale>
          <a:sx n="70" d="100"/>
          <a:sy n="70" d="100"/>
        </p:scale>
        <p:origin x="426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6"/>
    </p:cViewPr>
  </p:sorterViewPr>
  <p:notesViewPr>
    <p:cSldViewPr>
      <p:cViewPr varScale="1">
        <p:scale>
          <a:sx n="54" d="100"/>
          <a:sy n="54" d="100"/>
        </p:scale>
        <p:origin x="1962" y="72"/>
      </p:cViewPr>
      <p:guideLst>
        <p:guide orient="horz" pos="289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theme" Target="theme/theme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slide" Target="slides/slide1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8.xml"/><Relationship Id="rId3" Type="http://schemas.openxmlformats.org/officeDocument/2006/relationships/slide" Target="slides/slide42.xml"/><Relationship Id="rId7" Type="http://schemas.openxmlformats.org/officeDocument/2006/relationships/slide" Target="slides/slide47.xml"/><Relationship Id="rId12" Type="http://schemas.openxmlformats.org/officeDocument/2006/relationships/slide" Target="slides/slide151.xml"/><Relationship Id="rId2" Type="http://schemas.openxmlformats.org/officeDocument/2006/relationships/slide" Target="slides/slide41.xml"/><Relationship Id="rId1" Type="http://schemas.openxmlformats.org/officeDocument/2006/relationships/slide" Target="slides/slide40.xml"/><Relationship Id="rId6" Type="http://schemas.openxmlformats.org/officeDocument/2006/relationships/slide" Target="slides/slide46.xml"/><Relationship Id="rId11" Type="http://schemas.openxmlformats.org/officeDocument/2006/relationships/slide" Target="slides/slide60.xml"/><Relationship Id="rId5" Type="http://schemas.openxmlformats.org/officeDocument/2006/relationships/slide" Target="slides/slide45.xml"/><Relationship Id="rId10" Type="http://schemas.openxmlformats.org/officeDocument/2006/relationships/slide" Target="slides/slide59.xml"/><Relationship Id="rId4" Type="http://schemas.openxmlformats.org/officeDocument/2006/relationships/slide" Target="slides/slide43.xml"/><Relationship Id="rId9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crdz\Desktop\MSS%20Working%20File\MSS%202013\CRAG%20Talk%20Slid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rdz\Desktop\MSS%20Working%20File\MSS%202013\Equipped%20Graph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A22700"/>
            </a:solidFill>
          </c:spPr>
          <c:invertIfNegative val="0"/>
          <c:cat>
            <c:strRef>
              <c:f>Sheet1!$A$4:$A$10</c:f>
              <c:strCache>
                <c:ptCount val="7"/>
                <c:pt idx="0">
                  <c:v>American Indian </c:v>
                </c:pt>
                <c:pt idx="1">
                  <c:v>Asian </c:v>
                </c:pt>
                <c:pt idx="2">
                  <c:v>Black </c:v>
                </c:pt>
                <c:pt idx="3">
                  <c:v>Multiple </c:v>
                </c:pt>
                <c:pt idx="4">
                  <c:v>Latino</c:v>
                </c:pt>
                <c:pt idx="5">
                  <c:v>Somali </c:v>
                </c:pt>
                <c:pt idx="6">
                  <c:v>Hmong  </c:v>
                </c:pt>
              </c:strCache>
            </c:strRef>
          </c:cat>
          <c:val>
            <c:numRef>
              <c:f>Sheet1!$F$4:$F$10</c:f>
              <c:numCache>
                <c:formatCode>0.00</c:formatCode>
                <c:ptCount val="7"/>
                <c:pt idx="0">
                  <c:v>-0.36816001534586118</c:v>
                </c:pt>
                <c:pt idx="1">
                  <c:v>0.3398443319945843</c:v>
                </c:pt>
                <c:pt idx="2">
                  <c:v>-2.1671578933535166E-2</c:v>
                </c:pt>
                <c:pt idx="3">
                  <c:v>-0.21200151606353615</c:v>
                </c:pt>
                <c:pt idx="4">
                  <c:v>-0.14112064195062388</c:v>
                </c:pt>
                <c:pt idx="5">
                  <c:v>0.22808288764052415</c:v>
                </c:pt>
                <c:pt idx="6">
                  <c:v>0.2092787322232984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1-4507-A6F3-21F1C713F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68496"/>
        <c:axId val="236368888"/>
      </c:barChart>
      <c:catAx>
        <c:axId val="236368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236368888"/>
        <c:crosses val="autoZero"/>
        <c:auto val="1"/>
        <c:lblAlgn val="ctr"/>
        <c:lblOffset val="100"/>
        <c:noMultiLvlLbl val="0"/>
      </c:catAx>
      <c:valAx>
        <c:axId val="236368888"/>
        <c:scaling>
          <c:orientation val="minMax"/>
          <c:min val="-0.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Effect Size: Difference from </a:t>
                </a:r>
                <a:r>
                  <a:rPr lang="en-US" dirty="0" smtClean="0"/>
                  <a:t>White</a:t>
                </a:r>
                <a:endParaRPr lang="en-US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2363684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Reading 8</c:v>
                </c:pt>
              </c:strCache>
            </c:strRef>
          </c:tx>
          <c:invertIfNegative val="0"/>
          <c:cat>
            <c:strRef>
              <c:f>Sheet2!$A$2:$A$5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American Indian</c:v>
                </c:pt>
              </c:strCache>
            </c:strRef>
          </c:cat>
          <c:val>
            <c:numRef>
              <c:f>Sheet2!$C$2:$C$5</c:f>
              <c:numCache>
                <c:formatCode>General</c:formatCode>
                <c:ptCount val="4"/>
                <c:pt idx="0">
                  <c:v>-0.78</c:v>
                </c:pt>
                <c:pt idx="1">
                  <c:v>-0.69</c:v>
                </c:pt>
                <c:pt idx="2">
                  <c:v>-0.37</c:v>
                </c:pt>
                <c:pt idx="3">
                  <c:v>-0.74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C-456F-BFFE-D704A3A5A475}"/>
            </c:ext>
          </c:extLst>
        </c:ser>
        <c:ser>
          <c:idx val="1"/>
          <c:order val="1"/>
          <c:tx>
            <c:strRef>
              <c:f>Sheet2!$E$1</c:f>
              <c:strCache>
                <c:ptCount val="1"/>
                <c:pt idx="0">
                  <c:v>Math 8</c:v>
                </c:pt>
              </c:strCache>
            </c:strRef>
          </c:tx>
          <c:invertIfNegative val="0"/>
          <c:cat>
            <c:strRef>
              <c:f>Sheet2!$A$2:$A$5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American Indian</c:v>
                </c:pt>
              </c:strCache>
            </c:strRef>
          </c:cat>
          <c:val>
            <c:numRef>
              <c:f>Sheet2!$E$2:$E$5</c:f>
              <c:numCache>
                <c:formatCode>General</c:formatCode>
                <c:ptCount val="4"/>
                <c:pt idx="0">
                  <c:v>-0.9</c:v>
                </c:pt>
                <c:pt idx="1">
                  <c:v>-0.74</c:v>
                </c:pt>
                <c:pt idx="2">
                  <c:v>-0.1</c:v>
                </c:pt>
                <c:pt idx="3">
                  <c:v>-0.89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EC-456F-BFFE-D704A3A5A475}"/>
            </c:ext>
          </c:extLst>
        </c:ser>
        <c:ser>
          <c:idx val="2"/>
          <c:order val="2"/>
          <c:tx>
            <c:strRef>
              <c:f>Sheet2!$F$1</c:f>
              <c:strCache>
                <c:ptCount val="1"/>
                <c:pt idx="0">
                  <c:v>CTL</c:v>
                </c:pt>
              </c:strCache>
            </c:strRef>
          </c:tx>
          <c:spPr>
            <a:solidFill>
              <a:srgbClr val="A22700"/>
            </a:solidFill>
          </c:spPr>
          <c:invertIfNegative val="0"/>
          <c:cat>
            <c:strRef>
              <c:f>Sheet2!$A$2:$A$5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Asian</c:v>
                </c:pt>
                <c:pt idx="3">
                  <c:v>American Indian</c:v>
                </c:pt>
              </c:strCache>
            </c:strRef>
          </c:cat>
          <c:val>
            <c:numRef>
              <c:f>Sheet2!$F$2:$F$5</c:f>
              <c:numCache>
                <c:formatCode>General</c:formatCode>
                <c:ptCount val="4"/>
                <c:pt idx="0">
                  <c:v>0.05</c:v>
                </c:pt>
                <c:pt idx="1">
                  <c:v>-0.26</c:v>
                </c:pt>
                <c:pt idx="2">
                  <c:v>0.28000000000000003</c:v>
                </c:pt>
                <c:pt idx="3">
                  <c:v>-0.44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EC-456F-BFFE-D704A3A5A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65752"/>
        <c:axId val="236366536"/>
      </c:barChart>
      <c:catAx>
        <c:axId val="236365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236366536"/>
        <c:crosses val="autoZero"/>
        <c:auto val="1"/>
        <c:lblAlgn val="ctr"/>
        <c:lblOffset val="100"/>
        <c:noMultiLvlLbl val="0"/>
      </c:catAx>
      <c:valAx>
        <c:axId val="236366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3657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3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'[CRAG Talk Slides.xlsx]Sheet3'!$G$4</c:f>
              <c:strCache>
                <c:ptCount val="1"/>
                <c:pt idx="0">
                  <c:v>Bisexual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'[CRAG Talk Slides.xlsx]Sheet3'!$H$3:$M$3</c:f>
              <c:strCache>
                <c:ptCount val="6"/>
                <c:pt idx="0">
                  <c:v>Commit to Learn</c:v>
                </c:pt>
                <c:pt idx="1">
                  <c:v>Positive Id</c:v>
                </c:pt>
                <c:pt idx="2">
                  <c:v>Social Comp</c:v>
                </c:pt>
                <c:pt idx="3">
                  <c:v>Bullied (Victim)</c:v>
                </c:pt>
                <c:pt idx="4">
                  <c:v>Mental Distress</c:v>
                </c:pt>
                <c:pt idx="5">
                  <c:v>Tchr/Sch Support</c:v>
                </c:pt>
              </c:strCache>
            </c:strRef>
          </c:cat>
          <c:val>
            <c:numRef>
              <c:f>'[CRAG Talk Slides.xlsx]Sheet3'!$H$4:$M$4</c:f>
              <c:numCache>
                <c:formatCode>General</c:formatCode>
                <c:ptCount val="6"/>
                <c:pt idx="0">
                  <c:v>-0.50511850889123611</c:v>
                </c:pt>
                <c:pt idx="1">
                  <c:v>-0.70943605154663636</c:v>
                </c:pt>
                <c:pt idx="2">
                  <c:v>-0.54839668053753376</c:v>
                </c:pt>
                <c:pt idx="3">
                  <c:v>0.80208225702660951</c:v>
                </c:pt>
                <c:pt idx="4">
                  <c:v>1.2423132360124411</c:v>
                </c:pt>
                <c:pt idx="5">
                  <c:v>-0.49763997211532529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F-4884-9E20-7DF1A4723BD3}"/>
            </c:ext>
          </c:extLst>
        </c:ser>
        <c:ser>
          <c:idx val="1"/>
          <c:order val="1"/>
          <c:tx>
            <c:strRef>
              <c:f>'[CRAG Talk Slides.xlsx]Sheet3'!$G$5</c:f>
              <c:strCache>
                <c:ptCount val="1"/>
                <c:pt idx="0">
                  <c:v>Gay/Lesbian</c:v>
                </c:pt>
              </c:strCache>
            </c:strRef>
          </c:tx>
          <c:invertIfNegative val="0"/>
          <c:cat>
            <c:strRef>
              <c:f>'[CRAG Talk Slides.xlsx]Sheet3'!$H$3:$M$3</c:f>
              <c:strCache>
                <c:ptCount val="6"/>
                <c:pt idx="0">
                  <c:v>Commit to Learn</c:v>
                </c:pt>
                <c:pt idx="1">
                  <c:v>Positive Id</c:v>
                </c:pt>
                <c:pt idx="2">
                  <c:v>Social Comp</c:v>
                </c:pt>
                <c:pt idx="3">
                  <c:v>Bullied (Victim)</c:v>
                </c:pt>
                <c:pt idx="4">
                  <c:v>Mental Distress</c:v>
                </c:pt>
                <c:pt idx="5">
                  <c:v>Tchr/Sch Support</c:v>
                </c:pt>
              </c:strCache>
            </c:strRef>
          </c:cat>
          <c:val>
            <c:numRef>
              <c:f>'[CRAG Talk Slides.xlsx]Sheet3'!$H$5:$M$5</c:f>
              <c:numCache>
                <c:formatCode>General</c:formatCode>
                <c:ptCount val="6"/>
                <c:pt idx="0">
                  <c:v>-0.46410913524870262</c:v>
                </c:pt>
                <c:pt idx="1">
                  <c:v>-0.52244689249530873</c:v>
                </c:pt>
                <c:pt idx="2">
                  <c:v>-0.40404409133735353</c:v>
                </c:pt>
                <c:pt idx="3">
                  <c:v>0.84783462111360619</c:v>
                </c:pt>
                <c:pt idx="4">
                  <c:v>0.83208717693348155</c:v>
                </c:pt>
                <c:pt idx="5">
                  <c:v>-0.35664326944893615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F-4884-9E20-7DF1A4723BD3}"/>
            </c:ext>
          </c:extLst>
        </c:ser>
        <c:ser>
          <c:idx val="2"/>
          <c:order val="2"/>
          <c:tx>
            <c:strRef>
              <c:f>'[CRAG Talk Slides.xlsx]Sheet3'!$G$6</c:f>
              <c:strCache>
                <c:ptCount val="1"/>
                <c:pt idx="0">
                  <c:v>Questioning</c:v>
                </c:pt>
              </c:strCache>
            </c:strRef>
          </c:tx>
          <c:spPr>
            <a:solidFill>
              <a:srgbClr val="A22700"/>
            </a:solidFill>
          </c:spPr>
          <c:invertIfNegative val="0"/>
          <c:cat>
            <c:strRef>
              <c:f>'[CRAG Talk Slides.xlsx]Sheet3'!$H$3:$M$3</c:f>
              <c:strCache>
                <c:ptCount val="6"/>
                <c:pt idx="0">
                  <c:v>Commit to Learn</c:v>
                </c:pt>
                <c:pt idx="1">
                  <c:v>Positive Id</c:v>
                </c:pt>
                <c:pt idx="2">
                  <c:v>Social Comp</c:v>
                </c:pt>
                <c:pt idx="3">
                  <c:v>Bullied (Victim)</c:v>
                </c:pt>
                <c:pt idx="4">
                  <c:v>Mental Distress</c:v>
                </c:pt>
                <c:pt idx="5">
                  <c:v>Tchr/Sch Support</c:v>
                </c:pt>
              </c:strCache>
            </c:strRef>
          </c:cat>
          <c:val>
            <c:numRef>
              <c:f>'[CRAG Talk Slides.xlsx]Sheet3'!$H$6:$M$6</c:f>
              <c:numCache>
                <c:formatCode>General</c:formatCode>
                <c:ptCount val="6"/>
                <c:pt idx="0">
                  <c:v>-0.26885446327335122</c:v>
                </c:pt>
                <c:pt idx="1">
                  <c:v>-0.39783949603368335</c:v>
                </c:pt>
                <c:pt idx="2">
                  <c:v>-0.35866219136220878</c:v>
                </c:pt>
                <c:pt idx="3">
                  <c:v>0.41575868521657033</c:v>
                </c:pt>
                <c:pt idx="4">
                  <c:v>0.49969304974300544</c:v>
                </c:pt>
                <c:pt idx="5">
                  <c:v>-0.16023002031715347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F-4884-9E20-7DF1A4723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366928"/>
        <c:axId val="162885496"/>
      </c:barChart>
      <c:catAx>
        <c:axId val="23636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2400"/>
            </a:pPr>
            <a:endParaRPr lang="en-US"/>
          </a:p>
        </c:txPr>
        <c:crossAx val="162885496"/>
        <c:crosses val="autoZero"/>
        <c:auto val="1"/>
        <c:lblAlgn val="ctr"/>
        <c:lblOffset val="100"/>
        <c:noMultiLvlLbl val="0"/>
      </c:catAx>
      <c:valAx>
        <c:axId val="162885496"/>
        <c:scaling>
          <c:orientation val="minMax"/>
          <c:max val="1.4"/>
          <c:min val="-0.8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366928"/>
        <c:crosses val="autoZero"/>
        <c:crossBetween val="between"/>
        <c:majorUnit val="0.4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'means x afterschool acts'!$C$1:$N$1</c:f>
              <c:strCache>
                <c:ptCount val="12"/>
                <c:pt idx="0">
                  <c:v>Bullying</c:v>
                </c:pt>
                <c:pt idx="1">
                  <c:v>Bullied</c:v>
                </c:pt>
                <c:pt idx="2">
                  <c:v>School Violence</c:v>
                </c:pt>
                <c:pt idx="3">
                  <c:v>Family Violence</c:v>
                </c:pt>
                <c:pt idx="4">
                  <c:v>Mental Distress</c:v>
                </c:pt>
                <c:pt idx="5">
                  <c:v>Grades</c:v>
                </c:pt>
                <c:pt idx="6">
                  <c:v>Commitment to Learning</c:v>
                </c:pt>
                <c:pt idx="7">
                  <c:v>Empowerment</c:v>
                </c:pt>
                <c:pt idx="8">
                  <c:v>Positive Identity</c:v>
                </c:pt>
                <c:pt idx="9">
                  <c:v>Supported</c:v>
                </c:pt>
                <c:pt idx="10">
                  <c:v>Social Competence</c:v>
                </c:pt>
                <c:pt idx="11">
                  <c:v>Teacher/School Support</c:v>
                </c:pt>
              </c:strCache>
            </c:strRef>
          </c:cat>
          <c:val>
            <c:numRef>
              <c:f>'means x afterschool acts'!$C$12:$N$12</c:f>
              <c:numCache>
                <c:formatCode>0.00</c:formatCode>
                <c:ptCount val="12"/>
                <c:pt idx="0">
                  <c:v>2.9502366405677626E-2</c:v>
                </c:pt>
                <c:pt idx="1">
                  <c:v>0.11958874398216551</c:v>
                </c:pt>
                <c:pt idx="2">
                  <c:v>8.4286011269365593E-2</c:v>
                </c:pt>
                <c:pt idx="3">
                  <c:v>-0.10004534981110852</c:v>
                </c:pt>
                <c:pt idx="4">
                  <c:v>-0.15955351066279741</c:v>
                </c:pt>
                <c:pt idx="5">
                  <c:v>0.36700949321735099</c:v>
                </c:pt>
                <c:pt idx="6">
                  <c:v>0.20639833074214858</c:v>
                </c:pt>
                <c:pt idx="7">
                  <c:v>0.31829817292376356</c:v>
                </c:pt>
                <c:pt idx="8">
                  <c:v>0.33950518384018352</c:v>
                </c:pt>
                <c:pt idx="9">
                  <c:v>0.30584944984506551</c:v>
                </c:pt>
                <c:pt idx="10">
                  <c:v>0.3039878292891362</c:v>
                </c:pt>
                <c:pt idx="11">
                  <c:v>0.16381320869171762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8F-42EA-B48D-3ED39A743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390136"/>
        <c:axId val="231390528"/>
      </c:barChart>
      <c:catAx>
        <c:axId val="2313901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crossAx val="231390528"/>
        <c:crosses val="autoZero"/>
        <c:auto val="1"/>
        <c:lblAlgn val="ctr"/>
        <c:lblOffset val="100"/>
        <c:noMultiLvlLbl val="0"/>
      </c:catAx>
      <c:valAx>
        <c:axId val="231390528"/>
        <c:scaling>
          <c:orientation val="minMax"/>
          <c:max val="0.60000000000000009"/>
          <c:min val="-0.60000000000000009"/>
        </c:scaling>
        <c:delete val="0"/>
        <c:axPos val="b"/>
        <c:majorGridlines/>
        <c:numFmt formatCode="###0.00" sourceLinked="0"/>
        <c:majorTickMark val="out"/>
        <c:minorTickMark val="none"/>
        <c:tickLblPos val="nextTo"/>
        <c:crossAx val="231390136"/>
        <c:crosses val="autoZero"/>
        <c:crossBetween val="between"/>
        <c:majorUnit val="0.1500000000000000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'equipped by race'!$D$2</c:f>
              <c:strCache>
                <c:ptCount val="1"/>
                <c:pt idx="0">
                  <c:v>SC Equipped from Labels</c:v>
                </c:pt>
              </c:strCache>
            </c:strRef>
          </c:tx>
          <c:spPr>
            <a:solidFill>
              <a:srgbClr val="A22700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'equipped by race'!$A$3:$A$10</c:f>
              <c:strCache>
                <c:ptCount val="8"/>
                <c:pt idx="0">
                  <c:v>American Indian</c:v>
                </c:pt>
                <c:pt idx="1">
                  <c:v>Asian</c:v>
                </c:pt>
                <c:pt idx="2">
                  <c:v>Black</c:v>
                </c:pt>
                <c:pt idx="3">
                  <c:v>White</c:v>
                </c:pt>
                <c:pt idx="4">
                  <c:v>Multiple</c:v>
                </c:pt>
                <c:pt idx="5">
                  <c:v>Latino</c:v>
                </c:pt>
                <c:pt idx="6">
                  <c:v>Somali</c:v>
                </c:pt>
                <c:pt idx="7">
                  <c:v>Hmong</c:v>
                </c:pt>
              </c:strCache>
            </c:strRef>
          </c:cat>
          <c:val>
            <c:numRef>
              <c:f>'equipped by race'!$D$3:$D$10</c:f>
              <c:numCache>
                <c:formatCode>####.0000</c:formatCode>
                <c:ptCount val="8"/>
                <c:pt idx="0">
                  <c:v>0.39534883720930236</c:v>
                </c:pt>
                <c:pt idx="1">
                  <c:v>0.58312020460358038</c:v>
                </c:pt>
                <c:pt idx="2">
                  <c:v>0.53795811518324643</c:v>
                </c:pt>
                <c:pt idx="3">
                  <c:v>0.67567567567567499</c:v>
                </c:pt>
                <c:pt idx="4">
                  <c:v>0.49342105263157854</c:v>
                </c:pt>
                <c:pt idx="5">
                  <c:v>0.51361867704280151</c:v>
                </c:pt>
                <c:pt idx="6">
                  <c:v>0.64761904761904776</c:v>
                </c:pt>
                <c:pt idx="7">
                  <c:v>0.5632549268912892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7-4722-8607-4F44C97DE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946176"/>
        <c:axId val="242946568"/>
      </c:barChart>
      <c:catAx>
        <c:axId val="242946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2946568"/>
        <c:crosses val="autoZero"/>
        <c:auto val="1"/>
        <c:lblAlgn val="ctr"/>
        <c:lblOffset val="100"/>
        <c:noMultiLvlLbl val="0"/>
      </c:catAx>
      <c:valAx>
        <c:axId val="2429465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429461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0.725</cdr:x>
      <cdr:y>0.58889</cdr:y>
    </cdr:from>
    <cdr:to>
      <cdr:x>1</cdr:x>
      <cdr:y>0.88889</cdr:y>
    </cdr:to>
    <cdr:sp macro="" textlink="">
      <cdr:nvSpPr>
        <cdr:cNvPr id="2" name="Title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6629400" y="4038600"/>
          <a:ext cx="2514600" cy="2057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+mj-lt"/>
              <a:ea typeface="+mj-ea"/>
              <a:cs typeface="+mj-cs"/>
            </a:defRPr>
          </a:lvl1pPr>
          <a:lvl2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2pPr>
          <a:lvl3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3pPr>
          <a:lvl4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4pPr>
          <a:lvl5pPr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5pPr>
          <a:lvl6pPr marL="457200"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6pPr>
          <a:lvl7pPr marL="914400"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7pPr>
          <a:lvl8pPr marL="1371600"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8pPr>
          <a:lvl9pPr marL="1828800" algn="l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rgbClr val="8C1919"/>
              </a:solidFill>
              <a:latin typeface="Arial" charset="0"/>
              <a:ea typeface="ＭＳ Ｐゴシック" pitchFamily="8" charset="-128"/>
            </a:defRPr>
          </a:lvl9pPr>
        </a:lstStyle>
        <a:p xmlns:a="http://schemas.openxmlformats.org/drawingml/2006/main">
          <a:r>
            <a:rPr lang="en-US" sz="2800" dirty="0" smtClean="0"/>
            <a:t>Disparities: Heterosexual Orientation</a:t>
          </a:r>
          <a:endParaRPr lang="en-US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324600" y="8686800"/>
            <a:ext cx="36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564689-67A2-4278-9FBD-1505E74131FF}" type="slidenum">
              <a:rPr lang="en-US" altLang="en-US" sz="1200"/>
              <a:pPr eaLnBrk="1" hangingPunct="1"/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C1BE1C-6A36-4CBC-88C8-87805E37EE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44E12-A2BF-426B-A515-CCF657A6F7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6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44E12-A2BF-426B-A515-CCF657A6F7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992A6-6456-4255-80F8-66724E34A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90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EE0BAD-1E98-4F02-AAFD-A12E8ACDB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541AB-7F69-4EBB-A5FC-B35666917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91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F21E3-1DFA-4A76-BF10-533057CAB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96876"/>
            <a:ext cx="5410200" cy="50133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levelz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96876"/>
            <a:ext cx="5410200" cy="50133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4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42027"/>
            <a:ext cx="105156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66713"/>
            <a:ext cx="5387975" cy="82391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1190626"/>
            <a:ext cx="5387975" cy="4219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6713"/>
            <a:ext cx="5410200" cy="82391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190626"/>
            <a:ext cx="5410200" cy="4219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3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8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0B858-37B0-414C-B926-24DB94C0B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18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AF97D-20BF-403E-89AE-C6999106D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93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79B94-9CB3-40C1-8D24-3E1E25598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04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62AEA-E632-4983-82B0-8C316939B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39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C2125-8ECE-42EA-A787-6A53F1EF1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82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20340-EA3B-4B8D-86D8-772A78515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7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1146D-6B2C-471C-9E96-C020AF7B0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96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C859F-7783-40F5-8B96-6662FD47F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80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4C0D45-3408-492B-985F-0392AFC3CA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0444" y="5714745"/>
            <a:ext cx="12212887" cy="1155280"/>
            <a:chOff x="-10444" y="5704947"/>
            <a:chExt cx="12212887" cy="1155280"/>
          </a:xfrm>
        </p:grpSpPr>
        <p:sp>
          <p:nvSpPr>
            <p:cNvPr id="8" name="Rectangle 7"/>
            <p:cNvSpPr/>
            <p:nvPr/>
          </p:nvSpPr>
          <p:spPr>
            <a:xfrm flipV="1">
              <a:off x="0" y="6003552"/>
              <a:ext cx="12202443" cy="856675"/>
            </a:xfrm>
            <a:prstGeom prst="rect">
              <a:avLst/>
            </a:prstGeom>
            <a:solidFill>
              <a:srgbClr val="67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-10444" y="5704947"/>
              <a:ext cx="12212887" cy="300579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>
                <a:solidFill>
                  <a:srgbClr val="E29519"/>
                </a:solidFill>
              </a:endParaRPr>
            </a:p>
          </p:txBody>
        </p:sp>
        <p:pic>
          <p:nvPicPr>
            <p:cNvPr id="10" name="Picture 5" descr="Msol-RG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466" y="5769742"/>
              <a:ext cx="304800" cy="16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wdmk-RGB"/>
            <p:cNvPicPr>
              <a:picLocks noChangeAspect="1" noChangeArrowheads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2267" y="5771174"/>
              <a:ext cx="2743200" cy="17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21" y="392610"/>
            <a:ext cx="10944171" cy="5017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015319"/>
            <a:ext cx="12192000" cy="84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emf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n.wikipedia.org/wiki/File:RaschICC.gif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pload.wikimedia.org/wikipedia/en/6/6b/TCC.PNG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288704"/>
            <a:ext cx="9218023" cy="2376682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dirty="0" smtClean="0"/>
              <a:t>Survey </a:t>
            </a:r>
            <a:r>
              <a:rPr lang="en-US" dirty="0" smtClean="0"/>
              <a:t>Design &amp; Analysis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support </a:t>
            </a:r>
            <a:br>
              <a:rPr lang="en-US" dirty="0" smtClean="0"/>
            </a:br>
            <a:r>
              <a:rPr lang="en-US" dirty="0" smtClean="0"/>
              <a:t>Valid Interpretation and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894" y="4495800"/>
            <a:ext cx="10488706" cy="1219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Michael C. Rodriguez</a:t>
            </a:r>
          </a:p>
          <a:p>
            <a:r>
              <a:rPr lang="en-US" sz="2800" dirty="0" smtClean="0"/>
              <a:t>Campbell Leadership Chair in Education &amp; Human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111572"/>
            <a:ext cx="1181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93513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2019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Educational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Psychology</a:t>
            </a:r>
          </a:p>
        </p:txBody>
      </p:sp>
      <p:pic>
        <p:nvPicPr>
          <p:cNvPr id="91138" name="Picture 2" descr="https://lh5.googleusercontent.com/gID5WAPCXppqWd8J2pHSZiSImI0GpUMrEyO9vT4OUtWYfO-DrL4qrt8kq9nmqmUmRBFvVz22mzRFhGrC3nPJDBBKygl2lyPZzyXcQnLFOJSKuXTQ3umy8GnRtMW9GtaZ_plwbR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275335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34060"/>
            <a:ext cx="8915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can we motivate participants?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4528444"/>
            <a:ext cx="6629400" cy="173447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/>
              <a:t>View survey participation as </a:t>
            </a:r>
            <a:r>
              <a:rPr lang="en-US" altLang="en-US" sz="5400" i="1" dirty="0"/>
              <a:t>social exchange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63" y="1600200"/>
            <a:ext cx="3114675" cy="27613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295400"/>
            <a:ext cx="6705600" cy="4114800"/>
          </a:xfrm>
        </p:spPr>
        <p:txBody>
          <a:bodyPr/>
          <a:lstStyle/>
          <a:p>
            <a:pPr marL="0" indent="0" algn="r">
              <a:buNone/>
            </a:pPr>
            <a:r>
              <a:rPr lang="en-US" sz="4800" b="1" dirty="0"/>
              <a:t>M</a:t>
            </a:r>
            <a:r>
              <a:rPr lang="en-US" sz="4800" dirty="0"/>
              <a:t>innesota </a:t>
            </a:r>
            <a:r>
              <a:rPr lang="en-US" sz="4800" b="1" dirty="0"/>
              <a:t>S</a:t>
            </a:r>
            <a:r>
              <a:rPr lang="en-US" sz="4800" dirty="0"/>
              <a:t>tudent </a:t>
            </a:r>
            <a:r>
              <a:rPr lang="en-US" sz="4800" b="1" dirty="0" smtClean="0"/>
              <a:t>S</a:t>
            </a:r>
            <a:r>
              <a:rPr lang="en-US" sz="4800" dirty="0" smtClean="0"/>
              <a:t>urvey</a:t>
            </a:r>
          </a:p>
          <a:p>
            <a:pPr marL="0" indent="0" algn="r">
              <a:buNone/>
            </a:pPr>
            <a:endParaRPr lang="en-US" sz="4800" dirty="0" smtClean="0"/>
          </a:p>
          <a:p>
            <a:pPr marL="0" indent="0" algn="r">
              <a:buNone/>
            </a:pPr>
            <a:r>
              <a:rPr lang="en-US" sz="4000" i="1" dirty="0" smtClean="0"/>
              <a:t>Consider</a:t>
            </a:r>
            <a:r>
              <a:rPr lang="en-US" sz="4000" dirty="0" smtClean="0"/>
              <a:t>:</a:t>
            </a:r>
            <a:endParaRPr lang="en-US" sz="4000" dirty="0"/>
          </a:p>
          <a:p>
            <a:pPr marL="0" indent="0" algn="r">
              <a:buNone/>
            </a:pPr>
            <a:r>
              <a:rPr lang="en-US" sz="4000" dirty="0"/>
              <a:t>Mental Distress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6464">
            <a:off x="943548" y="1237317"/>
            <a:ext cx="3752061" cy="50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401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10363200" cy="1143000"/>
          </a:xfrm>
        </p:spPr>
        <p:txBody>
          <a:bodyPr/>
          <a:lstStyle/>
          <a:p>
            <a:r>
              <a:rPr lang="en-US" dirty="0" smtClean="0"/>
              <a:t>Mental Distress Item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the last 30 days, have you felt you were under any </a:t>
            </a:r>
            <a:r>
              <a:rPr lang="en-US" u="sng" dirty="0" smtClean="0"/>
              <a:t>stress</a:t>
            </a:r>
            <a:r>
              <a:rPr lang="en-US" dirty="0" smtClean="0"/>
              <a:t> or </a:t>
            </a:r>
            <a:r>
              <a:rPr lang="en-US" u="sng" dirty="0" smtClean="0"/>
              <a:t>pressure</a:t>
            </a:r>
            <a:r>
              <a:rPr lang="en-US" dirty="0" smtClean="0"/>
              <a:t>?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Yes, almost more than I could take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Yes, quite a bit of pressure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Yes, more than usual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Yes, a little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No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86" y="149434"/>
            <a:ext cx="7881651" cy="670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/>
              <a:t>Mental </a:t>
            </a:r>
            <a:r>
              <a:rPr lang="en-US" dirty="0" smtClean="0"/>
              <a:t>Distress Item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the last 30 days, have you felt </a:t>
            </a:r>
            <a:r>
              <a:rPr lang="en-US" u="sng" dirty="0" smtClean="0"/>
              <a:t>sad</a:t>
            </a:r>
            <a:r>
              <a:rPr lang="en-US" dirty="0" smtClean="0"/>
              <a:t>?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All the time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Most of the time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Some of the time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A little of the time</a:t>
            </a:r>
          </a:p>
          <a:p>
            <a:pPr>
              <a:buSzPct val="150000"/>
              <a:buFont typeface="Courier New" panose="02070309020205020404" pitchFamily="49" charset="0"/>
              <a:buChar char="o"/>
            </a:pPr>
            <a:r>
              <a:rPr lang="en-US" dirty="0" smtClean="0"/>
              <a:t> None of the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20491"/>
            <a:ext cx="8077200" cy="673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53183"/>
            <a:ext cx="10363200" cy="1143000"/>
          </a:xfrm>
        </p:spPr>
        <p:txBody>
          <a:bodyPr/>
          <a:lstStyle/>
          <a:p>
            <a:r>
              <a:rPr lang="en-US" dirty="0" smtClean="0"/>
              <a:t>Other Possible Analysis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3992564"/>
          </a:xfrm>
        </p:spPr>
        <p:txBody>
          <a:bodyPr/>
          <a:lstStyle/>
          <a:p>
            <a:r>
              <a:rPr lang="en-US" dirty="0" smtClean="0"/>
              <a:t>Differential Item Functioning</a:t>
            </a:r>
          </a:p>
          <a:p>
            <a:pPr lvl="1"/>
            <a:r>
              <a:rPr lang="en-US" dirty="0" smtClean="0"/>
              <a:t>Group difference, conditioned on trait level</a:t>
            </a:r>
          </a:p>
          <a:p>
            <a:pPr lvl="1"/>
            <a:r>
              <a:rPr lang="en-US" dirty="0" smtClean="0"/>
              <a:t>Form of measurement invariance; item bias</a:t>
            </a:r>
            <a:endParaRPr lang="en-US" dirty="0"/>
          </a:p>
          <a:p>
            <a:r>
              <a:rPr lang="en-US" dirty="0" smtClean="0"/>
              <a:t>Equating over time</a:t>
            </a:r>
          </a:p>
          <a:p>
            <a:pPr lvl="1"/>
            <a:r>
              <a:rPr lang="en-US" dirty="0" smtClean="0"/>
              <a:t>Constant score scale location over time</a:t>
            </a:r>
          </a:p>
          <a:p>
            <a:pPr lvl="1"/>
            <a:r>
              <a:rPr lang="en-US" dirty="0" smtClean="0"/>
              <a:t>Keep item parameters and fix item locations</a:t>
            </a:r>
          </a:p>
          <a:p>
            <a:pPr lvl="1"/>
            <a:r>
              <a:rPr lang="en-US" dirty="0" smtClean="0"/>
              <a:t>Examine parameter drift over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7150"/>
            <a:ext cx="10363200" cy="1143000"/>
          </a:xfrm>
        </p:spPr>
        <p:txBody>
          <a:bodyPr/>
          <a:lstStyle/>
          <a:p>
            <a:r>
              <a:rPr lang="en-US" dirty="0" smtClean="0"/>
              <a:t>Returning to TIMSS Liking Math…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4920"/>
            <a:ext cx="429156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884" y="6027003"/>
            <a:ext cx="180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Mean = 2.45</a:t>
            </a:r>
          </a:p>
          <a:p>
            <a:pPr algn="ctr"/>
            <a:r>
              <a:rPr lang="en-US" dirty="0"/>
              <a:t>Rasch = 0.40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22764" y="6027003"/>
            <a:ext cx="180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Mean = 2.46</a:t>
            </a:r>
          </a:p>
          <a:p>
            <a:pPr algn="ctr"/>
            <a:r>
              <a:rPr lang="en-US" dirty="0"/>
              <a:t>Rasch = 0.60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90" y="1264920"/>
            <a:ext cx="4325619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"/>
            <a:ext cx="10363200" cy="1143000"/>
          </a:xfrm>
        </p:spPr>
        <p:txBody>
          <a:bodyPr/>
          <a:lstStyle/>
          <a:p>
            <a:r>
              <a:rPr lang="en-US" dirty="0" smtClean="0"/>
              <a:t>Ordering of Items by…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5212"/>
              </p:ext>
            </p:extLst>
          </p:nvPr>
        </p:nvGraphicFramePr>
        <p:xfrm>
          <a:off x="1866900" y="1981200"/>
          <a:ext cx="845820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Item Mean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Rasch location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important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important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Enjoy learning math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Enjoy learning</a:t>
                      </a:r>
                      <a:r>
                        <a:rPr lang="en-US" sz="2800" baseline="0" dirty="0" smtClean="0"/>
                        <a:t> math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 math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 math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easy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boring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 a job</a:t>
                      </a:r>
                      <a:r>
                        <a:rPr lang="en-US" sz="2800" baseline="0" dirty="0" smtClean="0"/>
                        <a:t> involving math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easy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Math is boring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Like a job involving math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43400" y="4572000"/>
            <a:ext cx="1905000" cy="838200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76200"/>
            <a:ext cx="6553200" cy="668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|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Easy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.35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|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.35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.35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2             . T+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.#####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S|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.#######  |T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1             .  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.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.#########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.############  |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.25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Easy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.25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.25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.##########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0             .  +M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.#######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.##### S|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.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.###  |S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.##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-1             .  +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.# T|T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.15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.  |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|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Boring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.15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Easy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.15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9200" y="1"/>
            <a:ext cx="139814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</a:t>
            </a:r>
          </a:p>
          <a:p>
            <a:r>
              <a:rPr lang="en-US" dirty="0"/>
              <a:t>BORING</a:t>
            </a:r>
          </a:p>
          <a:p>
            <a:r>
              <a:rPr lang="en-US" dirty="0"/>
              <a:t>JOB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BORING</a:t>
            </a:r>
          </a:p>
          <a:p>
            <a:r>
              <a:rPr lang="en-US" dirty="0"/>
              <a:t>EASY</a:t>
            </a:r>
          </a:p>
          <a:p>
            <a:r>
              <a:rPr lang="en-US" dirty="0"/>
              <a:t>JOB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JOB</a:t>
            </a:r>
          </a:p>
          <a:p>
            <a:endParaRPr lang="en-US" dirty="0"/>
          </a:p>
          <a:p>
            <a:r>
              <a:rPr lang="en-US" dirty="0"/>
              <a:t>BORING</a:t>
            </a:r>
          </a:p>
          <a:p>
            <a:r>
              <a:rPr lang="en-US" dirty="0"/>
              <a:t>EASY</a:t>
            </a:r>
          </a:p>
        </p:txBody>
      </p:sp>
    </p:spTree>
    <p:extLst>
      <p:ext uri="{BB962C8B-B14F-4D97-AF65-F5344CB8AC3E}">
        <p14:creationId xmlns:p14="http://schemas.microsoft.com/office/powerpoint/2010/main" val="27780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698" y="1219200"/>
            <a:ext cx="6248400" cy="2381251"/>
          </a:xfrm>
        </p:spPr>
        <p:txBody>
          <a:bodyPr/>
          <a:lstStyle/>
          <a:p>
            <a:pPr algn="l"/>
            <a:r>
              <a:rPr lang="en-US" dirty="0" smtClean="0"/>
              <a:t>Survey Data Analysis</a:t>
            </a:r>
            <a:br>
              <a:rPr lang="en-US" dirty="0" smtClean="0"/>
            </a:br>
            <a:r>
              <a:rPr lang="en-US" dirty="0" smtClean="0"/>
              <a:t>examples from the </a:t>
            </a:r>
            <a:br>
              <a:rPr lang="en-US" dirty="0" smtClean="0"/>
            </a:br>
            <a:r>
              <a:rPr lang="en-US" dirty="0" smtClean="0"/>
              <a:t>Minnesota Student Survey</a:t>
            </a:r>
            <a:endParaRPr lang="en-US" dirty="0"/>
          </a:p>
        </p:txBody>
      </p:sp>
      <p:pic>
        <p:nvPicPr>
          <p:cNvPr id="4" name="Picture 3" descr="http://www.mncompass.org/_images/graphics/map-minnesota-with-regions-320x3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84" y="533400"/>
            <a:ext cx="5388416" cy="59335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725298" y="2022092"/>
            <a:ext cx="4552302" cy="4267200"/>
            <a:chOff x="-65546" y="-1"/>
            <a:chExt cx="5009860" cy="4800394"/>
          </a:xfrm>
        </p:grpSpPr>
        <p:sp>
          <p:nvSpPr>
            <p:cNvPr id="6" name="Text Box 184"/>
            <p:cNvSpPr txBox="1"/>
            <p:nvPr/>
          </p:nvSpPr>
          <p:spPr>
            <a:xfrm>
              <a:off x="66811" y="-1"/>
              <a:ext cx="1774060" cy="56381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3.5% (3.2)</a:t>
              </a:r>
            </a:p>
          </p:txBody>
        </p:sp>
        <p:sp>
          <p:nvSpPr>
            <p:cNvPr id="7" name="Text Box 185"/>
            <p:cNvSpPr txBox="1"/>
            <p:nvPr/>
          </p:nvSpPr>
          <p:spPr>
            <a:xfrm>
              <a:off x="2437562" y="563812"/>
              <a:ext cx="1722469" cy="46484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4.9% (5.0)</a:t>
              </a:r>
            </a:p>
          </p:txBody>
        </p:sp>
        <p:sp>
          <p:nvSpPr>
            <p:cNvPr id="8" name="Text Box 186"/>
            <p:cNvSpPr txBox="1"/>
            <p:nvPr/>
          </p:nvSpPr>
          <p:spPr>
            <a:xfrm>
              <a:off x="-65546" y="2067872"/>
              <a:ext cx="1571643" cy="44498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4.7% (4.0)</a:t>
              </a:r>
            </a:p>
          </p:txBody>
        </p:sp>
        <p:sp>
          <p:nvSpPr>
            <p:cNvPr id="9" name="Text Box 188"/>
            <p:cNvSpPr txBox="1"/>
            <p:nvPr/>
          </p:nvSpPr>
          <p:spPr>
            <a:xfrm>
              <a:off x="2351545" y="2223797"/>
              <a:ext cx="1672070" cy="5192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15.4% (14.2)</a:t>
              </a:r>
            </a:p>
          </p:txBody>
        </p:sp>
        <p:sp>
          <p:nvSpPr>
            <p:cNvPr id="10" name="Text Box 189"/>
            <p:cNvSpPr txBox="1"/>
            <p:nvPr/>
          </p:nvSpPr>
          <p:spPr>
            <a:xfrm>
              <a:off x="236742" y="3610127"/>
              <a:ext cx="1604127" cy="51668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4.7% (5.2)</a:t>
              </a:r>
            </a:p>
          </p:txBody>
        </p:sp>
        <p:sp>
          <p:nvSpPr>
            <p:cNvPr id="11" name="Text Box 190"/>
            <p:cNvSpPr txBox="1"/>
            <p:nvPr/>
          </p:nvSpPr>
          <p:spPr>
            <a:xfrm>
              <a:off x="1840870" y="4326672"/>
              <a:ext cx="1953392" cy="4737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13.9% (13.1)</a:t>
              </a:r>
            </a:p>
          </p:txBody>
        </p:sp>
        <p:sp>
          <p:nvSpPr>
            <p:cNvPr id="12" name="Text Box 191"/>
            <p:cNvSpPr txBox="1"/>
            <p:nvPr/>
          </p:nvSpPr>
          <p:spPr>
            <a:xfrm>
              <a:off x="3044641" y="3238417"/>
              <a:ext cx="1899673" cy="45915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>
              <a:softEdge rad="31750"/>
            </a:effectLst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52.9% (55.4)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1" y="5133332"/>
            <a:ext cx="4381077" cy="11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7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Social Exchange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83820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 theory of human behavior that helps us understand how human interaction develops and is maintained</a:t>
            </a:r>
          </a:p>
          <a:p>
            <a:pPr eaLnBrk="1" hangingPunct="1"/>
            <a:r>
              <a:rPr lang="en-US" altLang="en-US" dirty="0" smtClean="0"/>
              <a:t>Individual behavior is motivated by the expected returns from others</a:t>
            </a:r>
          </a:p>
          <a:p>
            <a:pPr eaLnBrk="1" hangingPunct="1"/>
            <a:r>
              <a:rPr lang="en-US" altLang="en-US" dirty="0" smtClean="0"/>
              <a:t>Three factors are central to predicting behavior in this context: rewards, costs, and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Student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Population survey of students in grade 5, 8, 9, 11</a:t>
            </a:r>
          </a:p>
          <a:p>
            <a:r>
              <a:rPr lang="en-US" sz="3200" dirty="0" smtClean="0"/>
              <a:t>160,000+ students</a:t>
            </a:r>
          </a:p>
          <a:p>
            <a:r>
              <a:rPr lang="en-US" sz="3200" dirty="0" smtClean="0"/>
              <a:t>Optional for schools</a:t>
            </a:r>
          </a:p>
          <a:p>
            <a:r>
              <a:rPr lang="en-US" sz="3200" dirty="0" smtClean="0"/>
              <a:t>Administered every 3 years (currently being administered)</a:t>
            </a:r>
          </a:p>
          <a:p>
            <a:r>
              <a:rPr lang="en-US" sz="3200" dirty="0" smtClean="0"/>
              <a:t>336 questions on the longer forms</a:t>
            </a:r>
            <a:endParaRPr lang="en-US" sz="3200" dirty="0"/>
          </a:p>
          <a:p>
            <a:r>
              <a:rPr lang="en-US" sz="3200" dirty="0" smtClean="0"/>
              <a:t>Administered online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2514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Minnesota Student Survey -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57800"/>
          </a:xfrm>
        </p:spPr>
        <p:txBody>
          <a:bodyPr>
            <a:noAutofit/>
          </a:bodyPr>
          <a:lstStyle/>
          <a:p>
            <a:r>
              <a:rPr lang="en-US" b="1" i="1" dirty="0"/>
              <a:t>You can help your community and school learn </a:t>
            </a:r>
            <a:r>
              <a:rPr lang="en-US" b="1" i="1" dirty="0" smtClean="0"/>
              <a:t>more about </a:t>
            </a:r>
            <a:r>
              <a:rPr lang="en-US" b="1" i="1" dirty="0"/>
              <a:t>the lives and feelings of young people like </a:t>
            </a:r>
            <a:r>
              <a:rPr lang="en-US" b="1" i="1" dirty="0" smtClean="0"/>
              <a:t>you. The </a:t>
            </a:r>
            <a:r>
              <a:rPr lang="en-US" b="1" i="1" dirty="0"/>
              <a:t>questions on this survey cover many areas. </a:t>
            </a:r>
            <a:r>
              <a:rPr lang="en-US" b="1" i="1" dirty="0" smtClean="0"/>
              <a:t>Some questions </a:t>
            </a:r>
            <a:r>
              <a:rPr lang="en-US" b="1" i="1" dirty="0"/>
              <a:t>might make you feel uncomfortable. You </a:t>
            </a:r>
            <a:r>
              <a:rPr lang="en-US" b="1" i="1" dirty="0" smtClean="0"/>
              <a:t>do not </a:t>
            </a:r>
            <a:r>
              <a:rPr lang="en-US" b="1" i="1" dirty="0"/>
              <a:t>have to answer any question you don’t want to. </a:t>
            </a:r>
            <a:r>
              <a:rPr lang="en-US" b="1" i="1" dirty="0" smtClean="0"/>
              <a:t>You can </a:t>
            </a:r>
            <a:r>
              <a:rPr lang="en-US" b="1" i="1" dirty="0"/>
              <a:t>choose not to complete the survey.</a:t>
            </a:r>
          </a:p>
          <a:p>
            <a:r>
              <a:rPr lang="en-US" b="1" i="1" dirty="0"/>
              <a:t>Do NOT write your name on this survey. No one </a:t>
            </a:r>
            <a:r>
              <a:rPr lang="en-US" b="1" i="1" dirty="0" smtClean="0"/>
              <a:t>will know </a:t>
            </a:r>
            <a:r>
              <a:rPr lang="en-US" b="1" i="1" dirty="0"/>
              <a:t>how you answered these questions. Your </a:t>
            </a:r>
            <a:r>
              <a:rPr lang="en-US" b="1" i="1" dirty="0" smtClean="0"/>
              <a:t>answers will </a:t>
            </a:r>
            <a:r>
              <a:rPr lang="en-US" b="1" i="1" dirty="0"/>
              <a:t>be kept private. Thank you for filling out this </a:t>
            </a:r>
            <a:r>
              <a:rPr lang="en-US" b="1" i="1" dirty="0" smtClean="0"/>
              <a:t>survey honestly </a:t>
            </a:r>
            <a:r>
              <a:rPr lang="en-US" b="1" i="1" dirty="0"/>
              <a:t>and carefully.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620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MSS -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057400"/>
            <a:ext cx="4724400" cy="40386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School</a:t>
            </a:r>
          </a:p>
          <a:p>
            <a:r>
              <a:rPr lang="en-US" dirty="0" smtClean="0"/>
              <a:t>Out of School Activities</a:t>
            </a:r>
          </a:p>
          <a:p>
            <a:r>
              <a:rPr lang="en-US" dirty="0" smtClean="0"/>
              <a:t>Health</a:t>
            </a:r>
          </a:p>
          <a:p>
            <a:r>
              <a:rPr lang="en-US" dirty="0" smtClean="0"/>
              <a:t>Behavior</a:t>
            </a:r>
          </a:p>
        </p:txBody>
      </p:sp>
    </p:spTree>
    <p:extLst>
      <p:ext uri="{BB962C8B-B14F-4D97-AF65-F5344CB8AC3E}">
        <p14:creationId xmlns:p14="http://schemas.microsoft.com/office/powerpoint/2010/main" val="16436274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730" y="9525"/>
            <a:ext cx="10363200" cy="1143000"/>
          </a:xfrm>
        </p:spPr>
        <p:txBody>
          <a:bodyPr/>
          <a:lstStyle/>
          <a:p>
            <a:r>
              <a:rPr lang="en-US" dirty="0" smtClean="0"/>
              <a:t>MSS Scaling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26264"/>
              </p:ext>
            </p:extLst>
          </p:nvPr>
        </p:nvGraphicFramePr>
        <p:xfrm>
          <a:off x="342900" y="1828800"/>
          <a:ext cx="11452860" cy="4823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7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87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Developmental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Skills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Developmental Supports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Developmental Challenges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724">
                <a:tc>
                  <a:txBody>
                    <a:bodyPr/>
                    <a:lstStyle/>
                    <a:p>
                      <a:pPr marL="514350" marR="0" indent="-400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1. Commitment to Learning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1. Empowerment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1. Bullying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723">
                <a:tc>
                  <a:txBody>
                    <a:bodyPr/>
                    <a:lstStyle/>
                    <a:p>
                      <a:pPr marL="514350" marR="0" indent="-400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2. Positive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Identity and Outlook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2. Supported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2. Bullied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724">
                <a:tc>
                  <a:txBody>
                    <a:bodyPr/>
                    <a:lstStyle/>
                    <a:p>
                      <a:pPr marL="514350" marR="0" indent="-400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3. Social Competence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indent="-400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3. Teacher/School Support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3. </a:t>
                      </a:r>
                      <a:r>
                        <a:rPr lang="en-US" sz="3200" b="1" dirty="0" smtClean="0">
                          <a:effectLst/>
                        </a:rPr>
                        <a:t>Mental Distress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7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 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811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4. </a:t>
                      </a:r>
                      <a:r>
                        <a:rPr lang="en-US" sz="3200" b="1" dirty="0" smtClean="0">
                          <a:effectLst/>
                        </a:rPr>
                        <a:t>Family</a:t>
                      </a:r>
                      <a:r>
                        <a:rPr lang="en-US" sz="3200" b="1" baseline="0" dirty="0" smtClean="0">
                          <a:effectLst/>
                        </a:rPr>
                        <a:t> Violence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9006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10363200" cy="1143000"/>
          </a:xfrm>
        </p:spPr>
        <p:txBody>
          <a:bodyPr/>
          <a:lstStyle/>
          <a:p>
            <a:r>
              <a:rPr lang="en-US" dirty="0" smtClean="0"/>
              <a:t>Measurement Model - CFA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 fit is indicated by: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RMSEA &lt; .05 is Good Fit;   RMSEA &lt; .08 is Adequate Fit</a:t>
            </a:r>
          </a:p>
          <a:p>
            <a:r>
              <a:rPr lang="en-US" dirty="0"/>
              <a:t>CFI   &gt; .95 is Good Fit;   CFI   &gt; .90 is Adequate Fit</a:t>
            </a:r>
          </a:p>
          <a:p>
            <a:r>
              <a:rPr lang="en-US" dirty="0"/>
              <a:t>TLI   &gt; .95 is Good Fit;   TLI   &gt; .90 is Adequate Fit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247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MSS – Commitment to Learning CFA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MODEL FIT INFORMATION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RMSEA (Root Mean Square Error Of Approximation)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Estimate                     0.081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90 Percent C.I.              0.080  0.082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Probability RMSEA &lt;= .05     0.000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CFI/TLI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CFI                          0.943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TLI                          0.921</a:t>
            </a:r>
          </a:p>
        </p:txBody>
      </p:sp>
    </p:spTree>
    <p:extLst>
      <p:ext uri="{BB962C8B-B14F-4D97-AF65-F5344CB8AC3E}">
        <p14:creationId xmlns:p14="http://schemas.microsoft.com/office/powerpoint/2010/main" val="37650057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25"/>
            <a:ext cx="10363200" cy="1143000"/>
          </a:xfrm>
        </p:spPr>
        <p:txBody>
          <a:bodyPr/>
          <a:lstStyle/>
          <a:p>
            <a:r>
              <a:rPr lang="en-US" dirty="0" smtClean="0"/>
              <a:t>MSS – Commitment to Learning CFA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02" y="2162908"/>
            <a:ext cx="14183899" cy="4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411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525"/>
            <a:ext cx="10363200" cy="1143000"/>
          </a:xfrm>
        </p:spPr>
        <p:txBody>
          <a:bodyPr/>
          <a:lstStyle/>
          <a:p>
            <a:r>
              <a:rPr lang="en-US" dirty="0" smtClean="0"/>
              <a:t>Commitment to Learning: Race Profiles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0" y="1676400"/>
            <a:ext cx="4663440" cy="475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39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6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-4155"/>
            <a:ext cx="10515600" cy="1325563"/>
          </a:xfrm>
        </p:spPr>
        <p:txBody>
          <a:bodyPr/>
          <a:lstStyle/>
          <a:p>
            <a:r>
              <a:rPr lang="en-US" dirty="0" smtClean="0"/>
              <a:t>Disparities: Commitment to Learning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65031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992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providing REWARDS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981200"/>
            <a:ext cx="5334000" cy="44196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Show positive regard</a:t>
            </a:r>
          </a:p>
          <a:p>
            <a:pPr marL="565150" lvl="1" indent="-227013" eaLnBrk="1" hangingPunct="1"/>
            <a:r>
              <a:rPr lang="en-US" altLang="en-US" sz="2800" dirty="0"/>
              <a:t>“You have been selected in our national sample”</a:t>
            </a:r>
          </a:p>
          <a:p>
            <a:pPr marL="565150" lvl="1" indent="-227013" eaLnBrk="1" hangingPunct="1"/>
            <a:r>
              <a:rPr lang="en-US" altLang="en-US" sz="2800" dirty="0"/>
              <a:t>“Please take a moment…”</a:t>
            </a:r>
          </a:p>
          <a:p>
            <a:pPr marL="565150" lvl="1" indent="-227013" eaLnBrk="1" hangingPunct="1"/>
            <a:r>
              <a:rPr lang="en-US" altLang="en-US" sz="2800" dirty="0"/>
              <a:t>Give a reason for the survey</a:t>
            </a:r>
          </a:p>
          <a:p>
            <a:pPr marL="565150" lvl="1" indent="-227013" eaLnBrk="1" hangingPunct="1"/>
            <a:r>
              <a:rPr lang="en-US" altLang="en-US" sz="2800" dirty="0"/>
              <a:t>Provide a </a:t>
            </a:r>
            <a:r>
              <a:rPr lang="en-US" altLang="en-US" sz="2800" dirty="0" smtClean="0"/>
              <a:t>phone number</a:t>
            </a:r>
            <a:endParaRPr lang="en-US" altLang="en-US" sz="2800" dirty="0"/>
          </a:p>
          <a:p>
            <a:pPr marL="565150" lvl="1" indent="-227013" eaLnBrk="1" hangingPunct="1"/>
            <a:r>
              <a:rPr lang="en-US" altLang="en-US" sz="2800" dirty="0"/>
              <a:t>Personally address correspondence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44133" y="1981200"/>
            <a:ext cx="3843867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Say thank you</a:t>
            </a:r>
          </a:p>
          <a:p>
            <a:pPr lvl="1" eaLnBrk="1" hangingPunct="1"/>
            <a:r>
              <a:rPr lang="en-US" altLang="en-US" sz="2800" dirty="0"/>
              <a:t>“We appreciate very much your help”</a:t>
            </a:r>
          </a:p>
          <a:p>
            <a:pPr lvl="1" eaLnBrk="1" hangingPunct="1"/>
            <a:r>
              <a:rPr lang="en-US" altLang="en-US" sz="2800" dirty="0"/>
              <a:t>“Many thanks in advance”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8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50"/>
            <a:ext cx="10515600" cy="1325563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MCA &amp; </a:t>
            </a:r>
            <a:r>
              <a:rPr lang="en-US" dirty="0" err="1" smtClean="0"/>
              <a:t>CtL</a:t>
            </a:r>
            <a:r>
              <a:rPr lang="en-US" dirty="0" smtClean="0"/>
              <a:t> Disparities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617785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94246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15545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992707" cy="914400"/>
          </a:xfrm>
        </p:spPr>
        <p:txBody>
          <a:bodyPr/>
          <a:lstStyle/>
          <a:p>
            <a:r>
              <a:rPr lang="en-US" dirty="0" smtClean="0"/>
              <a:t>Disparities in OST Participation v Non-Participation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03578219"/>
              </p:ext>
            </p:extLst>
          </p:nvPr>
        </p:nvGraphicFramePr>
        <p:xfrm>
          <a:off x="1002323" y="1143001"/>
          <a:ext cx="10146323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30338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55"/>
            <a:ext cx="10515600" cy="1325563"/>
          </a:xfrm>
        </p:spPr>
        <p:txBody>
          <a:bodyPr/>
          <a:lstStyle/>
          <a:p>
            <a:r>
              <a:rPr lang="en-US" dirty="0" smtClean="0"/>
              <a:t>% Equipped: Social Competence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1690688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72525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55"/>
            <a:ext cx="10515600" cy="1325563"/>
          </a:xfrm>
        </p:spPr>
        <p:txBody>
          <a:bodyPr/>
          <a:lstStyle/>
          <a:p>
            <a:r>
              <a:rPr lang="en-US" dirty="0" smtClean="0"/>
              <a:t>Equipped &amp; After-School Participation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482144"/>
              </p:ext>
            </p:extLst>
          </p:nvPr>
        </p:nvGraphicFramePr>
        <p:xfrm>
          <a:off x="-2" y="1295398"/>
          <a:ext cx="12192001" cy="556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3837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in at least one activity by grade level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# of skills equipped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5</a:t>
                      </a:r>
                      <a:endParaRPr lang="en-US" sz="3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8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9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11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67%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66%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61%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74%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82%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5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89%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90%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88%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4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52"/>
            <a:ext cx="10515600" cy="1325563"/>
          </a:xfrm>
        </p:spPr>
        <p:txBody>
          <a:bodyPr/>
          <a:lstStyle/>
          <a:p>
            <a:r>
              <a:rPr lang="en-US" dirty="0" smtClean="0"/>
              <a:t>Equipped and Grades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1295401"/>
          <a:ext cx="12192002" cy="5562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5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652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GPA by grade level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# of skills equipped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5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8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9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11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0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2.7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2.4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2.4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2.5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3.0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>
                          <a:effectLst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</a:rPr>
                        <a:t>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 smtClean="0">
                          <a:effectLst/>
                        </a:rPr>
                        <a:t>3.5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7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83765"/>
            <a:ext cx="11201399" cy="1325563"/>
          </a:xfrm>
        </p:spPr>
        <p:txBody>
          <a:bodyPr/>
          <a:lstStyle/>
          <a:p>
            <a:r>
              <a:rPr lang="en-US" dirty="0" smtClean="0"/>
              <a:t>Does working affect after-school participation?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369"/>
            <a:ext cx="10515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In one anonymous school district: Not by much.</a:t>
            </a:r>
          </a:p>
          <a:p>
            <a:r>
              <a:rPr lang="en-US" sz="3200" dirty="0" smtClean="0"/>
              <a:t>Of the students in grades 8-11 (the work question was not given to 5th graders), about 31% report to work at least 1 hour a week (of these, 22% work more than 10 hours per week).</a:t>
            </a:r>
          </a:p>
          <a:p>
            <a:r>
              <a:rPr lang="en-US" sz="3200" dirty="0" smtClean="0"/>
              <a:t>Of those working, 77% participate in after-school activities.</a:t>
            </a:r>
          </a:p>
          <a:p>
            <a:r>
              <a:rPr lang="en-US" sz="3200" dirty="0" smtClean="0"/>
              <a:t>Of those not working, 70% participate in after-school activities.</a:t>
            </a:r>
          </a:p>
        </p:txBody>
      </p:sp>
    </p:spTree>
    <p:extLst>
      <p:ext uri="{BB962C8B-B14F-4D97-AF65-F5344CB8AC3E}">
        <p14:creationId xmlns:p14="http://schemas.microsoft.com/office/powerpoint/2010/main" val="33086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5" y="1057275"/>
            <a:ext cx="12025645" cy="5000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82000" y="4419600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0" y="3429000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83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10363200" cy="1143000"/>
          </a:xfrm>
        </p:spPr>
        <p:txBody>
          <a:bodyPr/>
          <a:lstStyle/>
          <a:p>
            <a:r>
              <a:rPr lang="en-US" dirty="0" smtClean="0"/>
              <a:t>Chi-Square Test of Independence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2569"/>
            <a:ext cx="10515599" cy="44407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3124200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3119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44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9525"/>
            <a:ext cx="10363200" cy="1143000"/>
          </a:xfrm>
        </p:spPr>
        <p:txBody>
          <a:bodyPr/>
          <a:lstStyle/>
          <a:p>
            <a:r>
              <a:rPr lang="en-US" dirty="0" smtClean="0"/>
              <a:t>Effect Size – Magnitude of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77" y="2886074"/>
            <a:ext cx="8741445" cy="26860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91400" y="3962400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0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Ways of providing REWARDS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981200"/>
            <a:ext cx="4648200" cy="44958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Ask for advice</a:t>
            </a:r>
          </a:p>
          <a:p>
            <a:pPr marL="565150" lvl="1" indent="-222250" eaLnBrk="1" hangingPunct="1"/>
            <a:r>
              <a:rPr lang="en-US" altLang="en-US" sz="2800" dirty="0"/>
              <a:t>here you suggest that the respondent is the important one</a:t>
            </a:r>
          </a:p>
          <a:p>
            <a:pPr marL="565150" lvl="1" indent="-222250" eaLnBrk="1" hangingPunct="1"/>
            <a:r>
              <a:rPr lang="en-US" altLang="en-US" sz="2800" dirty="0"/>
              <a:t>Important decisions need to be made and we need your advice on which route to follow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42536" y="1981200"/>
            <a:ext cx="3820064" cy="4419600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Give tangible rewards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$1 or $2 improves response rates much more than promise of later larger rewards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Pens or other materials 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Rewards invite a sense of obligation in the respondent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2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326808"/>
              </p:ext>
            </p:extLst>
          </p:nvPr>
        </p:nvGraphicFramePr>
        <p:xfrm>
          <a:off x="416277" y="0"/>
          <a:ext cx="529872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Acrobat Document" r:id="rId3" imgW="5829103" imgH="7543564" progId="Acrobat.Document.DC">
                  <p:embed/>
                </p:oleObj>
              </mc:Choice>
              <mc:Fallback>
                <p:oleObj name="Acrobat Document" r:id="rId3" imgW="5829103" imgH="754356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277" y="0"/>
                        <a:ext cx="5298723" cy="68580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15563"/>
              </p:ext>
            </p:extLst>
          </p:nvPr>
        </p:nvGraphicFramePr>
        <p:xfrm>
          <a:off x="6477000" y="0"/>
          <a:ext cx="529872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Acrobat Document" r:id="rId5" imgW="5829103" imgH="7543564" progId="Acrobat.Document.DC">
                  <p:embed/>
                </p:oleObj>
              </mc:Choice>
              <mc:Fallback>
                <p:oleObj name="Acrobat Document" r:id="rId5" imgW="5829103" imgH="754356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0"/>
                        <a:ext cx="5298723" cy="68580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3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5" y="0"/>
            <a:ext cx="11353368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https://sites.google.com/view/mnydrg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4800" dirty="0" smtClean="0"/>
              <a:t>Minnesota Youth Development Research Group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80076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257800" y="1143000"/>
            <a:ext cx="5638800" cy="2228851"/>
          </a:xfrm>
        </p:spPr>
        <p:txBody>
          <a:bodyPr/>
          <a:lstStyle/>
          <a:p>
            <a:pPr algn="r" eaLnBrk="1" hangingPunct="1"/>
            <a:r>
              <a:rPr lang="en-US" sz="6000" dirty="0" smtClean="0"/>
              <a:t>Reporting &amp; Ethical Standards</a:t>
            </a:r>
          </a:p>
        </p:txBody>
      </p:sp>
      <p:pic>
        <p:nvPicPr>
          <p:cNvPr id="7" name="Picture 6" descr="goldyM2out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67200"/>
            <a:ext cx="27432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8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Know the limitations of your methodology.</a:t>
            </a:r>
          </a:p>
          <a:p>
            <a:r>
              <a:rPr lang="en-US" smtClean="0"/>
              <a:t>Be sensitive to the limitations when interpreting results and making conclusions.</a:t>
            </a:r>
          </a:p>
          <a:p>
            <a:r>
              <a:rPr lang="en-US" smtClean="0"/>
              <a:t>We can never prove anything, only rule out alternative explanations (i.e., hypotheses).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10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9525"/>
            <a:ext cx="10363200" cy="1143000"/>
          </a:xfrm>
        </p:spPr>
        <p:txBody>
          <a:bodyPr/>
          <a:lstStyle/>
          <a:p>
            <a:r>
              <a:rPr lang="en-US" dirty="0" smtClean="0"/>
              <a:t>Generalizing Findings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make conclusions about populations (or subgroups) that were not sampled appropriately or sampled at all.</a:t>
            </a:r>
          </a:p>
          <a:p>
            <a:r>
              <a:rPr lang="en-US" dirty="0" smtClean="0"/>
              <a:t>Describe your sampling method clearly.</a:t>
            </a:r>
          </a:p>
          <a:p>
            <a:r>
              <a:rPr lang="en-US" dirty="0" smtClean="0"/>
              <a:t>Describe your sample completely.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27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The Ethics of Reporting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11125200" cy="4267200"/>
          </a:xfrm>
        </p:spPr>
        <p:txBody>
          <a:bodyPr/>
          <a:lstStyle/>
          <a:p>
            <a:r>
              <a:rPr lang="en-US" dirty="0" smtClean="0"/>
              <a:t>Ethics is not just human-subjects protection.</a:t>
            </a:r>
          </a:p>
          <a:p>
            <a:r>
              <a:rPr lang="en-US" dirty="0" smtClean="0"/>
              <a:t>Data analysis and interpretation require ethical decision-making.</a:t>
            </a:r>
          </a:p>
          <a:p>
            <a:r>
              <a:rPr lang="en-US" dirty="0" smtClean="0"/>
              <a:t>Reporting findings with major repercussions?</a:t>
            </a:r>
          </a:p>
          <a:p>
            <a:r>
              <a:rPr lang="en-US" dirty="0" smtClean="0"/>
              <a:t>Reporting some findings but not others?</a:t>
            </a:r>
          </a:p>
          <a:p>
            <a:r>
              <a:rPr lang="en-US" dirty="0" smtClean="0"/>
              <a:t>Results that run counter to prevailing beliefs?</a:t>
            </a:r>
          </a:p>
          <a:p>
            <a:r>
              <a:rPr lang="en-US" dirty="0" smtClean="0"/>
              <a:t>Results that run counter to the interests or mission of your funding source?</a:t>
            </a:r>
          </a:p>
        </p:txBody>
      </p:sp>
    </p:spTree>
    <p:extLst>
      <p:ext uri="{BB962C8B-B14F-4D97-AF65-F5344CB8AC3E}">
        <p14:creationId xmlns:p14="http://schemas.microsoft.com/office/powerpoint/2010/main" val="35593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Interpretations and Conclusions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409700" y="1828800"/>
            <a:ext cx="9372600" cy="4495800"/>
          </a:xfrm>
        </p:spPr>
        <p:txBody>
          <a:bodyPr/>
          <a:lstStyle/>
          <a:p>
            <a:r>
              <a:rPr lang="en-US" dirty="0" smtClean="0"/>
              <a:t>Interpretations should be…</a:t>
            </a:r>
          </a:p>
          <a:p>
            <a:pPr lvl="1"/>
            <a:r>
              <a:rPr lang="en-US" dirty="0" smtClean="0"/>
              <a:t>informed, intelligent, creative, data-based, and ethical.</a:t>
            </a:r>
          </a:p>
          <a:p>
            <a:r>
              <a:rPr lang="en-US" dirty="0" smtClean="0"/>
              <a:t>Interpretations should </a:t>
            </a:r>
            <a:r>
              <a:rPr lang="en-US" b="1" dirty="0" smtClean="0"/>
              <a:t>not</a:t>
            </a:r>
            <a:r>
              <a:rPr lang="en-US" dirty="0" smtClean="0"/>
              <a:t> be…</a:t>
            </a:r>
          </a:p>
          <a:p>
            <a:pPr lvl="1"/>
            <a:r>
              <a:rPr lang="en-US" dirty="0" smtClean="0"/>
              <a:t>speculative, selective, biased, or dishonest.</a:t>
            </a:r>
          </a:p>
          <a:p>
            <a:r>
              <a:rPr lang="en-US" dirty="0" smtClean="0"/>
              <a:t>Conclusions should follow from research questions, methodology, and analysis. </a:t>
            </a:r>
          </a:p>
          <a:p>
            <a:r>
              <a:rPr lang="en-US" dirty="0" smtClean="0"/>
              <a:t>Conclusions demonstrate a familiarity with subject material, theories, and prior research.</a:t>
            </a:r>
          </a:p>
        </p:txBody>
      </p:sp>
    </p:spTree>
    <p:extLst>
      <p:ext uri="{BB962C8B-B14F-4D97-AF65-F5344CB8AC3E}">
        <p14:creationId xmlns:p14="http://schemas.microsoft.com/office/powerpoint/2010/main" val="6845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28700" y="38100"/>
            <a:ext cx="10363200" cy="1143000"/>
          </a:xfrm>
        </p:spPr>
        <p:txBody>
          <a:bodyPr/>
          <a:lstStyle/>
          <a:p>
            <a:r>
              <a:rPr lang="en-US" dirty="0" smtClean="0"/>
              <a:t>AERA Reporting Standards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9144000" cy="4800600"/>
          </a:xfrm>
        </p:spPr>
        <p:txBody>
          <a:bodyPr/>
          <a:lstStyle/>
          <a:p>
            <a:r>
              <a:rPr lang="en-US" dirty="0" smtClean="0"/>
              <a:t>AERA, 2006. Standards for reporting on empirical social science research in AERA publications. </a:t>
            </a:r>
            <a:r>
              <a:rPr lang="en-US" i="1" dirty="0" smtClean="0"/>
              <a:t>Educational Researcher, 35,</a:t>
            </a:r>
            <a:r>
              <a:rPr lang="en-US" dirty="0" smtClean="0"/>
              <a:t> 33-40.</a:t>
            </a:r>
          </a:p>
          <a:p>
            <a:r>
              <a:rPr lang="en-US" dirty="0" smtClean="0"/>
              <a:t>Covers quantitative and qualitative methods.</a:t>
            </a:r>
          </a:p>
          <a:p>
            <a:r>
              <a:rPr lang="en-US" dirty="0" smtClean="0"/>
              <a:t>Does not cover research reviews; theoretical, conceptual, or methodological essays; critiques of traditions and practices; or scholarship more grounded in the humanities. </a:t>
            </a:r>
          </a:p>
        </p:txBody>
      </p:sp>
    </p:spTree>
    <p:extLst>
      <p:ext uri="{BB962C8B-B14F-4D97-AF65-F5344CB8AC3E}">
        <p14:creationId xmlns:p14="http://schemas.microsoft.com/office/powerpoint/2010/main" val="40319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mtClean="0"/>
              <a:t>AERA Reporting Standards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Intended to provide a framework of expectations about what should be included in an empirical report.</a:t>
            </a:r>
          </a:p>
          <a:p>
            <a:r>
              <a:rPr lang="en-US" dirty="0" smtClean="0"/>
              <a:t>Not intended to define the conduct of empirical work.</a:t>
            </a:r>
          </a:p>
          <a:p>
            <a:r>
              <a:rPr lang="en-US" dirty="0" smtClean="0"/>
              <a:t>Not intended to define the format of a empirical report.</a:t>
            </a:r>
          </a:p>
          <a:p>
            <a:r>
              <a:rPr lang="en-US" dirty="0" smtClean="0"/>
              <a:t>Not a checklist.</a:t>
            </a:r>
          </a:p>
        </p:txBody>
      </p:sp>
    </p:spTree>
    <p:extLst>
      <p:ext uri="{BB962C8B-B14F-4D97-AF65-F5344CB8AC3E}">
        <p14:creationId xmlns:p14="http://schemas.microsoft.com/office/powerpoint/2010/main" val="3635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smtClean="0"/>
              <a:t>Two Principles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9144000" cy="5105400"/>
          </a:xfrm>
        </p:spPr>
        <p:txBody>
          <a:bodyPr/>
          <a:lstStyle/>
          <a:p>
            <a:r>
              <a:rPr lang="en-US" dirty="0" smtClean="0"/>
              <a:t>Sufficiency of warrants</a:t>
            </a:r>
          </a:p>
          <a:p>
            <a:pPr lvl="1"/>
            <a:r>
              <a:rPr lang="en-US" dirty="0" smtClean="0"/>
              <a:t>Empirical reports should be warranted (reasonable, defensible, acceptable).</a:t>
            </a:r>
          </a:p>
          <a:p>
            <a:pPr lvl="1"/>
            <a:r>
              <a:rPr lang="en-US" dirty="0" smtClean="0"/>
              <a:t>Adequate evidence should be provided to justify results and conclusions.</a:t>
            </a:r>
          </a:p>
          <a:p>
            <a:r>
              <a:rPr lang="en-US" dirty="0" smtClean="0"/>
              <a:t>Transparency of report</a:t>
            </a:r>
          </a:p>
          <a:p>
            <a:pPr lvl="1"/>
            <a:r>
              <a:rPr lang="en-US" dirty="0" smtClean="0"/>
              <a:t>Reporting should make explicit the logic of inquiry and activities that led from the development of a research question, through definition, collection, and analysis of data to presenting findings.</a:t>
            </a:r>
          </a:p>
        </p:txBody>
      </p:sp>
    </p:spTree>
    <p:extLst>
      <p:ext uri="{BB962C8B-B14F-4D97-AF65-F5344CB8AC3E}">
        <p14:creationId xmlns:p14="http://schemas.microsoft.com/office/powerpoint/2010/main" val="1192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providing REWARDS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828800"/>
            <a:ext cx="5257800" cy="4648200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Make the survey interesting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Highly salient topics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Attend to layout &amp; design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Some people just love surveys</a:t>
            </a:r>
          </a:p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Support group values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Importance of neighborhood vitality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Importance of dues paying members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828800"/>
            <a:ext cx="3886200" cy="44958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Give social validation</a:t>
            </a:r>
          </a:p>
          <a:p>
            <a:pPr marL="565150" lvl="1" indent="-222250" eaLnBrk="1" hangingPunct="1"/>
            <a:r>
              <a:rPr lang="en-US" altLang="en-US" sz="2800" dirty="0"/>
              <a:t>You are an important member of the neighborhood</a:t>
            </a:r>
          </a:p>
          <a:p>
            <a:pPr marL="223838" indent="-223838" eaLnBrk="1" hangingPunct="1"/>
            <a:r>
              <a:rPr lang="en-US" altLang="en-US" dirty="0" smtClean="0"/>
              <a:t>Inform respondents that opportunities to respond are scarce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6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1: Problem Formulation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4196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1.1 	Provide a clear statement of purpose and scope of study.</a:t>
            </a:r>
          </a:p>
          <a:p>
            <a:pPr marL="688975" indent="-688975">
              <a:buNone/>
            </a:pPr>
            <a:r>
              <a:rPr lang="en-US" sz="2800" dirty="0"/>
              <a:t>1.2	Make clear how the study is a contribution to knowledge.</a:t>
            </a:r>
          </a:p>
          <a:p>
            <a:pPr marL="688975" indent="-688975">
              <a:buNone/>
            </a:pPr>
            <a:r>
              <a:rPr lang="en-US" sz="2800" dirty="0"/>
              <a:t>1.3	Include a review of the relevant scholarship.</a:t>
            </a:r>
          </a:p>
          <a:p>
            <a:pPr marL="688975" indent="-688975">
              <a:buNone/>
            </a:pPr>
            <a:r>
              <a:rPr lang="en-US" sz="2800" dirty="0"/>
              <a:t>1.4	Rationale for conceptual, methodological, or theoretical orientations of study should be described.</a:t>
            </a:r>
          </a:p>
          <a:p>
            <a:pPr marL="688975" indent="-688975">
              <a:buNone/>
            </a:pPr>
            <a:r>
              <a:rPr lang="en-US" sz="2800" dirty="0"/>
              <a:t>1.5	Rationale for problem formulation as it relates to the groups studied should be described.</a:t>
            </a:r>
          </a:p>
        </p:txBody>
      </p:sp>
    </p:spTree>
    <p:extLst>
      <p:ext uri="{BB962C8B-B14F-4D97-AF65-F5344CB8AC3E}">
        <p14:creationId xmlns:p14="http://schemas.microsoft.com/office/powerpoint/2010/main" val="18062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10363200" cy="1143000"/>
          </a:xfrm>
        </p:spPr>
        <p:txBody>
          <a:bodyPr/>
          <a:lstStyle/>
          <a:p>
            <a:r>
              <a:rPr lang="en-US" dirty="0" smtClean="0"/>
              <a:t>2: Design and Logic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38300" y="16764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Design and logic flow directly from problem formulation.</a:t>
            </a:r>
          </a:p>
          <a:p>
            <a:pPr>
              <a:buNone/>
            </a:pPr>
            <a:endParaRPr lang="en-US" sz="2800" dirty="0"/>
          </a:p>
          <a:p>
            <a:pPr marL="688975" indent="-688975">
              <a:buNone/>
            </a:pPr>
            <a:r>
              <a:rPr lang="en-US" sz="2800" dirty="0"/>
              <a:t>2.1	Reporting should follow a clear logic of inquiry that allows readers to trace the path from problem formulation to interpretations and conclusions.</a:t>
            </a:r>
          </a:p>
          <a:p>
            <a:pPr marL="688975" indent="-688975">
              <a:buNone/>
            </a:pPr>
            <a:r>
              <a:rPr lang="en-US" sz="2800" dirty="0"/>
              <a:t>2.2	An unambiguous and specific description of the design should be reported.</a:t>
            </a:r>
          </a:p>
        </p:txBody>
      </p:sp>
    </p:spTree>
    <p:extLst>
      <p:ext uri="{BB962C8B-B14F-4D97-AF65-F5344CB8AC3E}">
        <p14:creationId xmlns:p14="http://schemas.microsoft.com/office/powerpoint/2010/main" val="22655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3: Sources of Evidence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3.1	The units of study (sites, groups, participants, events, etc) and means of selection should be adequately described.</a:t>
            </a:r>
          </a:p>
          <a:p>
            <a:pPr marL="688975" indent="-688975">
              <a:buNone/>
            </a:pPr>
            <a:r>
              <a:rPr lang="en-US" sz="2800" dirty="0"/>
              <a:t>3.2	The data and empirical materials should be clearly  described, including how and when they were gathered, by whom, and for what purpose.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78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10363200" cy="1143000"/>
          </a:xfrm>
        </p:spPr>
        <p:txBody>
          <a:bodyPr/>
          <a:lstStyle/>
          <a:p>
            <a:r>
              <a:rPr lang="en-US" dirty="0" smtClean="0"/>
              <a:t>4: Measurement &amp;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38300" y="1752600"/>
            <a:ext cx="9144000" cy="4876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4.1	The development of measurements and classifications should be clearly described and show how important characteristics of the phenomenon of study are preserved.</a:t>
            </a:r>
          </a:p>
          <a:p>
            <a:pPr marL="688975" indent="-688975">
              <a:buNone/>
            </a:pPr>
            <a:r>
              <a:rPr lang="en-US" sz="2800" dirty="0"/>
              <a:t>4.2	Any classification scheme should be described and illustrated with concrete examples that represent the range of the phenomenon.</a:t>
            </a:r>
          </a:p>
          <a:p>
            <a:pPr marL="688975" indent="-688975">
              <a:buNone/>
            </a:pPr>
            <a:r>
              <a:rPr lang="en-US" sz="2800" dirty="0"/>
              <a:t>4.3	Measurement reporting should describe data elements and organization in a specific and unambiguous way.</a:t>
            </a:r>
          </a:p>
          <a:p>
            <a:pPr marL="688975" indent="-688975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49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4: Measurement &amp;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4.4	When transcriptions are included all coding conventions should be clearly described.</a:t>
            </a:r>
          </a:p>
          <a:p>
            <a:pPr marL="688975" indent="-688975">
              <a:buNone/>
            </a:pPr>
            <a:r>
              <a:rPr lang="en-US" sz="2800" dirty="0"/>
              <a:t>4.5	A rationale for the relevance of a measurement or classification should be described.</a:t>
            </a:r>
          </a:p>
        </p:txBody>
      </p:sp>
    </p:spTree>
    <p:extLst>
      <p:ext uri="{BB962C8B-B14F-4D97-AF65-F5344CB8AC3E}">
        <p14:creationId xmlns:p14="http://schemas.microsoft.com/office/powerpoint/2010/main" val="351650404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9525"/>
            <a:ext cx="10363200" cy="1143000"/>
          </a:xfrm>
        </p:spPr>
        <p:txBody>
          <a:bodyPr/>
          <a:lstStyle/>
          <a:p>
            <a:r>
              <a:rPr lang="en-US" dirty="0" smtClean="0"/>
              <a:t>5: Analysis and Interpretation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5.1	Procedures used for analysis should be clearly described.</a:t>
            </a:r>
          </a:p>
          <a:p>
            <a:pPr marL="688975" indent="-688975">
              <a:buNone/>
            </a:pPr>
            <a:r>
              <a:rPr lang="en-US" sz="2800" dirty="0"/>
              <a:t>5.2	Analytic technique should be clearly described. </a:t>
            </a:r>
          </a:p>
          <a:p>
            <a:pPr marL="688975" indent="-688975">
              <a:buNone/>
            </a:pPr>
            <a:r>
              <a:rPr lang="en-US" sz="2800" dirty="0"/>
              <a:t>5.3	Analysis and presentation of findings should make clear how they support conclusions.</a:t>
            </a:r>
          </a:p>
          <a:p>
            <a:pPr marL="688975" indent="-688975">
              <a:buNone/>
            </a:pPr>
            <a:r>
              <a:rPr lang="en-US" sz="2800" dirty="0"/>
              <a:t>5.4	Include information on any intended or unintended circumstances that may affect interpretations.</a:t>
            </a:r>
          </a:p>
        </p:txBody>
      </p:sp>
    </p:spTree>
    <p:extLst>
      <p:ext uri="{BB962C8B-B14F-4D97-AF65-F5344CB8AC3E}">
        <p14:creationId xmlns:p14="http://schemas.microsoft.com/office/powerpoint/2010/main" val="36689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5: Analysis and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5.5	When presenting conclusions describe: </a:t>
            </a:r>
          </a:p>
          <a:p>
            <a:pPr marL="1258888" lvl="1" indent="-568325">
              <a:buNone/>
            </a:pPr>
            <a:r>
              <a:rPr lang="en-US" dirty="0" smtClean="0"/>
              <a:t>(a)	how interpretations address the research question, </a:t>
            </a:r>
          </a:p>
          <a:p>
            <a:pPr marL="1258888" lvl="1" indent="-568325">
              <a:buNone/>
            </a:pPr>
            <a:r>
              <a:rPr lang="en-US" dirty="0" smtClean="0"/>
              <a:t>(b)	how conclusions relate to literature, and</a:t>
            </a:r>
          </a:p>
          <a:p>
            <a:pPr marL="1258888" lvl="1" indent="-568325">
              <a:buAutoNum type="alphaLcParenBoth" startAt="3"/>
            </a:pPr>
            <a:r>
              <a:rPr lang="en-US" dirty="0" smtClean="0"/>
              <a:t>emphasize the implications of study.</a:t>
            </a:r>
          </a:p>
          <a:p>
            <a:pPr marL="688975" indent="-688975">
              <a:buNone/>
            </a:pPr>
            <a:r>
              <a:rPr lang="en-US" sz="2800" dirty="0"/>
              <a:t>5.6	Clearly state statistical analyses and appropriateness of statistical tests.</a:t>
            </a:r>
          </a:p>
          <a:p>
            <a:pPr marL="688975" indent="-688975">
              <a:buNone/>
            </a:pPr>
            <a:r>
              <a:rPr lang="en-US" sz="2800" dirty="0"/>
              <a:t>5.7	Provide descriptive and inferential statistics that are relevant to each analysis.</a:t>
            </a:r>
          </a:p>
          <a:p>
            <a:pPr marL="1258888" lvl="1" indent="-568325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3799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10363200" cy="1143000"/>
          </a:xfrm>
        </p:spPr>
        <p:txBody>
          <a:bodyPr/>
          <a:lstStyle/>
          <a:p>
            <a:r>
              <a:rPr lang="en-US" dirty="0" smtClean="0"/>
              <a:t>5: Analysis and Interpretation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638300" y="1600200"/>
            <a:ext cx="9144000" cy="51054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5.8	Any issues in data collection that might compromise the validity of statistical analyses should be reported (e.g., missing data).</a:t>
            </a:r>
          </a:p>
          <a:p>
            <a:pPr marL="688975" indent="-688975">
              <a:buNone/>
            </a:pPr>
            <a:r>
              <a:rPr lang="en-US" sz="2800" dirty="0"/>
              <a:t>5.9	Any issues in data analysis that might compromise the validity of statistical analyses should be reported (e.g., assumption violations). </a:t>
            </a:r>
          </a:p>
          <a:p>
            <a:pPr marL="688975" indent="-688975">
              <a:buNone/>
            </a:pPr>
            <a:r>
              <a:rPr lang="en-US" sz="2800" dirty="0"/>
              <a:t>5.10	For each statistical results include: (a) an index of the quantitative relation between variables; (b) the standard error for given index; (c) the hypothesis test, test statistic, and significance level; (d) qualitative interpretation (i.e., practical significant). </a:t>
            </a:r>
          </a:p>
        </p:txBody>
      </p:sp>
    </p:spTree>
    <p:extLst>
      <p:ext uri="{BB962C8B-B14F-4D97-AF65-F5344CB8AC3E}">
        <p14:creationId xmlns:p14="http://schemas.microsoft.com/office/powerpoint/2010/main" val="10164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10363200" cy="1143000"/>
          </a:xfrm>
        </p:spPr>
        <p:txBody>
          <a:bodyPr/>
          <a:lstStyle/>
          <a:p>
            <a:r>
              <a:rPr lang="en-US" dirty="0" smtClean="0"/>
              <a:t>6: Generalization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6.1	Whether generalization is intentional or not, make clear the specifics of the participants, contexts, activities, data collections, and manipulations.</a:t>
            </a:r>
          </a:p>
          <a:p>
            <a:pPr marL="688975" indent="-688975">
              <a:buNone/>
            </a:pPr>
            <a:r>
              <a:rPr lang="en-US" sz="2800" dirty="0"/>
              <a:t>6.2	When generalization is intentional make intended scope of generalization clear.</a:t>
            </a:r>
          </a:p>
          <a:p>
            <a:pPr marL="688975" indent="-688975">
              <a:buNone/>
            </a:pPr>
            <a:r>
              <a:rPr lang="en-US" sz="2800" dirty="0"/>
              <a:t>6.3	When generalization is intentional make logic by which the findings of the study should apply within the intended scope of generalization clear.</a:t>
            </a:r>
          </a:p>
        </p:txBody>
      </p:sp>
    </p:spTree>
    <p:extLst>
      <p:ext uri="{BB962C8B-B14F-4D97-AF65-F5344CB8AC3E}">
        <p14:creationId xmlns:p14="http://schemas.microsoft.com/office/powerpoint/2010/main" val="31653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10363200" cy="1143000"/>
          </a:xfrm>
        </p:spPr>
        <p:txBody>
          <a:bodyPr/>
          <a:lstStyle/>
          <a:p>
            <a:r>
              <a:rPr lang="en-US" dirty="0" smtClean="0"/>
              <a:t>7: Ethics in Reporting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9144000" cy="47244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7.1	Ethical considerations involved in data collection, analysis, and reporting should be explicitly addressed.</a:t>
            </a:r>
          </a:p>
          <a:p>
            <a:pPr marL="688975" indent="-688975">
              <a:buNone/>
            </a:pPr>
            <a:r>
              <a:rPr lang="en-US" sz="2800" dirty="0"/>
              <a:t>7.2	Reporting should be presented in a way that honors consent  and other agreements.</a:t>
            </a:r>
          </a:p>
          <a:p>
            <a:pPr marL="688975" indent="-688975">
              <a:buNone/>
            </a:pPr>
            <a:r>
              <a:rPr lang="en-US" sz="2800" dirty="0"/>
              <a:t>7.3	Describe conflicts of interest or biases.</a:t>
            </a:r>
          </a:p>
          <a:p>
            <a:pPr marL="688975" indent="-688975">
              <a:buNone/>
            </a:pPr>
            <a:r>
              <a:rPr lang="en-US" sz="2800" dirty="0"/>
              <a:t>7.4	Care should be taken to ensure accuracy of reporting.</a:t>
            </a:r>
          </a:p>
          <a:p>
            <a:pPr marL="688975" indent="-688975">
              <a:buNone/>
            </a:pPr>
            <a:r>
              <a:rPr lang="en-US" sz="2800" dirty="0"/>
              <a:t>7.5	Data and relevant materials should be stored appropriately to allow for potential replication of results. </a:t>
            </a:r>
          </a:p>
          <a:p>
            <a:pPr marL="688975" indent="-688975">
              <a:buNone/>
            </a:pPr>
            <a:r>
              <a:rPr lang="en-US" sz="2800" dirty="0"/>
              <a:t>7.6	Funding support should be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9141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reducing SOCIAL COSTS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9800" y="1600200"/>
            <a:ext cx="4419600" cy="48768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Avoid subordinate language</a:t>
            </a:r>
          </a:p>
          <a:p>
            <a:pPr marL="565150" lvl="1" indent="-227013" eaLnBrk="1" hangingPunct="1"/>
            <a:r>
              <a:rPr lang="en-US" altLang="en-US" sz="2800" dirty="0"/>
              <a:t>“In order to address the pressing needs of the neighborhood councils, your input is necessary.”</a:t>
            </a:r>
          </a:p>
          <a:p>
            <a:pPr marL="565150" lvl="1" indent="-227013" eaLnBrk="1" hangingPunct="1"/>
            <a:r>
              <a:rPr lang="en-US" altLang="en-US" sz="2800" dirty="0"/>
              <a:t>“Would you please consider providing us with your advice/ opinions/experiences?”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600200"/>
            <a:ext cx="4267200" cy="4876800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Avoid embarrassment</a:t>
            </a:r>
          </a:p>
          <a:p>
            <a:pPr marL="565150" lvl="1" indent="-227013" eaLnBrk="1" hangingPunct="1">
              <a:lnSpc>
                <a:spcPct val="90000"/>
              </a:lnSpc>
            </a:pPr>
            <a:r>
              <a:rPr lang="en-US" altLang="en-US" sz="2800" dirty="0"/>
              <a:t>Ask people questions to which they should reasonably be expected to know the answers?</a:t>
            </a:r>
          </a:p>
          <a:p>
            <a:pPr marL="565150" lvl="1" indent="-227013" eaLnBrk="1" hangingPunct="1">
              <a:lnSpc>
                <a:spcPct val="90000"/>
              </a:lnSpc>
            </a:pPr>
            <a:r>
              <a:rPr lang="en-US" altLang="en-US" sz="2800" dirty="0"/>
              <a:t>Don’t put folks in a position where they are being judged because of not knowing or doing things on the survey.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40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8: Title, Abstract, and Headings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144000" cy="2819400"/>
          </a:xfrm>
        </p:spPr>
        <p:txBody>
          <a:bodyPr/>
          <a:lstStyle/>
          <a:p>
            <a:pPr marL="688975" indent="-688975">
              <a:buNone/>
            </a:pPr>
            <a:r>
              <a:rPr lang="en-US" sz="2800" dirty="0"/>
              <a:t>8.1	Title should clearly convey what article is about.</a:t>
            </a:r>
          </a:p>
          <a:p>
            <a:pPr marL="688975" indent="-688975">
              <a:buNone/>
            </a:pPr>
            <a:r>
              <a:rPr lang="en-US" sz="2800" dirty="0"/>
              <a:t>8.2	The abstract should provide a summary of the article that is self-contained, concise, and accurate.</a:t>
            </a:r>
          </a:p>
          <a:p>
            <a:pPr marL="688975" indent="-688975">
              <a:buNone/>
            </a:pPr>
            <a:r>
              <a:rPr lang="en-US" sz="2800" dirty="0"/>
              <a:t>8.3	Headings and subheadings should make clear the logic of inquiry underlying the report.</a:t>
            </a:r>
          </a:p>
        </p:txBody>
      </p:sp>
    </p:spTree>
    <p:extLst>
      <p:ext uri="{BB962C8B-B14F-4D97-AF65-F5344CB8AC3E}">
        <p14:creationId xmlns:p14="http://schemas.microsoft.com/office/powerpoint/2010/main" val="20260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References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9144000" cy="5029200"/>
          </a:xfrm>
        </p:spPr>
        <p:txBody>
          <a:bodyPr/>
          <a:lstStyle/>
          <a:p>
            <a:pPr marL="530225" indent="-530225" defTabSz="1019175" eaLnBrk="1" hangingPunct="1">
              <a:buFontTx/>
              <a:buAutoNum type="arabicPeriod"/>
            </a:pPr>
            <a:r>
              <a:rPr lang="en-US" altLang="en-US" sz="2300" dirty="0" err="1"/>
              <a:t>Schonlau</a:t>
            </a:r>
            <a:r>
              <a:rPr lang="en-US" altLang="en-US" sz="2300" dirty="0"/>
              <a:t>, M., </a:t>
            </a:r>
            <a:r>
              <a:rPr lang="en-US" altLang="en-US" sz="2300" dirty="0" err="1"/>
              <a:t>Fricker</a:t>
            </a:r>
            <a:r>
              <a:rPr lang="en-US" altLang="en-US" sz="2300" dirty="0"/>
              <a:t>, Jr., R.D., &amp; Elliott, M. N. (2002). </a:t>
            </a:r>
            <a:r>
              <a:rPr lang="en-US" altLang="en-US" sz="2300" i="1" dirty="0"/>
              <a:t>Conducting research surveys via e-mail and the web</a:t>
            </a:r>
            <a:r>
              <a:rPr lang="en-US" altLang="en-US" sz="2300" dirty="0"/>
              <a:t>. Santa Monica, CA: Rand.</a:t>
            </a:r>
          </a:p>
          <a:p>
            <a:pPr marL="530225" indent="-530225" defTabSz="1019175" eaLnBrk="1" hangingPunct="1">
              <a:buFontTx/>
              <a:buAutoNum type="arabicPeriod"/>
            </a:pPr>
            <a:r>
              <a:rPr lang="en-US" altLang="en-US" sz="2300" dirty="0" err="1"/>
              <a:t>Dillman</a:t>
            </a:r>
            <a:r>
              <a:rPr lang="en-US" altLang="en-US" sz="2300" dirty="0"/>
              <a:t>, D. A. (2000). </a:t>
            </a:r>
            <a:r>
              <a:rPr lang="en-US" altLang="en-US" sz="2300" i="1" dirty="0"/>
              <a:t>Mail and internet surveys: The tailored design method</a:t>
            </a:r>
            <a:r>
              <a:rPr lang="en-US" altLang="en-US" sz="2300" dirty="0"/>
              <a:t>. New York: John Wiley &amp; Sons, Inc.</a:t>
            </a:r>
          </a:p>
          <a:p>
            <a:pPr marL="530225" indent="-530225" defTabSz="1019175" eaLnBrk="1" hangingPunct="1">
              <a:buFontTx/>
              <a:buAutoNum type="arabicPeriod"/>
            </a:pPr>
            <a:r>
              <a:rPr lang="en-US" altLang="en-US" sz="2300" dirty="0" err="1">
                <a:cs typeface="Arial" panose="020B0604020202020204" pitchFamily="34" charset="0"/>
              </a:rPr>
              <a:t>Dillman</a:t>
            </a:r>
            <a:r>
              <a:rPr lang="en-US" altLang="en-US" sz="2300" dirty="0">
                <a:cs typeface="Arial" panose="020B0604020202020204" pitchFamily="34" charset="0"/>
              </a:rPr>
              <a:t>, D. A., </a:t>
            </a:r>
            <a:r>
              <a:rPr lang="en-US" altLang="en-US" sz="2300" dirty="0" err="1">
                <a:cs typeface="Arial" panose="020B0604020202020204" pitchFamily="34" charset="0"/>
              </a:rPr>
              <a:t>Tortora</a:t>
            </a:r>
            <a:r>
              <a:rPr lang="en-US" altLang="en-US" sz="2300" dirty="0">
                <a:cs typeface="Arial" panose="020B0604020202020204" pitchFamily="34" charset="0"/>
              </a:rPr>
              <a:t>, R. D., &amp; </a:t>
            </a:r>
            <a:r>
              <a:rPr lang="en-US" altLang="en-US" sz="2300" dirty="0" err="1">
                <a:cs typeface="Arial" panose="020B0604020202020204" pitchFamily="34" charset="0"/>
              </a:rPr>
              <a:t>Bowker</a:t>
            </a:r>
            <a:r>
              <a:rPr lang="en-US" altLang="en-US" sz="2300" dirty="0">
                <a:cs typeface="Arial" panose="020B0604020202020204" pitchFamily="34" charset="0"/>
              </a:rPr>
              <a:t>, D. 1998. </a:t>
            </a:r>
            <a:r>
              <a:rPr lang="en-US" altLang="en-US" sz="2300" i="1" dirty="0">
                <a:cs typeface="Arial" panose="020B0604020202020204" pitchFamily="34" charset="0"/>
              </a:rPr>
              <a:t>Principles for Constructing Web Surveys</a:t>
            </a:r>
            <a:r>
              <a:rPr lang="en-US" altLang="en-US" sz="2300" dirty="0">
                <a:cs typeface="Arial" panose="020B0604020202020204" pitchFamily="34" charset="0"/>
              </a:rPr>
              <a:t>. SESRC Technical Report 98-50, Washington State University.  Available online at: </a:t>
            </a:r>
            <a:r>
              <a:rPr lang="en-US" altLang="en-US" sz="2300" dirty="0">
                <a:cs typeface="Times New Roman" panose="02020603050405020304" pitchFamily="18" charset="0"/>
              </a:rPr>
              <a:t>http://survey.sesrc.wsu.edu/dillman/papers/websurveyppr.pdf</a:t>
            </a:r>
            <a:endParaRPr lang="en-US" altLang="en-US" sz="2300" dirty="0"/>
          </a:p>
          <a:p>
            <a:pPr marL="530225" indent="-530225" defTabSz="1019175" eaLnBrk="1" hangingPunct="1">
              <a:buFontTx/>
              <a:buAutoNum type="arabicPeriod"/>
            </a:pPr>
            <a:r>
              <a:rPr lang="en-US" altLang="en-US" sz="2300" dirty="0"/>
              <a:t>Cook, C., Heath, F., &amp; Thompson, R. L. (2000). A meta-analysis of response rates in web-or internet-based surveys. </a:t>
            </a:r>
            <a:r>
              <a:rPr lang="en-US" altLang="en-US" sz="2300" i="1" dirty="0"/>
              <a:t>Educational and Psychological Measurement, 60</a:t>
            </a:r>
            <a:r>
              <a:rPr lang="en-US" altLang="en-US" sz="2300" dirty="0"/>
              <a:t>(6), 821-836.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wdmkD2D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5" y="533400"/>
            <a:ext cx="6195579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oldyM2out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63147"/>
            <a:ext cx="4397375" cy="304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78242" y="5724769"/>
            <a:ext cx="3319975" cy="290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5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reducing SOCIAL COSTS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600200"/>
            <a:ext cx="4343400" cy="5105400"/>
          </a:xfrm>
        </p:spPr>
        <p:txBody>
          <a:bodyPr/>
          <a:lstStyle/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Avoid inconvenience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Include an </a:t>
            </a:r>
            <a:r>
              <a:rPr lang="en-US" altLang="en-US" sz="2800" dirty="0" smtClean="0"/>
              <a:t>envelope with a </a:t>
            </a:r>
            <a:r>
              <a:rPr lang="en-US" altLang="en-US" sz="2800" dirty="0"/>
              <a:t>real </a:t>
            </a:r>
            <a:r>
              <a:rPr lang="en-US" altLang="en-US" sz="2800" dirty="0" smtClean="0"/>
              <a:t>stamp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dirty="0" err="1" smtClean="0"/>
              <a:t>url</a:t>
            </a:r>
            <a:r>
              <a:rPr lang="en-US" altLang="en-US" sz="2800" dirty="0" smtClean="0"/>
              <a:t> link should include the password</a:t>
            </a:r>
            <a:endParaRPr lang="en-US" altLang="en-US" sz="2800" dirty="0"/>
          </a:p>
          <a:p>
            <a:pPr marL="223838" indent="-223838" eaLnBrk="1" hangingPunct="1">
              <a:lnSpc>
                <a:spcPct val="90000"/>
              </a:lnSpc>
            </a:pPr>
            <a:r>
              <a:rPr lang="en-US" altLang="en-US" dirty="0" smtClean="0"/>
              <a:t>The survey should appear short and easy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Respondent friendly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Easy-to-answer format</a:t>
            </a:r>
          </a:p>
          <a:p>
            <a:pPr marL="565150" lvl="1" indent="-222250" eaLnBrk="1" hangingPunct="1">
              <a:lnSpc>
                <a:spcPct val="90000"/>
              </a:lnSpc>
            </a:pPr>
            <a:r>
              <a:rPr lang="en-US" altLang="en-US" sz="2800" dirty="0"/>
              <a:t>Balance with more questions on a page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600200"/>
            <a:ext cx="4038600" cy="4495800"/>
          </a:xfrm>
        </p:spPr>
        <p:txBody>
          <a:bodyPr/>
          <a:lstStyle/>
          <a:p>
            <a:pPr marL="223838" indent="-223838" eaLnBrk="1" hangingPunct="1"/>
            <a:r>
              <a:rPr lang="en-US" altLang="en-US" dirty="0" smtClean="0"/>
              <a:t>Minimize requests for personal information</a:t>
            </a:r>
          </a:p>
          <a:p>
            <a:pPr marL="565150" lvl="1" indent="-222250" eaLnBrk="1" hangingPunct="1"/>
            <a:r>
              <a:rPr lang="en-US" altLang="en-US" sz="2800" dirty="0"/>
              <a:t>If needed, place at end of the survey</a:t>
            </a:r>
          </a:p>
          <a:p>
            <a:pPr marL="565150" lvl="1" indent="-222250" eaLnBrk="1" hangingPunct="1"/>
            <a:r>
              <a:rPr lang="en-US" altLang="en-US" sz="2800" dirty="0"/>
              <a:t>If required (the focus of the survey), use clear but </a:t>
            </a:r>
            <a:r>
              <a:rPr lang="en-US" altLang="en-US" sz="2800" dirty="0" smtClean="0"/>
              <a:t>respectful </a:t>
            </a:r>
            <a:r>
              <a:rPr lang="en-US" altLang="en-US" sz="2800" dirty="0"/>
              <a:t>language</a:t>
            </a:r>
          </a:p>
          <a:p>
            <a:pPr marL="565150" lvl="1" indent="-222250" eaLnBrk="1" hangingPunct="1"/>
            <a:r>
              <a:rPr lang="en-US" altLang="en-US" sz="2800" dirty="0"/>
              <a:t>Certify anonymity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establishing TRUST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Provide an advanced token of appreciation</a:t>
            </a:r>
          </a:p>
          <a:p>
            <a:pPr lvl="1" eaLnBrk="1" hangingPunct="1"/>
            <a:r>
              <a:rPr lang="en-US" altLang="en-US" sz="2800" dirty="0"/>
              <a:t>Although $1 or $2 is of little value to many, it creates significant trust</a:t>
            </a:r>
          </a:p>
          <a:p>
            <a:pPr lvl="1" eaLnBrk="1" hangingPunct="1"/>
            <a:r>
              <a:rPr lang="en-US" altLang="en-US" sz="2800" dirty="0"/>
              <a:t>Use of real stamp on return </a:t>
            </a:r>
            <a:r>
              <a:rPr lang="en-US" altLang="en-US" sz="2800" dirty="0" smtClean="0"/>
              <a:t>envelop</a:t>
            </a:r>
          </a:p>
          <a:p>
            <a:pPr lvl="1" eaLnBrk="1" hangingPunct="1"/>
            <a:r>
              <a:rPr lang="en-US" altLang="en-US" sz="2800" dirty="0" smtClean="0"/>
              <a:t>Access to tangible resources</a:t>
            </a:r>
            <a:endParaRPr lang="en-US" altLang="en-US" sz="28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Legitimate authority as a sponsor</a:t>
            </a:r>
          </a:p>
          <a:p>
            <a:pPr lvl="1" eaLnBrk="1" hangingPunct="1"/>
            <a:r>
              <a:rPr lang="en-US" altLang="en-US" sz="2800" dirty="0"/>
              <a:t>Government sponsored surveys have higher response rates than surveys from marketing research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Ways of establishing TRUST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0" y="1981200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Make the task appear important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Personalized cover letters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Actual </a:t>
            </a:r>
            <a:r>
              <a:rPr lang="en-US" altLang="en-US" sz="2800" dirty="0" smtClean="0"/>
              <a:t>letterhead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Insignia or logo of respected sponsor</a:t>
            </a: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/>
              <a:t>Questionnaire design that makes sense to ordinary folks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Invoke other social exchange relationships</a:t>
            </a:r>
          </a:p>
          <a:p>
            <a:pPr lvl="1" eaLnBrk="1" hangingPunct="1"/>
            <a:r>
              <a:rPr lang="en-US" altLang="en-US" sz="2800" dirty="0"/>
              <a:t>As an alum of the University …</a:t>
            </a:r>
          </a:p>
          <a:p>
            <a:pPr lvl="1" eaLnBrk="1" hangingPunct="1"/>
            <a:r>
              <a:rPr lang="en-US" altLang="en-US" sz="2800" dirty="0"/>
              <a:t>As a resident of the </a:t>
            </a:r>
            <a:r>
              <a:rPr lang="en-US" altLang="en-US" sz="2800" dirty="0" smtClean="0"/>
              <a:t>neighborhood …</a:t>
            </a:r>
            <a:endParaRPr lang="en-US" altLang="en-US" sz="2800" dirty="0"/>
          </a:p>
          <a:p>
            <a:pPr lvl="1" eaLnBrk="1" hangingPunct="1"/>
            <a:r>
              <a:rPr lang="en-US" altLang="en-US" sz="2800" dirty="0"/>
              <a:t>As a </a:t>
            </a:r>
            <a:r>
              <a:rPr lang="en-US" altLang="en-US" sz="2800" dirty="0" smtClean="0"/>
              <a:t>participant in the program …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  <p:bldP spid="17412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Linking Social Exchange Elements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600200"/>
            <a:ext cx="89154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Costs and rewards may contribute to nonresponse</a:t>
            </a:r>
          </a:p>
          <a:p>
            <a:pPr lvl="1" eaLnBrk="1" hangingPunct="1"/>
            <a:r>
              <a:rPr lang="en-US" altLang="en-US" i="1" dirty="0" smtClean="0"/>
              <a:t>What rewards are present for not responding?</a:t>
            </a:r>
          </a:p>
          <a:p>
            <a:pPr eaLnBrk="1" hangingPunct="1"/>
            <a:r>
              <a:rPr lang="en-US" altLang="en-US" dirty="0" smtClean="0"/>
              <a:t>Repetition of appeals diminishes effectiveness</a:t>
            </a:r>
          </a:p>
          <a:p>
            <a:pPr eaLnBrk="1" hangingPunct="1"/>
            <a:r>
              <a:rPr lang="en-US" altLang="en-US" dirty="0" smtClean="0"/>
              <a:t>Extreme designs create the opposite effect</a:t>
            </a:r>
          </a:p>
          <a:p>
            <a:pPr lvl="1" eaLnBrk="1" hangingPunct="1"/>
            <a:r>
              <a:rPr lang="en-US" altLang="en-US" dirty="0" smtClean="0"/>
              <a:t>Very short surveys may be seen as </a:t>
            </a:r>
            <a:r>
              <a:rPr lang="en-US" altLang="en-US" b="1" dirty="0" smtClean="0"/>
              <a:t>un</a:t>
            </a:r>
            <a:r>
              <a:rPr lang="en-US" altLang="en-US" dirty="0" smtClean="0"/>
              <a:t>important</a:t>
            </a:r>
          </a:p>
          <a:p>
            <a:pPr eaLnBrk="1" hangingPunct="1"/>
            <a:r>
              <a:rPr lang="en-US" altLang="en-US" dirty="0" smtClean="0"/>
              <a:t>People differ in what constitutes rewards/costs</a:t>
            </a:r>
          </a:p>
          <a:p>
            <a:pPr eaLnBrk="1" hangingPunct="1"/>
            <a:r>
              <a:rPr lang="en-US" altLang="en-US" dirty="0" smtClean="0"/>
              <a:t>Strategies work as a whole – not in isolation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11277600" cy="419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3600" dirty="0"/>
              <a:t>This presentation can be found at:</a:t>
            </a:r>
          </a:p>
          <a:p>
            <a:pPr algn="ctr" eaLnBrk="1" hangingPunct="1">
              <a:buFontTx/>
              <a:buNone/>
            </a:pPr>
            <a:endParaRPr lang="en-US" altLang="en-US" sz="3600" dirty="0"/>
          </a:p>
          <a:p>
            <a:pPr algn="ctr" eaLnBrk="1" hangingPunct="1"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</a:rPr>
              <a:t>http</a:t>
            </a:r>
            <a:r>
              <a:rPr lang="en-US" altLang="en-US" sz="4400" b="1" dirty="0" smtClean="0">
                <a:solidFill>
                  <a:schemeClr val="tx2"/>
                </a:solidFill>
              </a:rPr>
              <a:t>://www.edmeasurement.net/MAG</a:t>
            </a:r>
            <a:endParaRPr lang="en-US" altLang="en-US" sz="4400" b="1" dirty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3800" dirty="0"/>
          </a:p>
          <a:p>
            <a:pPr algn="ctr" eaLnBrk="1" hangingPunct="1">
              <a:buFontTx/>
              <a:buNone/>
            </a:pPr>
            <a:r>
              <a:rPr lang="en-US" altLang="en-US" sz="3600" dirty="0"/>
              <a:t>Available in PowerPoint </a:t>
            </a:r>
            <a:r>
              <a:rPr lang="en-US" altLang="en-US" sz="3600" b="1" dirty="0" smtClean="0"/>
              <a:t>.</a:t>
            </a:r>
            <a:r>
              <a:rPr lang="en-US" altLang="en-US" sz="3600" b="1" dirty="0" err="1" smtClean="0"/>
              <a:t>pptx</a:t>
            </a:r>
            <a:r>
              <a:rPr lang="en-US" altLang="en-US" sz="3600" dirty="0" smtClean="0"/>
              <a:t> format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the Survey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Preparing for Survey Design handout</a:t>
            </a:r>
          </a:p>
          <a:p>
            <a:r>
              <a:rPr lang="en-US" dirty="0" smtClean="0"/>
              <a:t>content coverage</a:t>
            </a:r>
          </a:p>
          <a:p>
            <a:r>
              <a:rPr lang="en-US" dirty="0" smtClean="0"/>
              <a:t>construct maps</a:t>
            </a:r>
          </a:p>
          <a:p>
            <a:r>
              <a:rPr lang="en-US" dirty="0" smtClean="0"/>
              <a:t>knowing your target population</a:t>
            </a:r>
          </a:p>
          <a:p>
            <a:r>
              <a:rPr lang="en-US" dirty="0" smtClean="0"/>
              <a:t>including local wisdom and community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83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6200" y="762000"/>
            <a:ext cx="3048000" cy="3505200"/>
          </a:xfrm>
        </p:spPr>
        <p:txBody>
          <a:bodyPr/>
          <a:lstStyle/>
          <a:p>
            <a:pPr algn="r" eaLnBrk="1" hangingPunct="1"/>
            <a:r>
              <a:rPr lang="en-US" altLang="en-US" sz="6000" dirty="0"/>
              <a:t>Survey Design</a:t>
            </a:r>
          </a:p>
        </p:txBody>
      </p:sp>
      <p:pic>
        <p:nvPicPr>
          <p:cNvPr id="21507" name="Picture 3" descr="bd050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779838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Writing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0700" y="2057400"/>
            <a:ext cx="86106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Item </a:t>
            </a:r>
            <a:r>
              <a:rPr lang="en-US" kern="0" dirty="0" smtClean="0"/>
              <a:t>writing evidence versus niceties</a:t>
            </a:r>
          </a:p>
          <a:p>
            <a:r>
              <a:rPr lang="en-US" kern="0" dirty="0" smtClean="0"/>
              <a:t>dos </a:t>
            </a:r>
            <a:r>
              <a:rPr lang="en-US" kern="0" dirty="0"/>
              <a:t>and </a:t>
            </a:r>
            <a:r>
              <a:rPr lang="en-US" kern="0" dirty="0" smtClean="0"/>
              <a:t>don'ts</a:t>
            </a:r>
          </a:p>
          <a:p>
            <a:r>
              <a:rPr lang="en-US" kern="0" dirty="0" smtClean="0"/>
              <a:t>the </a:t>
            </a:r>
            <a:r>
              <a:rPr lang="en-US" kern="0" dirty="0"/>
              <a:t>online survey tool might give you interesting options - doesn't mean you should use </a:t>
            </a:r>
            <a:r>
              <a:rPr lang="en-US" kern="0" dirty="0" smtClean="0"/>
              <a:t>them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2192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Assess Every Survey Question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1371600"/>
            <a:ext cx="9372600" cy="5181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Do you need to ask the question?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Does the question require an answer?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Do survey respondents have an accurate ready-made answer?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Can folks accurately recall past behavior?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Will the individual be willing to reveal information?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Will the individual be motivated to answer each question?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General Guidelines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Professional Looking – clean format</a:t>
            </a:r>
          </a:p>
          <a:p>
            <a:pPr eaLnBrk="1" hangingPunct="1"/>
            <a:r>
              <a:rPr lang="en-US" altLang="en-US" dirty="0" smtClean="0"/>
              <a:t>Brief and concise – clear instructions</a:t>
            </a:r>
          </a:p>
          <a:p>
            <a:pPr eaLnBrk="1" hangingPunct="1"/>
            <a:r>
              <a:rPr lang="en-US" altLang="en-US" dirty="0" smtClean="0"/>
              <a:t>Use check boxes or circles, rather than blanks to obtain responses</a:t>
            </a:r>
          </a:p>
          <a:p>
            <a:pPr eaLnBrk="1" hangingPunct="1"/>
            <a:r>
              <a:rPr lang="en-US" altLang="en-US" dirty="0" smtClean="0"/>
              <a:t>Personal questions at the end</a:t>
            </a:r>
          </a:p>
          <a:p>
            <a:pPr eaLnBrk="1" hangingPunct="1"/>
            <a:r>
              <a:rPr lang="en-US" altLang="en-US" dirty="0" smtClean="0"/>
              <a:t>Leave room for comments (and tell folks upfront that there will be room).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629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Proofing Guidelines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8001000" cy="3962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Read questions aloud</a:t>
            </a:r>
          </a:p>
          <a:p>
            <a:pPr eaLnBrk="1" hangingPunct="1"/>
            <a:r>
              <a:rPr lang="en-US" altLang="en-US" dirty="0" smtClean="0"/>
              <a:t>Scan items for - </a:t>
            </a:r>
            <a:r>
              <a:rPr lang="en-US" altLang="en-US" i="1" dirty="0" smtClean="0"/>
              <a:t>and</a:t>
            </a:r>
            <a:r>
              <a:rPr lang="en-US" altLang="en-US" dirty="0" smtClean="0"/>
              <a:t> - </a:t>
            </a:r>
            <a:r>
              <a:rPr lang="en-US" altLang="en-US" i="1" dirty="0" smtClean="0"/>
              <a:t>or</a:t>
            </a:r>
            <a:r>
              <a:rPr lang="en-US" altLang="en-US" dirty="0" smtClean="0"/>
              <a:t> - </a:t>
            </a:r>
            <a:r>
              <a:rPr lang="en-US" altLang="en-US" i="1" dirty="0" smtClean="0"/>
              <a:t>but</a:t>
            </a:r>
            <a:r>
              <a:rPr lang="en-US" altLang="en-US" dirty="0" smtClean="0"/>
              <a:t> - </a:t>
            </a:r>
            <a:r>
              <a:rPr lang="en-US" altLang="en-US" i="1" dirty="0" smtClean="0"/>
              <a:t>with</a:t>
            </a:r>
            <a:r>
              <a:rPr lang="en-US" altLang="en-US" dirty="0" smtClean="0"/>
              <a:t> - </a:t>
            </a:r>
            <a:r>
              <a:rPr lang="en-US" altLang="en-US" i="1" dirty="0" smtClean="0"/>
              <a:t>except</a:t>
            </a:r>
          </a:p>
          <a:p>
            <a:pPr eaLnBrk="1" hangingPunct="1"/>
            <a:r>
              <a:rPr lang="en-US" altLang="en-US" dirty="0" smtClean="0"/>
              <a:t>Consider sensitivity review</a:t>
            </a:r>
          </a:p>
          <a:p>
            <a:pPr eaLnBrk="1" hangingPunct="1"/>
            <a:r>
              <a:rPr lang="en-US" altLang="en-US" dirty="0" smtClean="0"/>
              <a:t>Pilot items – look for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Little variation	  - too many </a:t>
            </a:r>
            <a:r>
              <a:rPr lang="en-US" altLang="en-US" i="1" dirty="0" smtClean="0"/>
              <a:t>don’t know</a:t>
            </a:r>
            <a:endParaRPr lang="en-US" altLang="en-US" dirty="0" smtClean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Too many </a:t>
            </a:r>
            <a:r>
              <a:rPr lang="en-US" altLang="en-US" i="1" dirty="0" smtClean="0"/>
              <a:t>other</a:t>
            </a:r>
            <a:r>
              <a:rPr lang="en-US" altLang="en-US" dirty="0" smtClean="0"/>
              <a:t>	  - misinterpretation</a:t>
            </a:r>
          </a:p>
        </p:txBody>
      </p:sp>
      <p:pic>
        <p:nvPicPr>
          <p:cNvPr id="27652" name="Picture 4" descr="bd0005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1"/>
            <a:ext cx="1600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Additional Item-Writing Advice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Order scales from low to high or from negative to positive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2800" dirty="0"/>
              <a:t>strongly disagree / disagree / agree / strongly agree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This common scale may be redundant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Better to allow room for uncertainty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disagree / tend to disagree </a:t>
            </a:r>
            <a:r>
              <a:rPr lang="en-US" altLang="en-US" sz="2800" dirty="0" smtClean="0"/>
              <a:t>/ tend to agree / agree</a:t>
            </a: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More Item-Writing Advice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Avoid middle or neutral options</a:t>
            </a:r>
          </a:p>
          <a:p>
            <a:pPr lvl="1" eaLnBrk="1" hangingPunct="1">
              <a:buFontTx/>
              <a:buNone/>
            </a:pPr>
            <a:r>
              <a:rPr lang="en-US" altLang="en-US" i="1" dirty="0" smtClean="0"/>
              <a:t>Neutral </a:t>
            </a:r>
            <a:r>
              <a:rPr lang="en-US" altLang="en-US" dirty="0" smtClean="0"/>
              <a:t>responses may indicate 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Lack of knowledge		- Uncooperativeness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Reading difficulty		- Inapplicability</a:t>
            </a:r>
          </a:p>
          <a:p>
            <a:pPr lvl="1" eaLnBrk="1" hangingPunct="1">
              <a:buFontTx/>
              <a:buNone/>
            </a:pPr>
            <a:r>
              <a:rPr lang="en-US" altLang="en-US" dirty="0" smtClean="0"/>
              <a:t>- Reluctance to answer</a:t>
            </a:r>
          </a:p>
          <a:p>
            <a:pPr eaLnBrk="1" hangingPunct="1"/>
            <a:r>
              <a:rPr lang="en-US" altLang="en-US" dirty="0" smtClean="0"/>
              <a:t>Provide a clearly interpretable alternative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/>
              <a:t>not applicable	- no basis for judgment</a:t>
            </a:r>
          </a:p>
          <a:p>
            <a:pPr lvl="1" eaLnBrk="1" hangingPunct="1">
              <a:buFontTx/>
              <a:buChar char="-"/>
            </a:pPr>
            <a:r>
              <a:rPr lang="en-US" altLang="en-US" dirty="0" smtClean="0"/>
              <a:t>don’t know		- prefer not to answer</a:t>
            </a:r>
          </a:p>
          <a:p>
            <a:pPr lvl="1" eaLnBrk="1" hangingPunct="1">
              <a:buFontTx/>
              <a:buChar char="-"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when the middle option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103632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</a:t>
            </a:r>
            <a:r>
              <a:rPr lang="en-US" dirty="0" smtClean="0"/>
              <a:t>ess than before / about the same / more than before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 smtClean="0"/>
              <a:t>too little / about right / too much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 smtClean="0"/>
              <a:t>less than acceptable / acceptable / more than acceptable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dirty="0" smtClean="0"/>
              <a:t>not yet proficient / proficient / exceeds proficient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75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Even More Item-Writing Advice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447800"/>
            <a:ext cx="8763000" cy="5181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Avoid </a:t>
            </a:r>
            <a:r>
              <a:rPr lang="en-US" altLang="en-US" i="1" dirty="0" smtClean="0"/>
              <a:t>other</a:t>
            </a:r>
            <a:r>
              <a:rPr lang="en-US" altLang="en-US" dirty="0" smtClean="0"/>
              <a:t> options</a:t>
            </a:r>
          </a:p>
          <a:p>
            <a:pPr eaLnBrk="1" hangingPunct="1"/>
            <a:r>
              <a:rPr lang="en-US" altLang="en-US" dirty="0" smtClean="0"/>
              <a:t>Avoid ranking responses</a:t>
            </a:r>
          </a:p>
          <a:p>
            <a:pPr eaLnBrk="1" hangingPunct="1"/>
            <a:r>
              <a:rPr lang="en-US" altLang="en-US" dirty="0" smtClean="0"/>
              <a:t>Avoid loaded questions:</a:t>
            </a:r>
          </a:p>
          <a:p>
            <a:pPr lvl="1" eaLnBrk="1" hangingPunct="1"/>
            <a:r>
              <a:rPr lang="en-US" altLang="en-US" dirty="0" smtClean="0"/>
              <a:t>9 out of 10 dentists recommend Pepsi over Coke.  Which do you prefer?</a:t>
            </a:r>
          </a:p>
          <a:p>
            <a:pPr eaLnBrk="1" hangingPunct="1"/>
            <a:r>
              <a:rPr lang="en-US" altLang="en-US" dirty="0" smtClean="0"/>
              <a:t>Avoid double-barreled items:</a:t>
            </a:r>
          </a:p>
          <a:p>
            <a:pPr lvl="1" eaLnBrk="1" hangingPunct="1"/>
            <a:r>
              <a:rPr lang="en-US" altLang="en-US" dirty="0" smtClean="0"/>
              <a:t>How satisfied are you with the amount and quality of police patrol and road repair?</a:t>
            </a:r>
          </a:p>
          <a:p>
            <a:pPr eaLnBrk="1" hangingPunct="1"/>
            <a:r>
              <a:rPr lang="en-US" altLang="en-US" dirty="0" smtClean="0"/>
              <a:t>Avoid open-ended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55020"/>
            <a:ext cx="9144000" cy="123628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Tailored Design Method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724400" y="304800"/>
            <a:ext cx="7162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65138" indent="-465138"/>
            <a:r>
              <a:rPr lang="en-US" sz="3600" dirty="0" err="1"/>
              <a:t>Dillman</a:t>
            </a:r>
            <a:r>
              <a:rPr lang="en-US" sz="3600" dirty="0"/>
              <a:t>, D.A., Smyth, J.D., &amp; Christian, L.M. (2014). </a:t>
            </a:r>
            <a:r>
              <a:rPr lang="en-US" sz="3600" i="1" dirty="0"/>
              <a:t>Internet, phone, mail, and mixed-mode surveys: The tailored design method</a:t>
            </a:r>
            <a:r>
              <a:rPr lang="en-US" sz="3600" dirty="0"/>
              <a:t> (4</a:t>
            </a:r>
            <a:r>
              <a:rPr lang="en-US" sz="3600" baseline="30000" dirty="0"/>
              <a:t>rd</a:t>
            </a:r>
            <a:r>
              <a:rPr lang="en-US" sz="3600" dirty="0"/>
              <a:t> ed.). Hoboken, NJ: John Wiley &amp; Sons,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3860"/>
            <a:ext cx="33528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Formats and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i="1" dirty="0" smtClean="0"/>
              <a:t>Formats</a:t>
            </a:r>
            <a:r>
              <a:rPr lang="en-US" dirty="0" smtClean="0"/>
              <a:t> from handout</a:t>
            </a:r>
          </a:p>
          <a:p>
            <a:r>
              <a:rPr lang="en-US" dirty="0" smtClean="0"/>
              <a:t>Review </a:t>
            </a:r>
            <a:r>
              <a:rPr lang="en-US" i="1" dirty="0" smtClean="0"/>
              <a:t>Survey Item-Writing Guidelines </a:t>
            </a:r>
            <a:r>
              <a:rPr lang="en-US" dirty="0" smtClean="0"/>
              <a:t>from handout</a:t>
            </a:r>
          </a:p>
          <a:p>
            <a:r>
              <a:rPr lang="en-US" dirty="0" smtClean="0"/>
              <a:t>Review </a:t>
            </a:r>
            <a:r>
              <a:rPr lang="en-US" i="1" dirty="0" smtClean="0"/>
              <a:t>Social Exchange Evaluation Tool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45833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Race/Ethnicity and Sex/Gender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Williams Institute</a:t>
            </a:r>
            <a:r>
              <a:rPr lang="en-US" dirty="0"/>
              <a:t> is dedicated to conducting rigorous, independent research on sexual orientation and gender identity law and public policy.  A think tank at UCLA Law, the Williams Institute produces high-quality research with real-world relevance and disseminates it to judges, legislators, policymakers, media and the public.</a:t>
            </a:r>
          </a:p>
        </p:txBody>
      </p:sp>
      <p:pic>
        <p:nvPicPr>
          <p:cNvPr id="88066" name="Picture 2" descr="https://williamsinstitute.law.ucla.edu/wp-content/uploads/Photo-Shy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1098"/>
            <a:ext cx="2733136" cy="37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20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1125200" cy="1143000"/>
          </a:xfrm>
        </p:spPr>
        <p:txBody>
          <a:bodyPr/>
          <a:lstStyle/>
          <a:p>
            <a:r>
              <a:rPr lang="en-US" dirty="0" smtClean="0"/>
              <a:t>https://williamsinstitute.law.ucla.edu/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Best Practices for Asking Questions about Sexual Orientation on Surveys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Gender-Related Measures Overview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Best Practices for Asking Questions to Identify Transgender and Gender Minority Respondents on Population-Based Surveys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51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820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Transgender-inclusive measures </a:t>
            </a:r>
            <a:r>
              <a:rPr lang="en-US" dirty="0" smtClean="0"/>
              <a:t>of sex/gender </a:t>
            </a:r>
            <a:r>
              <a:rPr lang="en-US" dirty="0"/>
              <a:t>for population surveys: </a:t>
            </a:r>
            <a:r>
              <a:rPr lang="en-US" dirty="0" smtClean="0"/>
              <a:t>Mixed-methods evaluation </a:t>
            </a:r>
            <a:r>
              <a:rPr lang="en-US" dirty="0"/>
              <a:t>and </a:t>
            </a:r>
            <a:r>
              <a:rPr lang="en-US" dirty="0" smtClean="0"/>
              <a:t>recommendations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https://journals.plos.org/plosone/article?id=10.1371/journal.pone.0178043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65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553" y="762000"/>
            <a:ext cx="4267200" cy="2743200"/>
          </a:xfrm>
        </p:spPr>
        <p:txBody>
          <a:bodyPr/>
          <a:lstStyle/>
          <a:p>
            <a:pPr algn="l" eaLnBrk="1" hangingPunct="1"/>
            <a:r>
              <a:rPr lang="en-US" altLang="en-US" sz="6000" dirty="0"/>
              <a:t>Constructing the Survey</a:t>
            </a:r>
          </a:p>
        </p:txBody>
      </p:sp>
      <p:pic>
        <p:nvPicPr>
          <p:cNvPr id="31747" name="Picture 4" descr="bd0649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1"/>
            <a:ext cx="49530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6000"/>
              <a:t>Criteria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/>
              <a:t>Objectives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Reduce nonresponse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Reduce measurement error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/>
              <a:t>Focus on Social Exchange Elements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Improve rewards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Reduce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/>
              <a:t>Develop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Ordering Questions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981200"/>
            <a:ext cx="9677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Most salient to least salient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Does what the cover letter says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Personal or objectionable questions are near the end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Logical order or progression of questions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Group items with the same scale – with similar items within topic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Choosing the First Question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00" y="2286000"/>
            <a:ext cx="8267700" cy="3886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Applies to everyone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Simple and easy to answer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Interesting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Connect the respondent and the purpose of the survey (as understood by the individual)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Clearly indicates the main topic of the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Pretesting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Have knowledgeable colleagues or other experts review the instrument</a:t>
            </a:r>
          </a:p>
          <a:p>
            <a:pPr eaLnBrk="1" hangingPunct="1"/>
            <a:r>
              <a:rPr lang="en-US" altLang="en-US" dirty="0" smtClean="0"/>
              <a:t>Conduct a few interviews to understand the cognitive and motivational requirements</a:t>
            </a:r>
          </a:p>
          <a:p>
            <a:pPr eaLnBrk="1" hangingPunct="1"/>
            <a:r>
              <a:rPr lang="en-US" altLang="en-US" dirty="0" smtClean="0"/>
              <a:t>Pilot the instrument</a:t>
            </a:r>
          </a:p>
          <a:p>
            <a:pPr eaLnBrk="1" hangingPunct="1"/>
            <a:r>
              <a:rPr lang="en-US" altLang="en-US" dirty="0" smtClean="0"/>
              <a:t>Final proofing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2133600"/>
            <a:ext cx="5410200" cy="4191000"/>
          </a:xfrm>
        </p:spPr>
        <p:txBody>
          <a:bodyPr/>
          <a:lstStyle/>
          <a:p>
            <a:pPr algn="r" eaLnBrk="1" hangingPunct="1"/>
            <a:r>
              <a:rPr lang="en-US" altLang="en-US" sz="6000" dirty="0"/>
              <a:t>Computer Based Administration</a:t>
            </a:r>
          </a:p>
        </p:txBody>
      </p:sp>
      <p:pic>
        <p:nvPicPr>
          <p:cNvPr id="36867" name="Picture 3" descr="bd0724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762000"/>
            <a:ext cx="32385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Reducing Survey Error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2362200"/>
            <a:ext cx="4495800" cy="3733800"/>
          </a:xfrm>
        </p:spPr>
        <p:txBody>
          <a:bodyPr/>
          <a:lstStyle/>
          <a:p>
            <a:pPr eaLnBrk="1" hangingPunct="1"/>
            <a:r>
              <a:rPr lang="en-US" altLang="en-US" smtClean="0"/>
              <a:t>Sampling Error</a:t>
            </a:r>
          </a:p>
          <a:p>
            <a:pPr eaLnBrk="1" hangingPunct="1"/>
            <a:r>
              <a:rPr lang="en-US" altLang="en-US" smtClean="0"/>
              <a:t>Coverage Error</a:t>
            </a:r>
          </a:p>
          <a:p>
            <a:pPr eaLnBrk="1" hangingPunct="1"/>
            <a:r>
              <a:rPr lang="en-US" altLang="en-US" smtClean="0"/>
              <a:t>Measurement Error</a:t>
            </a:r>
          </a:p>
          <a:p>
            <a:pPr eaLnBrk="1" hangingPunct="1"/>
            <a:r>
              <a:rPr lang="en-US" altLang="en-US" smtClean="0"/>
              <a:t>Nonresponse Error</a:t>
            </a:r>
          </a:p>
        </p:txBody>
      </p:sp>
      <p:pic>
        <p:nvPicPr>
          <p:cNvPr id="5124" name="Picture 4" descr="bd0489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057401"/>
            <a:ext cx="118586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8382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Computer Based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048000"/>
            <a:ext cx="7772400" cy="3200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Coverage</a:t>
            </a:r>
          </a:p>
          <a:p>
            <a:pPr eaLnBrk="1" hangingPunct="1"/>
            <a:r>
              <a:rPr lang="en-US" altLang="en-US" dirty="0" smtClean="0"/>
              <a:t>Device variation</a:t>
            </a:r>
          </a:p>
          <a:p>
            <a:pPr eaLnBrk="1" hangingPunct="1"/>
            <a:r>
              <a:rPr lang="en-US" altLang="en-US" dirty="0" smtClean="0"/>
              <a:t>Effects of computer hardware and software</a:t>
            </a:r>
          </a:p>
          <a:p>
            <a:pPr eaLnBrk="1" hangingPunct="1"/>
            <a:r>
              <a:rPr lang="en-US" altLang="en-US" dirty="0" smtClean="0"/>
              <a:t>Computer literacy</a:t>
            </a:r>
          </a:p>
          <a:p>
            <a:pPr eaLnBrk="1" hangingPunct="1"/>
            <a:r>
              <a:rPr lang="en-US" altLang="en-US" dirty="0" smtClean="0"/>
              <a:t>Computer logic versus survey logic</a:t>
            </a:r>
          </a:p>
        </p:txBody>
      </p:sp>
      <p:pic>
        <p:nvPicPr>
          <p:cNvPr id="37892" name="Picture 4" descr="bd0998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1387056"/>
            <a:ext cx="1831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Positives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Ease of administration</a:t>
            </a:r>
          </a:p>
          <a:p>
            <a:pPr eaLnBrk="1" hangingPunct="1"/>
            <a:r>
              <a:rPr lang="en-US" altLang="en-US" smtClean="0"/>
              <a:t>Fast response time</a:t>
            </a:r>
          </a:p>
          <a:p>
            <a:pPr eaLnBrk="1" hangingPunct="1"/>
            <a:r>
              <a:rPr lang="en-US" altLang="en-US" smtClean="0"/>
              <a:t>Lower cost</a:t>
            </a:r>
          </a:p>
          <a:p>
            <a:pPr eaLnBrk="1" hangingPunct="1"/>
            <a:r>
              <a:rPr lang="en-US" altLang="en-US" smtClean="0"/>
              <a:t>Direct data entry</a:t>
            </a:r>
          </a:p>
          <a:p>
            <a:pPr eaLnBrk="1" hangingPunct="1"/>
            <a:r>
              <a:rPr lang="en-US" altLang="en-US" smtClean="0"/>
              <a:t>Increased attractiveness may improve willingness of respondents to complete survey</a:t>
            </a:r>
          </a:p>
        </p:txBody>
      </p:sp>
      <p:pic>
        <p:nvPicPr>
          <p:cNvPr id="38916" name="Picture 4" descr="bd07246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752600"/>
            <a:ext cx="18192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Negatives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2286000"/>
            <a:ext cx="8610600" cy="4038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Coverage limited to those with internet access</a:t>
            </a:r>
          </a:p>
          <a:p>
            <a:pPr eaLnBrk="1" hangingPunct="1"/>
            <a:r>
              <a:rPr lang="en-US" altLang="en-US" dirty="0" smtClean="0"/>
              <a:t>Time and expense in providing help desk</a:t>
            </a:r>
          </a:p>
          <a:p>
            <a:pPr eaLnBrk="1" hangingPunct="1"/>
            <a:r>
              <a:rPr lang="en-US" altLang="en-US" dirty="0" smtClean="0"/>
              <a:t>Security - without password protection anyone may respond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844" y="4681837"/>
            <a:ext cx="156051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990600"/>
            <a:ext cx="42672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When to go </a:t>
            </a:r>
            <a:br>
              <a:rPr lang="en-US" altLang="en-US" smtClean="0"/>
            </a:br>
            <a:r>
              <a:rPr lang="en-US" altLang="en-US" smtClean="0"/>
              <a:t>Online</a:t>
            </a:r>
            <a:r>
              <a:rPr lang="en-US" altLang="en-US" sz="3100" baseline="70000"/>
              <a:t>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3352800"/>
            <a:ext cx="7467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 can use a convenience sample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Your population is self-contained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 have e-mail addresses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Sample size is relatively large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You want to use multimedia elements </a:t>
            </a:r>
            <a:r>
              <a:rPr lang="en-US" altLang="en-US" sz="2300"/>
              <a:t>(opt)</a:t>
            </a:r>
          </a:p>
        </p:txBody>
      </p:sp>
      <p:pic>
        <p:nvPicPr>
          <p:cNvPr id="40964" name="Picture 4" descr="bd1972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512"/>
            <a:ext cx="33528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687902"/>
            <a:ext cx="3657600" cy="4419600"/>
          </a:xfrm>
        </p:spPr>
        <p:txBody>
          <a:bodyPr/>
          <a:lstStyle/>
          <a:p>
            <a:pPr algn="l" eaLnBrk="1" hangingPunct="1"/>
            <a:r>
              <a:rPr lang="en-US" altLang="en-US" sz="6000" dirty="0"/>
              <a:t>Basic Design Principles</a:t>
            </a:r>
            <a:r>
              <a:rPr lang="en-US" altLang="en-US" sz="3100" baseline="80000" dirty="0"/>
              <a:t>2,3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1752"/>
            <a:ext cx="435451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Web Survey Design Principles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495800"/>
          </a:xfrm>
        </p:spPr>
        <p:txBody>
          <a:bodyPr/>
          <a:lstStyle/>
          <a:p>
            <a:pPr marL="679450" indent="-679450" defTabSz="1019175" eaLnBrk="1" hangingPunct="1">
              <a:buFontTx/>
              <a:buAutoNum type="arabicPeriod"/>
            </a:pPr>
            <a:r>
              <a:rPr lang="en-US" altLang="en-US" dirty="0" smtClean="0"/>
              <a:t>Provide a password to limit access to those in the sample</a:t>
            </a:r>
          </a:p>
          <a:p>
            <a:pPr marL="679450" indent="-679450" defTabSz="1019175" eaLnBrk="1" hangingPunct="1">
              <a:buFontTx/>
              <a:buAutoNum type="arabicPeriod"/>
            </a:pPr>
            <a:endParaRPr lang="en-US" altLang="en-US" sz="1600" dirty="0" smtClean="0"/>
          </a:p>
          <a:p>
            <a:pPr marL="679450" indent="-679450" defTabSz="1019175" eaLnBrk="1" hangingPunct="1">
              <a:buFontTx/>
              <a:buAutoNum type="arabicPeriod"/>
            </a:pPr>
            <a:r>
              <a:rPr lang="en-US" altLang="en-US" dirty="0" smtClean="0"/>
              <a:t>Introduce the web survey with a motivational welcome screen</a:t>
            </a:r>
          </a:p>
          <a:p>
            <a:pPr marL="1400175" lvl="1" indent="-593725" defTabSz="1019175" eaLnBrk="1" hangingPunct="1"/>
            <a:r>
              <a:rPr lang="en-US" altLang="en-US" dirty="0" smtClean="0"/>
              <a:t>Emphasize ease of responding</a:t>
            </a:r>
          </a:p>
          <a:p>
            <a:pPr marL="1400175" lvl="1" indent="-593725" defTabSz="1019175" eaLnBrk="1" hangingPunct="1"/>
            <a:r>
              <a:rPr lang="en-US" altLang="en-US" dirty="0" smtClean="0"/>
              <a:t>Informs respondents how to proceed</a:t>
            </a:r>
          </a:p>
          <a:p>
            <a:pPr marL="1400175" lvl="1" indent="-593725" defTabSz="1019175" eaLnBrk="1" hangingPunct="1">
              <a:buNone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Web Survey Design Principles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267200"/>
          </a:xfrm>
        </p:spPr>
        <p:txBody>
          <a:bodyPr/>
          <a:lstStyle/>
          <a:p>
            <a:pPr marL="679450" indent="-679450" defTabSz="1019175" eaLnBrk="1" hangingPunct="1">
              <a:buFontTx/>
              <a:buAutoNum type="arabicPeriod" startAt="3"/>
            </a:pPr>
            <a:r>
              <a:rPr lang="en-US" altLang="en-US" dirty="0" smtClean="0"/>
              <a:t>The first question should fit entirely on the screen at the top of the questionnaire.  </a:t>
            </a:r>
          </a:p>
          <a:p>
            <a:pPr marL="679450" indent="-679450" defTabSz="1019175" eaLnBrk="1" hangingPunct="1">
              <a:buFontTx/>
              <a:buAutoNum type="arabicPeriod" startAt="3"/>
            </a:pPr>
            <a:endParaRPr lang="en-US" altLang="en-US" sz="1600" dirty="0" smtClean="0"/>
          </a:p>
          <a:p>
            <a:pPr marL="679450" indent="-679450" defTabSz="1019175" eaLnBrk="1" hangingPunct="1">
              <a:buFontTx/>
              <a:buAutoNum type="arabicPeriod" startAt="3"/>
            </a:pPr>
            <a:r>
              <a:rPr lang="en-US" altLang="en-US" dirty="0" smtClean="0"/>
              <a:t>Present questions like they would appear on paper surveys (conventional appearance)</a:t>
            </a:r>
          </a:p>
          <a:p>
            <a:pPr marL="679450" indent="-679450" defTabSz="1019175" eaLnBrk="1" hangingPunct="1">
              <a:buFontTx/>
              <a:buAutoNum type="arabicPeriod" startAt="3"/>
            </a:pPr>
            <a:endParaRPr lang="en-US" altLang="en-US" sz="1600" dirty="0"/>
          </a:p>
          <a:p>
            <a:pPr marL="679450" indent="-679450" defTabSz="1019175" eaLnBrk="1" hangingPunct="1">
              <a:buFontTx/>
              <a:buAutoNum type="arabicPeriod" startAt="3"/>
            </a:pPr>
            <a:r>
              <a:rPr lang="en-US" altLang="en-US" dirty="0" smtClean="0"/>
              <a:t>Consider variations that may appear due to differences in software, browsers, smaller screens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103632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Web Survey Design Principles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pPr marL="627063" indent="-627063" defTabSz="1019175" eaLnBrk="1" hangingPunct="1">
              <a:buFont typeface="+mj-lt"/>
              <a:buAutoNum type="arabicPeriod" startAt="6"/>
            </a:pPr>
            <a:r>
              <a:rPr lang="en-US" altLang="en-US" dirty="0" smtClean="0"/>
              <a:t>Provide very specific directions how to take each computer-related action </a:t>
            </a:r>
            <a:r>
              <a:rPr lang="en-US" altLang="en-US" i="1" dirty="0" smtClean="0"/>
              <a:t>at the point it is needed</a:t>
            </a:r>
          </a:p>
          <a:p>
            <a:pPr marL="627063" indent="-627063" defTabSz="1019175" eaLnBrk="1" hangingPunct="1">
              <a:buFontTx/>
              <a:buAutoNum type="arabicPeriod" startAt="7"/>
            </a:pPr>
            <a:endParaRPr lang="en-US" altLang="en-US" sz="1600" i="1" dirty="0" smtClean="0"/>
          </a:p>
          <a:p>
            <a:pPr marL="627063" indent="-627063" defTabSz="1019175" eaLnBrk="1" hangingPunct="1">
              <a:buFontTx/>
              <a:buAutoNum type="arabicPeriod" startAt="7"/>
            </a:pPr>
            <a:r>
              <a:rPr lang="en-US" altLang="en-US" dirty="0" smtClean="0"/>
              <a:t>Limit the line length of each question so that questions don’t extent the full width of the screen</a:t>
            </a:r>
          </a:p>
          <a:p>
            <a:pPr marL="627063" indent="-627063" defTabSz="1019175" eaLnBrk="1" hangingPunct="1">
              <a:buFontTx/>
              <a:buAutoNum type="arabicPeriod" startAt="7"/>
            </a:pPr>
            <a:endParaRPr lang="en-US" altLang="en-US" sz="1600" dirty="0" smtClean="0"/>
          </a:p>
          <a:p>
            <a:pPr marL="627063" indent="-627063" defTabSz="1019175" eaLnBrk="1" hangingPunct="1">
              <a:buFontTx/>
              <a:buAutoNum type="arabicPeriod" startAt="7"/>
            </a:pPr>
            <a:r>
              <a:rPr lang="en-US" altLang="en-US" dirty="0" smtClean="0"/>
              <a:t>Restrain the use of color – maintain readability and measurement properties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Web Survey Design Principles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9144000" cy="4343400"/>
          </a:xfrm>
        </p:spPr>
        <p:txBody>
          <a:bodyPr/>
          <a:lstStyle/>
          <a:p>
            <a:pPr marL="679450" indent="-679450" defTabSz="1019175" eaLnBrk="1" hangingPunct="1">
              <a:buFontTx/>
              <a:buAutoNum type="arabicPeriod" startAt="9"/>
            </a:pPr>
            <a:r>
              <a:rPr lang="en-US" altLang="en-US" dirty="0" smtClean="0"/>
              <a:t>Use drop-down boxes sparingly &amp; limit matrix-type questions</a:t>
            </a:r>
          </a:p>
          <a:p>
            <a:pPr marL="679450" indent="-679450" defTabSz="1019175" eaLnBrk="1" hangingPunct="1">
              <a:buFontTx/>
              <a:buAutoNum type="arabicPeriod" startAt="9"/>
            </a:pPr>
            <a:endParaRPr lang="en-US" altLang="en-US" sz="1600" dirty="0" smtClean="0"/>
          </a:p>
          <a:p>
            <a:pPr marL="679450" indent="-679450" defTabSz="1019175" eaLnBrk="1" hangingPunct="1">
              <a:buFontTx/>
              <a:buAutoNum type="arabicPeriod" startAt="9"/>
            </a:pPr>
            <a:r>
              <a:rPr lang="en-US" altLang="en-US" dirty="0" smtClean="0"/>
              <a:t>Do not require individuals to respond to a given question before they can answer the questions that follow</a:t>
            </a:r>
          </a:p>
          <a:p>
            <a:pPr marL="679450" indent="-679450" defTabSz="1019175" eaLnBrk="1" hangingPunct="1">
              <a:buFontTx/>
              <a:buAutoNum type="arabicPeriod" startAt="9"/>
            </a:pPr>
            <a:endParaRPr lang="en-US" altLang="en-US" sz="1600" dirty="0" smtClean="0"/>
          </a:p>
          <a:p>
            <a:pPr marL="679450" indent="-679450" defTabSz="1019175" eaLnBrk="1" hangingPunct="1">
              <a:buFontTx/>
              <a:buAutoNum type="arabicPeriod" startAt="9"/>
            </a:pPr>
            <a:r>
              <a:rPr lang="en-US" altLang="en-US" dirty="0" smtClean="0"/>
              <a:t>Provide skip directions while encouraging individuals to answer each question</a:t>
            </a:r>
          </a:p>
          <a:p>
            <a:pPr marL="679450" indent="-679450" defTabSz="1019175" eaLnBrk="1" hangingPunct="1">
              <a:buFontTx/>
              <a:buAutoNum type="arabicPeriod" startAt="9"/>
            </a:pPr>
            <a:endParaRPr lang="en-US" alt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Web Survey Design Principles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495800"/>
          </a:xfrm>
        </p:spPr>
        <p:txBody>
          <a:bodyPr/>
          <a:lstStyle/>
          <a:p>
            <a:pPr marL="758825" indent="-758825" defTabSz="1019175" eaLnBrk="1" hangingPunct="1">
              <a:buFont typeface="+mj-lt"/>
              <a:buAutoNum type="arabicPeriod" startAt="12"/>
            </a:pPr>
            <a:r>
              <a:rPr lang="en-US" altLang="en-US" dirty="0" smtClean="0"/>
              <a:t>Construct the web survey so that respondents can scroll from question to question</a:t>
            </a:r>
          </a:p>
          <a:p>
            <a:pPr marL="758825" indent="-758825" defTabSz="1019175" eaLnBrk="1" hangingPunct="1">
              <a:buFontTx/>
              <a:buAutoNum type="arabicPeriod" startAt="12"/>
            </a:pPr>
            <a:r>
              <a:rPr lang="en-US" altLang="en-US" dirty="0" smtClean="0"/>
              <a:t>Provide some indicator of survey completion progress</a:t>
            </a:r>
          </a:p>
          <a:p>
            <a:pPr marL="758825" indent="-758825" defTabSz="1019175" eaLnBrk="1" hangingPunct="1">
              <a:buFontTx/>
              <a:buAutoNum type="arabicPeriod" startAt="12"/>
            </a:pPr>
            <a:r>
              <a:rPr lang="en-US" altLang="en-US" dirty="0" smtClean="0"/>
              <a:t>Keep graphics to a minimum – they increase loading time</a:t>
            </a:r>
          </a:p>
          <a:p>
            <a:pPr marL="758825" indent="-758825" defTabSz="1019175" eaLnBrk="1" hangingPunct="1">
              <a:buFontTx/>
              <a:buAutoNum type="arabicPeriod" startAt="12"/>
            </a:pPr>
            <a:r>
              <a:rPr lang="en-US" altLang="en-US" dirty="0" smtClean="0"/>
              <a:t>Automate skips &amp; inform respondents; may consider validating input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Sampling Error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9790" y="1981200"/>
            <a:ext cx="365041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result of only including some of the population in the survey – literally because we only have a sample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4572000" cy="4267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Example:</a:t>
            </a:r>
          </a:p>
          <a:p>
            <a:pPr marL="342900" lvl="1" indent="-4763" eaLnBrk="1" hangingPunct="1">
              <a:buNone/>
            </a:pPr>
            <a:r>
              <a:rPr lang="en-US" altLang="en-US" sz="2800" dirty="0"/>
              <a:t>The City Council decided to survey residents in each neighborhood about their satisfaction with the work of their neighborhood council – they surveyed 20% of residents in each neighborhood.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1066800"/>
            <a:ext cx="7086600" cy="2057400"/>
          </a:xfrm>
        </p:spPr>
        <p:txBody>
          <a:bodyPr/>
          <a:lstStyle/>
          <a:p>
            <a:pPr algn="r"/>
            <a:r>
              <a:rPr lang="en-US" sz="6000" dirty="0"/>
              <a:t>Defending Survey Quality</a:t>
            </a:r>
          </a:p>
        </p:txBody>
      </p:sp>
      <p:pic>
        <p:nvPicPr>
          <p:cNvPr id="92162" name="Picture 2" descr="Image result for goldy goph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264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10363200" cy="38862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degree to which theory and evidence supports the intended interpretations and uses of scores</a:t>
            </a:r>
          </a:p>
          <a:p>
            <a:pPr lvl="1"/>
            <a:r>
              <a:rPr lang="en-US" dirty="0"/>
              <a:t>We validate score interpretations and uses.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Interpretation and Use Argument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Validity Argument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88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 smtClean="0"/>
              <a:t>Building a Validity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820400" cy="5334000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many forms of validity evidence, not different forms of validity. Validity is not an either/or, it is a continuum.</a:t>
            </a:r>
          </a:p>
          <a:p>
            <a:r>
              <a:rPr lang="en-US" dirty="0" smtClean="0"/>
              <a:t>Here </a:t>
            </a:r>
            <a:r>
              <a:rPr lang="en-US" dirty="0"/>
              <a:t>we </a:t>
            </a:r>
            <a:r>
              <a:rPr lang="en-US" dirty="0" smtClean="0"/>
              <a:t>explore possible </a:t>
            </a:r>
            <a:r>
              <a:rPr lang="en-US" dirty="0"/>
              <a:t>interpretations and uses of survey data. Once an </a:t>
            </a:r>
            <a:r>
              <a:rPr lang="en-US" dirty="0" smtClean="0"/>
              <a:t>interpretation/use </a:t>
            </a:r>
            <a:r>
              <a:rPr lang="en-US" dirty="0"/>
              <a:t>is articulated, we can </a:t>
            </a:r>
            <a:r>
              <a:rPr lang="en-US" dirty="0" smtClean="0"/>
              <a:t>identify appropriate evidence to </a:t>
            </a:r>
            <a:r>
              <a:rPr lang="en-US" dirty="0"/>
              <a:t>collect to support </a:t>
            </a:r>
            <a:r>
              <a:rPr lang="en-US" dirty="0" smtClean="0"/>
              <a:t>and defend that interpretation/use. </a:t>
            </a:r>
            <a:r>
              <a:rPr lang="en-US" dirty="0"/>
              <a:t>This is validation (the collection of evidence to support the intended interpretations and uses).</a:t>
            </a:r>
          </a:p>
        </p:txBody>
      </p:sp>
    </p:spTree>
    <p:extLst>
      <p:ext uri="{BB962C8B-B14F-4D97-AF65-F5344CB8AC3E}">
        <p14:creationId xmlns:p14="http://schemas.microsoft.com/office/powerpoint/2010/main" val="2236377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 responses plausible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62200"/>
            <a:ext cx="9144000" cy="3733800"/>
          </a:xfrm>
        </p:spPr>
        <p:txBody>
          <a:bodyPr/>
          <a:lstStyle/>
          <a:p>
            <a:r>
              <a:rPr lang="en-US" dirty="0"/>
              <a:t>Internal agreement checks (internal consistency in responses)</a:t>
            </a:r>
            <a:endParaRPr lang="en-US" sz="2800" dirty="0"/>
          </a:p>
          <a:p>
            <a:r>
              <a:rPr lang="en-US" dirty="0"/>
              <a:t>Do responses across similar questions agree</a:t>
            </a:r>
            <a:endParaRPr lang="en-US" sz="2800" dirty="0"/>
          </a:p>
          <a:p>
            <a:r>
              <a:rPr lang="en-US" dirty="0"/>
              <a:t>Identifying faking, extreme responses, lying</a:t>
            </a:r>
            <a:endParaRPr lang="en-US" sz="2800" dirty="0"/>
          </a:p>
          <a:p>
            <a:r>
              <a:rPr lang="en-US" dirty="0"/>
              <a:t>Pattern responding</a:t>
            </a:r>
            <a:endParaRPr lang="en-US" sz="2800" dirty="0"/>
          </a:p>
          <a:p>
            <a:r>
              <a:rPr lang="en-US" dirty="0"/>
              <a:t>Minimum number of items with responses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18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/>
              <a:t>Measuring person attributes or characteristics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10363200" cy="5562600"/>
          </a:xfrm>
        </p:spPr>
        <p:txBody>
          <a:bodyPr/>
          <a:lstStyle/>
          <a:p>
            <a:r>
              <a:rPr lang="en-US" dirty="0"/>
              <a:t>What is the attribute we are measuring? [accuracy]</a:t>
            </a:r>
            <a:endParaRPr lang="en-US" sz="2800" dirty="0"/>
          </a:p>
          <a:p>
            <a:pPr lvl="1"/>
            <a:r>
              <a:rPr lang="en-US" dirty="0"/>
              <a:t>Content evidence required</a:t>
            </a:r>
            <a:endParaRPr lang="en-US" sz="2400" dirty="0"/>
          </a:p>
          <a:p>
            <a:pPr lvl="1"/>
            <a:r>
              <a:rPr lang="en-US" dirty="0"/>
              <a:t>Theory, literature, prior measures</a:t>
            </a:r>
            <a:endParaRPr lang="en-US" sz="2400" dirty="0"/>
          </a:p>
          <a:p>
            <a:pPr lvl="1"/>
            <a:r>
              <a:rPr lang="en-US" dirty="0"/>
              <a:t>Individuals from the target population agree with our definition and operationalization of this attribute</a:t>
            </a:r>
            <a:endParaRPr lang="en-US" sz="2400" dirty="0"/>
          </a:p>
          <a:p>
            <a:r>
              <a:rPr lang="en-US" dirty="0"/>
              <a:t>Is the score consistent or reliable?  [precision]</a:t>
            </a:r>
            <a:endParaRPr lang="en-US" sz="2800" dirty="0"/>
          </a:p>
          <a:p>
            <a:pPr lvl="1"/>
            <a:r>
              <a:rPr lang="en-US" dirty="0"/>
              <a:t>Score reliability</a:t>
            </a:r>
            <a:endParaRPr lang="en-US" sz="2400" dirty="0"/>
          </a:p>
          <a:p>
            <a:pPr lvl="1"/>
            <a:r>
              <a:rPr lang="en-US" dirty="0"/>
              <a:t>Item discrimination</a:t>
            </a:r>
            <a:endParaRPr lang="en-US" sz="2400" dirty="0"/>
          </a:p>
          <a:p>
            <a:r>
              <a:rPr lang="en-US" dirty="0"/>
              <a:t>Are scores associated with other relevant variables?</a:t>
            </a:r>
            <a:endParaRPr lang="en-US" sz="2800" dirty="0"/>
          </a:p>
          <a:p>
            <a:pPr lvl="1"/>
            <a:r>
              <a:rPr lang="en-US" dirty="0"/>
              <a:t>Criterion-related </a:t>
            </a:r>
            <a:r>
              <a:rPr lang="en-US" dirty="0" smtClean="0"/>
              <a:t>evidence </a:t>
            </a:r>
            <a:r>
              <a:rPr lang="en-US" dirty="0"/>
              <a:t>(correlations with other variables</a:t>
            </a:r>
            <a:r>
              <a:rPr lang="en-US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88321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8" y="228600"/>
            <a:ext cx="12192000" cy="1143000"/>
          </a:xfrm>
        </p:spPr>
        <p:txBody>
          <a:bodyPr/>
          <a:lstStyle/>
          <a:p>
            <a:r>
              <a:rPr lang="en-US" dirty="0"/>
              <a:t>Accurately summarizing true intent of </a:t>
            </a:r>
            <a:r>
              <a:rPr lang="en-US" dirty="0" smtClean="0"/>
              <a:t>the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272" y="1828800"/>
            <a:ext cx="10363200" cy="4572000"/>
          </a:xfrm>
        </p:spPr>
        <p:txBody>
          <a:bodyPr/>
          <a:lstStyle/>
          <a:p>
            <a:r>
              <a:rPr lang="en-US" dirty="0"/>
              <a:t>Did respondents interpret questions as you intended?</a:t>
            </a:r>
            <a:endParaRPr lang="en-US" sz="2800" dirty="0"/>
          </a:p>
          <a:p>
            <a:pPr lvl="1"/>
            <a:r>
              <a:rPr lang="en-US" dirty="0"/>
              <a:t>Think </a:t>
            </a:r>
            <a:r>
              <a:rPr lang="en-US" dirty="0" err="1"/>
              <a:t>alouds</a:t>
            </a:r>
            <a:endParaRPr lang="en-US" sz="2400" dirty="0"/>
          </a:p>
          <a:p>
            <a:pPr lvl="1"/>
            <a:r>
              <a:rPr lang="en-US" dirty="0"/>
              <a:t>Piloting results</a:t>
            </a:r>
            <a:endParaRPr lang="en-US" sz="2400" dirty="0"/>
          </a:p>
          <a:p>
            <a:pPr lvl="1"/>
            <a:r>
              <a:rPr lang="en-US" dirty="0"/>
              <a:t>Key-informant reviews of the survey</a:t>
            </a:r>
            <a:endParaRPr lang="en-US" sz="2400" dirty="0"/>
          </a:p>
          <a:p>
            <a:pPr lvl="1"/>
            <a:r>
              <a:rPr lang="en-US" dirty="0"/>
              <a:t>Followed evidence-based item-writing guidelines</a:t>
            </a:r>
            <a:endParaRPr lang="en-US" sz="2400" dirty="0"/>
          </a:p>
          <a:p>
            <a:r>
              <a:rPr lang="en-US" dirty="0"/>
              <a:t>Are respondents consistent in their answers?</a:t>
            </a:r>
            <a:endParaRPr lang="en-US" sz="2800" dirty="0"/>
          </a:p>
          <a:p>
            <a:pPr lvl="1"/>
            <a:r>
              <a:rPr lang="en-US" dirty="0"/>
              <a:t>Internal agreement across items</a:t>
            </a:r>
            <a:endParaRPr lang="en-US" sz="2400" dirty="0"/>
          </a:p>
          <a:p>
            <a:pPr lvl="1"/>
            <a:r>
              <a:rPr lang="en-US" dirty="0"/>
              <a:t>Score consistency or reliability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840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81200"/>
          </a:xfrm>
        </p:spPr>
        <p:txBody>
          <a:bodyPr/>
          <a:lstStyle/>
          <a:p>
            <a:r>
              <a:rPr lang="en-US" dirty="0"/>
              <a:t>Help inform decision making (</a:t>
            </a:r>
            <a:r>
              <a:rPr lang="en-US" dirty="0" smtClean="0"/>
              <a:t>policy) </a:t>
            </a:r>
            <a:r>
              <a:rPr lang="en-US" dirty="0"/>
              <a:t>to promote community responsiveness and </a:t>
            </a:r>
            <a:r>
              <a:rPr lang="en-US" dirty="0" smtClean="0"/>
              <a:t>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10363200" cy="4038600"/>
          </a:xfrm>
        </p:spPr>
        <p:txBody>
          <a:bodyPr/>
          <a:lstStyle/>
          <a:p>
            <a:r>
              <a:rPr lang="en-US" dirty="0"/>
              <a:t>Representativeness and coverage of the population.</a:t>
            </a:r>
            <a:endParaRPr lang="en-US" sz="2800" dirty="0"/>
          </a:p>
          <a:p>
            <a:pPr lvl="1"/>
            <a:r>
              <a:rPr lang="en-US" dirty="0"/>
              <a:t>Sampling design (stratification) – special attention to the sampling frame</a:t>
            </a:r>
            <a:endParaRPr lang="en-US" sz="2400" dirty="0"/>
          </a:p>
          <a:p>
            <a:pPr lvl="1"/>
            <a:r>
              <a:rPr lang="en-US" dirty="0"/>
              <a:t>Set the sample size to achieve certain level of precision</a:t>
            </a:r>
            <a:endParaRPr lang="en-US" sz="2400" dirty="0"/>
          </a:p>
          <a:p>
            <a:r>
              <a:rPr lang="en-US" dirty="0"/>
              <a:t>Minimized multiple sources of survey error </a:t>
            </a:r>
            <a:endParaRPr lang="en-US" sz="2800" dirty="0"/>
          </a:p>
          <a:p>
            <a:pPr lvl="1"/>
            <a:r>
              <a:rPr lang="en-US" dirty="0"/>
              <a:t>Nonresponse error – report missingness (non-respondent study)</a:t>
            </a:r>
            <a:endParaRPr lang="en-US" sz="2400" dirty="0"/>
          </a:p>
          <a:p>
            <a:pPr lvl="1"/>
            <a:r>
              <a:rPr lang="en-US" dirty="0"/>
              <a:t>Measurement error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25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02" y="304800"/>
            <a:ext cx="10363200" cy="1143000"/>
          </a:xfrm>
        </p:spPr>
        <p:txBody>
          <a:bodyPr/>
          <a:lstStyle/>
          <a:p>
            <a:r>
              <a:rPr lang="en-US" dirty="0" smtClean="0"/>
              <a:t>Help inform decision making…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02" y="2286000"/>
            <a:ext cx="10363200" cy="4114800"/>
          </a:xfrm>
        </p:spPr>
        <p:txBody>
          <a:bodyPr/>
          <a:lstStyle/>
          <a:p>
            <a:r>
              <a:rPr lang="en-US" dirty="0"/>
              <a:t>Generalizability of the topic – extent to which responses are context specific</a:t>
            </a:r>
            <a:endParaRPr lang="en-US" sz="2800" dirty="0"/>
          </a:p>
          <a:p>
            <a:pPr lvl="1"/>
            <a:r>
              <a:rPr lang="en-US" dirty="0"/>
              <a:t>Theory about the context-specific variables (validity generalization)</a:t>
            </a:r>
            <a:endParaRPr lang="en-US" sz="2400" dirty="0"/>
          </a:p>
          <a:p>
            <a:pPr lvl="1"/>
            <a:r>
              <a:rPr lang="en-US" dirty="0"/>
              <a:t>Expert review or endorsement</a:t>
            </a:r>
            <a:endParaRPr lang="en-US" sz="2400" dirty="0"/>
          </a:p>
          <a:p>
            <a:pPr lvl="1"/>
            <a:r>
              <a:rPr lang="en-US" dirty="0"/>
              <a:t>Local review and endorsement</a:t>
            </a:r>
            <a:endParaRPr lang="en-US" sz="2400" dirty="0"/>
          </a:p>
          <a:p>
            <a:pPr lvl="1"/>
            <a:r>
              <a:rPr lang="en-US" dirty="0"/>
              <a:t>Look for availability of base-rates in new communities</a:t>
            </a:r>
            <a:endParaRPr lang="en-US" sz="2400" dirty="0"/>
          </a:p>
          <a:p>
            <a:pPr lvl="1"/>
            <a:r>
              <a:rPr lang="en-US" dirty="0"/>
              <a:t>Examine </a:t>
            </a:r>
            <a:r>
              <a:rPr lang="en-US" dirty="0" smtClean="0"/>
              <a:t>regional </a:t>
            </a:r>
            <a:r>
              <a:rPr lang="en-US" dirty="0"/>
              <a:t>variation within your own sample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8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11353800" cy="1143000"/>
          </a:xfrm>
        </p:spPr>
        <p:txBody>
          <a:bodyPr/>
          <a:lstStyle/>
          <a:p>
            <a:r>
              <a:rPr lang="en-US" dirty="0"/>
              <a:t>To inform program design or curriculum design (program staff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2286000"/>
            <a:ext cx="10858500" cy="4603630"/>
          </a:xfrm>
        </p:spPr>
        <p:txBody>
          <a:bodyPr/>
          <a:lstStyle/>
          <a:p>
            <a:r>
              <a:rPr lang="en-US" dirty="0"/>
              <a:t>Responses are accurate and plausible</a:t>
            </a:r>
            <a:endParaRPr lang="en-US" sz="2800" dirty="0"/>
          </a:p>
          <a:p>
            <a:pPr lvl="1"/>
            <a:r>
              <a:rPr lang="en-US" dirty="0"/>
              <a:t>Minimized measurement error</a:t>
            </a:r>
            <a:endParaRPr lang="en-US" sz="2400" dirty="0"/>
          </a:p>
          <a:p>
            <a:pPr lvl="1"/>
            <a:r>
              <a:rPr lang="en-US" dirty="0"/>
              <a:t>Etc. (as above)</a:t>
            </a:r>
            <a:endParaRPr lang="en-US" sz="2400" dirty="0"/>
          </a:p>
          <a:p>
            <a:r>
              <a:rPr lang="en-US" dirty="0"/>
              <a:t>Content-related evidence, domain </a:t>
            </a:r>
            <a:r>
              <a:rPr lang="en-US" dirty="0" smtClean="0"/>
              <a:t>coverage</a:t>
            </a:r>
          </a:p>
          <a:p>
            <a:r>
              <a:rPr lang="en-US" dirty="0" smtClean="0"/>
              <a:t>Program </a:t>
            </a:r>
            <a:r>
              <a:rPr lang="en-US" dirty="0"/>
              <a:t>theory of action</a:t>
            </a:r>
            <a:endParaRPr lang="en-US" sz="2800" dirty="0"/>
          </a:p>
          <a:p>
            <a:r>
              <a:rPr lang="en-US" dirty="0"/>
              <a:t>Program main goals and objectives are included in the survey</a:t>
            </a:r>
            <a:endParaRPr lang="en-US" sz="2800" dirty="0"/>
          </a:p>
          <a:p>
            <a:r>
              <a:rPr lang="en-US" dirty="0"/>
              <a:t>Participants are the </a:t>
            </a:r>
            <a:r>
              <a:rPr lang="en-US" dirty="0" smtClean="0"/>
              <a:t>right </a:t>
            </a:r>
            <a:r>
              <a:rPr lang="en-US" dirty="0"/>
              <a:t>participants (sample demographics</a:t>
            </a:r>
            <a:r>
              <a:rPr lang="en-US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8011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Response Rates</a:t>
            </a:r>
            <a:r>
              <a:rPr lang="en-US" altLang="en-US" sz="3100" baseline="70000"/>
              <a:t>4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10210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i="1" dirty="0" smtClean="0">
                <a:cs typeface="Times New Roman" panose="02020603050405020304" pitchFamily="18" charset="0"/>
              </a:rPr>
              <a:t>Response Rates based on review of published survey results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Previous research suggests average response rates at 55-65% for paper-pencil surveys.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With careful attention to design, 70% can be achieved consistently.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Others suggest that returns less than 40-50% are common on mail surveys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Coverage Error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81200"/>
            <a:ext cx="3657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result of not giving every member of the population a chance to be included in the sample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4495800" cy="4419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Example:</a:t>
            </a:r>
          </a:p>
          <a:p>
            <a:pPr marL="342900" lvl="1" indent="-4763" eaLnBrk="1" hangingPunct="1">
              <a:buNone/>
            </a:pPr>
            <a:r>
              <a:rPr lang="en-US" altLang="en-US" sz="2800" dirty="0"/>
              <a:t>The City Council decided to survey residents in each neighborhood </a:t>
            </a:r>
            <a:r>
              <a:rPr lang="en-US" altLang="en-US" sz="2800" dirty="0" smtClean="0"/>
              <a:t>by sending postcards to all residents with the URL for the online survey – some residents don’t have internet access.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Web Return Rates</a:t>
            </a:r>
            <a:r>
              <a:rPr lang="en-US" altLang="en-US" sz="3100" baseline="60000"/>
              <a:t>4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9144000" cy="4648200"/>
          </a:xfrm>
        </p:spPr>
        <p:txBody>
          <a:bodyPr/>
          <a:lstStyle/>
          <a:p>
            <a:pPr marL="382588" indent="-382588" defTabSz="1019175" eaLnBrk="1" hangingPunct="1">
              <a:lnSpc>
                <a:spcPct val="90000"/>
              </a:lnSpc>
              <a:buNone/>
            </a:pPr>
            <a:r>
              <a:rPr lang="en-US" altLang="en-US" b="1" i="1" dirty="0" smtClean="0">
                <a:cs typeface="Times New Roman" panose="02020603050405020304" pitchFamily="18" charset="0"/>
              </a:rPr>
              <a:t>A meta-analysis of web survey reports</a:t>
            </a:r>
            <a:r>
              <a:rPr lang="en-US" altLang="en-US" dirty="0" smtClean="0">
                <a:cs typeface="Times New Roman" panose="02020603050405020304" pitchFamily="18" charset="0"/>
              </a:rPr>
              <a:t> (</a:t>
            </a:r>
            <a:r>
              <a:rPr lang="en-US" altLang="en-US" i="1" dirty="0" smtClean="0"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cs typeface="Times New Roman" panose="02020603050405020304" pitchFamily="18" charset="0"/>
              </a:rPr>
              <a:t>=68) </a:t>
            </a:r>
          </a:p>
          <a:p>
            <a:pPr marL="382588" indent="-382588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Mean response rate was 40%  (</a:t>
            </a:r>
            <a:r>
              <a:rPr lang="en-US" altLang="en-US" i="1" dirty="0" smtClean="0">
                <a:cs typeface="Times New Roman" panose="02020603050405020304" pitchFamily="18" charset="0"/>
              </a:rPr>
              <a:t>SD</a:t>
            </a:r>
            <a:r>
              <a:rPr lang="en-US" altLang="en-US" dirty="0" smtClean="0">
                <a:cs typeface="Times New Roman" panose="02020603050405020304" pitchFamily="18" charset="0"/>
              </a:rPr>
              <a:t>=20%)</a:t>
            </a:r>
          </a:p>
          <a:p>
            <a:pPr marL="382588" indent="-382588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Survey response rate was improved by</a:t>
            </a:r>
          </a:p>
          <a:p>
            <a:pPr marL="1257300" lvl="1" indent="-254000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# of contacts</a:t>
            </a:r>
          </a:p>
          <a:p>
            <a:pPr marL="1257300" lvl="1" indent="-254000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personalized contact</a:t>
            </a:r>
          </a:p>
          <a:p>
            <a:pPr marL="1257300" lvl="1" indent="-254000" defTabSz="1019175" eaLnBrk="1" hangingPunct="1">
              <a:lnSpc>
                <a:spcPct val="90000"/>
              </a:lnSpc>
            </a:pPr>
            <a:r>
              <a:rPr lang="en-US" altLang="en-US" dirty="0" err="1" smtClean="0">
                <a:cs typeface="Times New Roman" panose="02020603050405020304" pitchFamily="18" charset="0"/>
              </a:rPr>
              <a:t>prenotification</a:t>
            </a:r>
            <a:r>
              <a:rPr lang="en-US" altLang="en-US" dirty="0" smtClean="0">
                <a:cs typeface="Times New Roman" panose="02020603050405020304" pitchFamily="18" charset="0"/>
              </a:rPr>
              <a:t> letter, message</a:t>
            </a:r>
          </a:p>
          <a:p>
            <a:pPr marL="1257300" lvl="1" indent="-254000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issue salience</a:t>
            </a:r>
          </a:p>
          <a:p>
            <a:pPr marL="382588" indent="-382588" defTabSz="1019175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No relationship found between survey length or password requirements and response rates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4724400" cy="2362200"/>
          </a:xfrm>
        </p:spPr>
        <p:txBody>
          <a:bodyPr/>
          <a:lstStyle/>
          <a:p>
            <a:pPr algn="l"/>
            <a:r>
              <a:rPr lang="en-US" sz="6000" dirty="0" smtClean="0"/>
              <a:t>Item Review &amp; Practice</a:t>
            </a:r>
            <a:endParaRPr lang="en-US" sz="6000" dirty="0"/>
          </a:p>
        </p:txBody>
      </p:sp>
      <p:pic>
        <p:nvPicPr>
          <p:cNvPr id="3" name="Picture 2" descr="goldyM2out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191000"/>
            <a:ext cx="27432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0119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029200" y="990600"/>
            <a:ext cx="6324600" cy="2362200"/>
          </a:xfrm>
        </p:spPr>
        <p:txBody>
          <a:bodyPr/>
          <a:lstStyle/>
          <a:p>
            <a:pPr algn="r" eaLnBrk="1" hangingPunct="1"/>
            <a:r>
              <a:rPr lang="en-US" sz="6000" dirty="0" smtClean="0"/>
              <a:t>Analysis of Ordinal &amp; Categorical Data</a:t>
            </a:r>
          </a:p>
        </p:txBody>
      </p:sp>
      <p:pic>
        <p:nvPicPr>
          <p:cNvPr id="6" name="Picture 6" descr="runningGoldy-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43400"/>
            <a:ext cx="27432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23812"/>
            <a:ext cx="10363200" cy="1143000"/>
          </a:xfrm>
        </p:spPr>
        <p:txBody>
          <a:bodyPr/>
          <a:lstStyle/>
          <a:p>
            <a:r>
              <a:rPr lang="en-US" dirty="0" smtClean="0"/>
              <a:t>Survey Data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0" y="1512093"/>
            <a:ext cx="9144000" cy="4876800"/>
          </a:xfrm>
        </p:spPr>
        <p:txBody>
          <a:bodyPr/>
          <a:lstStyle/>
          <a:p>
            <a:r>
              <a:rPr lang="en-US" dirty="0" smtClean="0"/>
              <a:t>Quantitative Data (not typical for surveys)</a:t>
            </a:r>
          </a:p>
          <a:p>
            <a:pPr lvl="1"/>
            <a:r>
              <a:rPr lang="en-US" dirty="0" smtClean="0"/>
              <a:t>Age, income, height, weight</a:t>
            </a:r>
          </a:p>
          <a:p>
            <a:pPr lvl="1"/>
            <a:r>
              <a:rPr lang="en-US" dirty="0" smtClean="0"/>
              <a:t>Counts of things (children, books, credits earned)</a:t>
            </a:r>
          </a:p>
          <a:p>
            <a:r>
              <a:rPr lang="en-US" dirty="0" smtClean="0"/>
              <a:t>Qualitative Data</a:t>
            </a:r>
          </a:p>
          <a:p>
            <a:pPr lvl="1"/>
            <a:r>
              <a:rPr lang="en-US" dirty="0" smtClean="0"/>
              <a:t>Nominal Categories (gender, race, political affiliation, state of residence)</a:t>
            </a:r>
          </a:p>
          <a:p>
            <a:pPr lvl="1"/>
            <a:r>
              <a:rPr lang="en-US" dirty="0" smtClean="0"/>
              <a:t>Ordered Categories (level of satisfaction or agreement, frequency of behaviors)</a:t>
            </a:r>
          </a:p>
          <a:p>
            <a:pPr lvl="1"/>
            <a:r>
              <a:rPr lang="en-US" dirty="0" smtClean="0"/>
              <a:t>Descriptive Comments (open-ended responses)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11353800" cy="1143000"/>
          </a:xfrm>
        </p:spPr>
        <p:txBody>
          <a:bodyPr/>
          <a:lstStyle/>
          <a:p>
            <a:r>
              <a:rPr lang="en-US" sz="4000" dirty="0"/>
              <a:t>Quantitative Analysis </a:t>
            </a:r>
            <a:r>
              <a:rPr lang="en-US" sz="4000" dirty="0" smtClean="0"/>
              <a:t>of Qualitative </a:t>
            </a:r>
            <a:r>
              <a:rPr lang="en-US" sz="4000" dirty="0"/>
              <a:t>Data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10591800" cy="2590800"/>
          </a:xfrm>
        </p:spPr>
        <p:txBody>
          <a:bodyPr/>
          <a:lstStyle/>
          <a:p>
            <a:r>
              <a:rPr lang="en-US" dirty="0" smtClean="0"/>
              <a:t>There is a tendency to use numeric labels as category labels or as option labels</a:t>
            </a:r>
            <a:r>
              <a:rPr lang="en-US" dirty="0" smtClean="0"/>
              <a:t>. These are </a:t>
            </a:r>
            <a:r>
              <a:rPr lang="en-US" b="1" dirty="0" smtClean="0"/>
              <a:t>labels</a:t>
            </a:r>
            <a:r>
              <a:rPr lang="en-US" dirty="0" smtClean="0"/>
              <a:t>, </a:t>
            </a:r>
            <a:r>
              <a:rPr lang="en-US" b="1" dirty="0" smtClean="0"/>
              <a:t>not numeric values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sz="1200" dirty="0"/>
          </a:p>
          <a:p>
            <a:pPr marL="0" indent="0">
              <a:buNone/>
            </a:pPr>
            <a:r>
              <a:rPr lang="en-US" i="1" dirty="0" smtClean="0"/>
              <a:t>On a scale of 1 to 4, please indicate your level of satisfaction with these services, where 1 is dissatisfied and 4 is satisfied.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050161"/>
              </p:ext>
            </p:extLst>
          </p:nvPr>
        </p:nvGraphicFramePr>
        <p:xfrm>
          <a:off x="2628900" y="4495800"/>
          <a:ext cx="69342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Dissatisfied</a:t>
                      </a:r>
                      <a:endParaRPr lang="en-US" sz="2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Somewhat Dissatisfied</a:t>
                      </a:r>
                      <a:endParaRPr lang="en-US" sz="2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Somewhat Satisfied</a:t>
                      </a:r>
                      <a:endParaRPr lang="en-US" sz="2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Satisfied</a:t>
                      </a:r>
                      <a:endParaRPr lang="en-US" sz="2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ym typeface="Wingdings 2"/>
                        </a:rPr>
                        <a:t>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ym typeface="Wingdings 2"/>
                        </a:rPr>
                        <a:t>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 2"/>
                        </a:rPr>
                        <a:t></a:t>
                      </a:r>
                      <a:endParaRPr lang="en-US" sz="3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ym typeface="Wingdings 2"/>
                        </a:rPr>
                        <a:t></a:t>
                      </a:r>
                      <a:endParaRPr lang="en-US" sz="3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2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28687" y="38100"/>
            <a:ext cx="10363200" cy="1143000"/>
          </a:xfrm>
        </p:spPr>
        <p:txBody>
          <a:bodyPr/>
          <a:lstStyle/>
          <a:p>
            <a:r>
              <a:rPr lang="en-US" dirty="0" smtClean="0"/>
              <a:t>Measuring Attributes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38287" y="1722437"/>
            <a:ext cx="9144000" cy="4525963"/>
          </a:xfrm>
        </p:spPr>
        <p:txBody>
          <a:bodyPr/>
          <a:lstStyle/>
          <a:p>
            <a:r>
              <a:rPr lang="en-US" dirty="0" smtClean="0"/>
              <a:t>Continuity is a property of an attribute, not the measurements of that attribute. </a:t>
            </a:r>
          </a:p>
          <a:p>
            <a:pPr lvl="1"/>
            <a:r>
              <a:rPr lang="en-US" dirty="0" smtClean="0"/>
              <a:t>e.g., Length is a continuous variable but measured in inches it is discrete.</a:t>
            </a:r>
          </a:p>
          <a:p>
            <a:r>
              <a:rPr lang="en-US" dirty="0" smtClean="0"/>
              <a:t>Ordinal variables can have two meanings:</a:t>
            </a:r>
          </a:p>
          <a:p>
            <a:pPr lvl="1"/>
            <a:r>
              <a:rPr lang="en-US" dirty="0" smtClean="0"/>
              <a:t>Attribute is continuous, but measurement is discrete and ordinal denoting order along the continuum (e.g., rating scales).</a:t>
            </a:r>
          </a:p>
          <a:p>
            <a:pPr lvl="1"/>
            <a:r>
              <a:rPr lang="en-US" dirty="0" smtClean="0"/>
              <a:t>Discrete variable that denotes rank.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85725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Hypothesis Tests for Nominal/Ordinal Variables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538412" y="2438400"/>
            <a:ext cx="70866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Chi-square test</a:t>
            </a:r>
          </a:p>
          <a:p>
            <a:pPr eaLnBrk="1" hangingPunct="1"/>
            <a:r>
              <a:rPr lang="en-US" dirty="0" smtClean="0"/>
              <a:t>Measures of strength of association </a:t>
            </a:r>
          </a:p>
          <a:p>
            <a:pPr lvl="2" eaLnBrk="1" hangingPunct="1"/>
            <a:r>
              <a:rPr lang="en-US" dirty="0" smtClean="0"/>
              <a:t>Phi coefficient (2x2 tables)</a:t>
            </a:r>
          </a:p>
          <a:p>
            <a:pPr lvl="2" eaLnBrk="1" hangingPunct="1"/>
            <a:r>
              <a:rPr lang="en-US" dirty="0" smtClean="0"/>
              <a:t>Cramer’s phi (larger than 2x2 tables)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53183"/>
            <a:ext cx="10363200" cy="1143000"/>
          </a:xfrm>
        </p:spPr>
        <p:txBody>
          <a:bodyPr/>
          <a:lstStyle/>
          <a:p>
            <a:pPr eaLnBrk="1" hangingPunct="1"/>
            <a:r>
              <a:rPr lang="en-US" smtClean="0"/>
              <a:t>Chi-square test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24000" y="1459310"/>
            <a:ext cx="9144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Actually two-tests</a:t>
            </a:r>
          </a:p>
          <a:p>
            <a:pPr lvl="1" eaLnBrk="1" hangingPunct="1"/>
            <a:r>
              <a:rPr lang="en-US" dirty="0" smtClean="0"/>
              <a:t>Goodness-of-fit test (one variable)</a:t>
            </a:r>
          </a:p>
          <a:p>
            <a:pPr lvl="2" eaLnBrk="1" hangingPunct="1"/>
            <a:r>
              <a:rPr lang="en-US" dirty="0" smtClean="0"/>
              <a:t>Equal or predetermined expected frequencies.</a:t>
            </a:r>
          </a:p>
          <a:p>
            <a:pPr lvl="2" eaLnBrk="1" hangingPunct="1"/>
            <a:r>
              <a:rPr lang="en-US" dirty="0" smtClean="0"/>
              <a:t>Answers the question: Do our observed frequencies fit the expected frequencies? Or previous frequencies?</a:t>
            </a:r>
          </a:p>
          <a:p>
            <a:pPr lvl="1" eaLnBrk="1" hangingPunct="1"/>
            <a:r>
              <a:rPr lang="en-US" dirty="0" smtClean="0"/>
              <a:t>Test of independence (two variables)</a:t>
            </a:r>
          </a:p>
          <a:p>
            <a:pPr lvl="2" eaLnBrk="1" hangingPunct="1"/>
            <a:r>
              <a:rPr lang="en-US" dirty="0" smtClean="0"/>
              <a:t>Evaluates the similarity of frequencies across groups.</a:t>
            </a:r>
          </a:p>
          <a:p>
            <a:pPr lvl="2" eaLnBrk="1" hangingPunct="1"/>
            <a:r>
              <a:rPr lang="en-US" dirty="0" smtClean="0"/>
              <a:t>Answers the question: Are these two variables independent (i.e., are they related)?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Associations among Items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9144000" cy="3810000"/>
          </a:xfrm>
        </p:spPr>
        <p:txBody>
          <a:bodyPr/>
          <a:lstStyle/>
          <a:p>
            <a:r>
              <a:rPr lang="en-US" sz="2800" dirty="0"/>
              <a:t>Assumption 1:  Observations are independent.</a:t>
            </a:r>
          </a:p>
          <a:p>
            <a:pPr lvl="1"/>
            <a:r>
              <a:rPr lang="en-US" sz="2400" dirty="0"/>
              <a:t> This is generally met when each person in the table is only in the table once – they are not counted twice or more.</a:t>
            </a:r>
          </a:p>
          <a:p>
            <a:r>
              <a:rPr lang="en-US" sz="2800" dirty="0" smtClean="0"/>
              <a:t>Assumption </a:t>
            </a:r>
            <a:r>
              <a:rPr lang="en-US" sz="2800" dirty="0"/>
              <a:t>2:  The test statistic is approximately distributed Chi-Square for relatively large samples.</a:t>
            </a:r>
          </a:p>
          <a:p>
            <a:pPr lvl="1"/>
            <a:r>
              <a:rPr lang="en-US" sz="2400" dirty="0"/>
              <a:t> This is generally met when expected frequencies in each cell of the contingency table are greater than or equal to 5 (there has to be the potential to observe 5 cases in each cell).</a:t>
            </a:r>
          </a:p>
          <a:p>
            <a:pPr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69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χ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Effect Sizes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9144000" cy="4114800"/>
          </a:xfrm>
        </p:spPr>
        <p:txBody>
          <a:bodyPr/>
          <a:lstStyle/>
          <a:p>
            <a:r>
              <a:rPr lang="en-US" dirty="0" smtClean="0"/>
              <a:t>Phi</a:t>
            </a:r>
            <a:r>
              <a:rPr lang="en-US" dirty="0"/>
              <a:t>, </a:t>
            </a:r>
            <a:r>
              <a:rPr lang="en-US" dirty="0">
                <a:sym typeface="Symbol" panose="05050102010706020507" pitchFamily="18" charset="2"/>
              </a:rPr>
              <a:t></a:t>
            </a:r>
            <a:r>
              <a:rPr lang="en-US" dirty="0"/>
              <a:t>, is a special case of the Pearson product-moment correlation coefficient for dichotomous items (0/1) – or can be thought of as a </a:t>
            </a:r>
            <a:r>
              <a:rPr lang="en-US" dirty="0" smtClean="0"/>
              <a:t>correlation in a 2 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 2 table.</a:t>
            </a:r>
          </a:p>
          <a:p>
            <a:r>
              <a:rPr lang="en-US" dirty="0"/>
              <a:t>There is an adjustment made to </a:t>
            </a:r>
            <a:r>
              <a:rPr lang="en-US" dirty="0">
                <a:sym typeface="Symbol" panose="05050102010706020507" pitchFamily="18" charset="2"/>
              </a:rPr>
              <a:t></a:t>
            </a:r>
            <a:r>
              <a:rPr lang="en-US" dirty="0"/>
              <a:t> for contingency tables larger than 2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3 or 3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2 called </a:t>
            </a:r>
            <a:r>
              <a:rPr lang="en-US" dirty="0" err="1"/>
              <a:t>Cramér’s</a:t>
            </a:r>
            <a:r>
              <a:rPr lang="en-US" dirty="0"/>
              <a:t> Phi (SPSS calls this Cramer’s V).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92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Measurement Error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81200"/>
            <a:ext cx="3733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result of asking poorly worded questions so that responses are inaccurate or uninterpretable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41910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/>
              <a:t>Example: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The City Council asked residents “</a:t>
            </a:r>
            <a:r>
              <a:rPr lang="en-US" altLang="en-US" sz="2800" i="1" dirty="0"/>
              <a:t>Has the social interaction level changed in the past year</a:t>
            </a:r>
            <a:r>
              <a:rPr lang="en-US" altLang="en-US" sz="2800" dirty="0"/>
              <a:t>” using these choices:  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(1) increased a lot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	(2) increased somewhat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	(3) increased a little</a:t>
            </a:r>
          </a:p>
          <a:p>
            <a:pPr marL="342900" lvl="1" indent="-4763" eaLnBrk="1" hangingPunct="1">
              <a:lnSpc>
                <a:spcPct val="90000"/>
              </a:lnSpc>
              <a:buNone/>
            </a:pPr>
            <a:r>
              <a:rPr lang="en-US" altLang="en-US" sz="2800" dirty="0"/>
              <a:t>	(4) decreased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Crosstab: Sex × Support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28700" y="1676403"/>
          <a:ext cx="10134600" cy="4800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588">
                  <a:extLst>
                    <a:ext uri="{9D8B030D-6E8A-4147-A177-3AD203B41FA5}">
                      <a16:colId xmlns:a16="http://schemas.microsoft.com/office/drawing/2014/main" val="2746196799"/>
                    </a:ext>
                  </a:extLst>
                </a:gridCol>
                <a:gridCol w="1391024">
                  <a:extLst>
                    <a:ext uri="{9D8B030D-6E8A-4147-A177-3AD203B41FA5}">
                      <a16:colId xmlns:a16="http://schemas.microsoft.com/office/drawing/2014/main" val="3651451065"/>
                    </a:ext>
                  </a:extLst>
                </a:gridCol>
                <a:gridCol w="3354259">
                  <a:extLst>
                    <a:ext uri="{9D8B030D-6E8A-4147-A177-3AD203B41FA5}">
                      <a16:colId xmlns:a16="http://schemas.microsoft.com/office/drawing/2014/main" val="3018736468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3132191554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3778793074"/>
                    </a:ext>
                  </a:extLst>
                </a:gridCol>
                <a:gridCol w="1465243">
                  <a:extLst>
                    <a:ext uri="{9D8B030D-6E8A-4147-A177-3AD203B41FA5}">
                      <a16:colId xmlns:a16="http://schemas.microsoft.com/office/drawing/2014/main" val="668220334"/>
                    </a:ext>
                  </a:extLst>
                </a:gridCol>
              </a:tblGrid>
              <a:tr h="85171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Support building a football stadium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705699"/>
                  </a:ext>
                </a:extLst>
              </a:tr>
              <a:tr h="75625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Sex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Yes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722536"/>
                  </a:ext>
                </a:extLst>
              </a:tr>
              <a:tr h="532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Male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Count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6558359"/>
                  </a:ext>
                </a:extLst>
              </a:tr>
              <a:tr h="532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% within Gender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27.5%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72.5%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100.0%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997223548"/>
                  </a:ext>
                </a:extLst>
              </a:tr>
              <a:tr h="532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Female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Count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909818176"/>
                  </a:ext>
                </a:extLst>
              </a:tr>
              <a:tr h="5321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 within Gender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54.6%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45.4%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100.0%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747632"/>
                  </a:ext>
                </a:extLst>
              </a:tr>
              <a:tr h="53210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Count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55466659"/>
                  </a:ext>
                </a:extLst>
              </a:tr>
              <a:tr h="53210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 within Gender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44.3%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55.7%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100.0%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55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6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χ</a:t>
            </a:r>
            <a:r>
              <a:rPr lang="en-US" altLang="en-US" baseline="30000" dirty="0" smtClean="0"/>
              <a:t>2 </a:t>
            </a:r>
            <a:r>
              <a:rPr lang="en-US" altLang="en-US" dirty="0" smtClean="0"/>
              <a:t>Results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79281"/>
              </p:ext>
            </p:extLst>
          </p:nvPr>
        </p:nvGraphicFramePr>
        <p:xfrm>
          <a:off x="2213429" y="1984830"/>
          <a:ext cx="7772400" cy="2493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5473">
                  <a:extLst>
                    <a:ext uri="{9D8B030D-6E8A-4147-A177-3AD203B41FA5}">
                      <a16:colId xmlns:a16="http://schemas.microsoft.com/office/drawing/2014/main" val="1105011300"/>
                    </a:ext>
                  </a:extLst>
                </a:gridCol>
                <a:gridCol w="1675428">
                  <a:extLst>
                    <a:ext uri="{9D8B030D-6E8A-4147-A177-3AD203B41FA5}">
                      <a16:colId xmlns:a16="http://schemas.microsoft.com/office/drawing/2014/main" val="3715459229"/>
                    </a:ext>
                  </a:extLst>
                </a:gridCol>
                <a:gridCol w="1385354">
                  <a:extLst>
                    <a:ext uri="{9D8B030D-6E8A-4147-A177-3AD203B41FA5}">
                      <a16:colId xmlns:a16="http://schemas.microsoft.com/office/drawing/2014/main" val="1066408034"/>
                    </a:ext>
                  </a:extLst>
                </a:gridCol>
                <a:gridCol w="1876145">
                  <a:extLst>
                    <a:ext uri="{9D8B030D-6E8A-4147-A177-3AD203B41FA5}">
                      <a16:colId xmlns:a16="http://schemas.microsoft.com/office/drawing/2014/main" val="3322274442"/>
                    </a:ext>
                  </a:extLst>
                </a:gridCol>
              </a:tblGrid>
              <a:tr h="1066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Value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df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Asymp</a:t>
                      </a:r>
                      <a:r>
                        <a:rPr lang="en-US" sz="2400" dirty="0">
                          <a:effectLst/>
                        </a:rPr>
                        <a:t>. Sig. (2-sided)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4050652662"/>
                  </a:ext>
                </a:extLst>
              </a:tr>
              <a:tr h="713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Pearson Chi-Square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14.758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.000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3512330151"/>
                  </a:ext>
                </a:extLst>
              </a:tr>
              <a:tr h="713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 of Valid Cases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306737856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926949"/>
              </p:ext>
            </p:extLst>
          </p:nvPr>
        </p:nvGraphicFramePr>
        <p:xfrm>
          <a:off x="2206172" y="4800600"/>
          <a:ext cx="7768771" cy="1828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264">
                  <a:extLst>
                    <a:ext uri="{9D8B030D-6E8A-4147-A177-3AD203B41FA5}">
                      <a16:colId xmlns:a16="http://schemas.microsoft.com/office/drawing/2014/main" val="655253735"/>
                    </a:ext>
                  </a:extLst>
                </a:gridCol>
                <a:gridCol w="1992448">
                  <a:extLst>
                    <a:ext uri="{9D8B030D-6E8A-4147-A177-3AD203B41FA5}">
                      <a16:colId xmlns:a16="http://schemas.microsoft.com/office/drawing/2014/main" val="2794347526"/>
                    </a:ext>
                  </a:extLst>
                </a:gridCol>
                <a:gridCol w="1277058">
                  <a:extLst>
                    <a:ext uri="{9D8B030D-6E8A-4147-A177-3AD203B41FA5}">
                      <a16:colId xmlns:a16="http://schemas.microsoft.com/office/drawing/2014/main" val="2469972476"/>
                    </a:ext>
                  </a:extLst>
                </a:gridCol>
                <a:gridCol w="2508001">
                  <a:extLst>
                    <a:ext uri="{9D8B030D-6E8A-4147-A177-3AD203B41FA5}">
                      <a16:colId xmlns:a16="http://schemas.microsoft.com/office/drawing/2014/main" val="908902813"/>
                    </a:ext>
                  </a:extLst>
                </a:gridCol>
              </a:tblGrid>
              <a:tr h="60757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Value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Approx. Sig.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2338520657"/>
                  </a:ext>
                </a:extLst>
              </a:tr>
              <a:tr h="812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Nominal by Nominal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Phi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-.265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60133181"/>
                  </a:ext>
                </a:extLst>
              </a:tr>
              <a:tr h="408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Cramer's V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.265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.000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356995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 Statement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9753600" cy="3352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Based on </a:t>
            </a:r>
            <a:r>
              <a:rPr lang="en-US" dirty="0" smtClean="0"/>
              <a:t>the </a:t>
            </a:r>
            <a:r>
              <a:rPr lang="en-US" dirty="0"/>
              <a:t>results, 73% of Males and 45% of Females (</a:t>
            </a:r>
            <a:r>
              <a:rPr lang="en-US" dirty="0">
                <a:sym typeface="Symbol" panose="05050102010706020507" pitchFamily="18" charset="2"/>
              </a:rPr>
              <a:t></a:t>
            </a:r>
            <a:r>
              <a:rPr lang="en-US" dirty="0"/>
              <a:t> 5%) support building a stadium.  There is a statistically significant difference in level of support between males and females, where </a:t>
            </a:r>
            <a:r>
              <a:rPr lang="en-US" dirty="0">
                <a:sym typeface="Symbol" panose="05050102010706020507" pitchFamily="18" charset="2"/>
              </a:rPr>
              <a:t></a:t>
            </a:r>
            <a:r>
              <a:rPr lang="en-US" baseline="30000" dirty="0"/>
              <a:t>2</a:t>
            </a:r>
            <a:r>
              <a:rPr lang="en-US" dirty="0"/>
              <a:t>(1, </a:t>
            </a:r>
            <a:r>
              <a:rPr lang="en-US" i="1" dirty="0"/>
              <a:t>n</a:t>
            </a:r>
            <a:r>
              <a:rPr lang="en-US" dirty="0"/>
              <a:t>=210)=14.8, </a:t>
            </a:r>
            <a:r>
              <a:rPr lang="en-US" i="1" dirty="0"/>
              <a:t>p</a:t>
            </a:r>
            <a:r>
              <a:rPr lang="en-US" dirty="0"/>
              <a:t>&lt;.001.  This is a small, but statistically </a:t>
            </a:r>
            <a:r>
              <a:rPr lang="en-US" dirty="0" smtClean="0"/>
              <a:t>significant association </a:t>
            </a:r>
            <a:r>
              <a:rPr lang="en-US" dirty="0"/>
              <a:t>where Phi=.264.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6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363200" cy="1143000"/>
          </a:xfrm>
        </p:spPr>
        <p:txBody>
          <a:bodyPr/>
          <a:lstStyle/>
          <a:p>
            <a:r>
              <a:rPr lang="en-US" dirty="0" smtClean="0"/>
              <a:t>TIMSS 1994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8839200" cy="11620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SPSS analysis of 6 TIMSS middle school questions. 1=Strongly Disagree to 4=Strongly Agree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90" y="2762250"/>
            <a:ext cx="912551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4900"/>
            <a:ext cx="429156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4720" y="6248401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2.45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5320" y="6248401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= 2.46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1104900"/>
            <a:ext cx="4325619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76575" y="48327"/>
            <a:ext cx="10363200" cy="1143000"/>
          </a:xfrm>
        </p:spPr>
        <p:txBody>
          <a:bodyPr/>
          <a:lstStyle/>
          <a:p>
            <a:r>
              <a:rPr lang="en-US" dirty="0" smtClean="0"/>
              <a:t>Table of Response %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75" y="2438400"/>
            <a:ext cx="10058400" cy="328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41128" y="9525"/>
            <a:ext cx="10363200" cy="1143000"/>
          </a:xfrm>
        </p:spPr>
        <p:txBody>
          <a:bodyPr/>
          <a:lstStyle/>
          <a:p>
            <a:r>
              <a:rPr lang="en-US" dirty="0" smtClean="0"/>
              <a:t>Crosstab of Boring/Job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8" y="2057400"/>
            <a:ext cx="10515600" cy="374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0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41128" y="9525"/>
            <a:ext cx="10363200" cy="1143000"/>
          </a:xfrm>
        </p:spPr>
        <p:txBody>
          <a:bodyPr/>
          <a:lstStyle/>
          <a:p>
            <a:r>
              <a:rPr lang="en-US" dirty="0" smtClean="0"/>
              <a:t>Crosstab of Boring/Job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8" y="2057400"/>
            <a:ext cx="10515600" cy="374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646003"/>
            <a:ext cx="5654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ym typeface="Symbol"/>
              </a:rPr>
              <a:t></a:t>
            </a:r>
            <a:r>
              <a:rPr lang="en-US" baseline="30000" dirty="0"/>
              <a:t>2</a:t>
            </a:r>
            <a:r>
              <a:rPr lang="en-US" dirty="0"/>
              <a:t>(9, </a:t>
            </a:r>
            <a:r>
              <a:rPr lang="en-US" i="1" dirty="0"/>
              <a:t>n</a:t>
            </a:r>
            <a:r>
              <a:rPr lang="en-US" dirty="0"/>
              <a:t>=6759) = 1794, </a:t>
            </a:r>
            <a:r>
              <a:rPr lang="en-US" i="1" dirty="0"/>
              <a:t>p</a:t>
            </a:r>
            <a:r>
              <a:rPr lang="en-US" dirty="0"/>
              <a:t>&lt;.001.</a:t>
            </a:r>
          </a:p>
          <a:p>
            <a:r>
              <a:rPr lang="en-US" dirty="0"/>
              <a:t>Cramér’s phi magnitude of association = .29</a:t>
            </a:r>
          </a:p>
        </p:txBody>
      </p:sp>
      <p:sp>
        <p:nvSpPr>
          <p:cNvPr id="6" name="Oval 5"/>
          <p:cNvSpPr/>
          <p:nvPr/>
        </p:nvSpPr>
        <p:spPr>
          <a:xfrm>
            <a:off x="8305800" y="4262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29800" y="3881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10400" y="4643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5024438"/>
            <a:ext cx="914400" cy="614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8001000" cy="2438400"/>
          </a:xfrm>
        </p:spPr>
        <p:txBody>
          <a:bodyPr/>
          <a:lstStyle/>
          <a:p>
            <a:pPr algn="l" eaLnBrk="1" hangingPunct="1"/>
            <a:r>
              <a:rPr lang="en-US" sz="6000" dirty="0" smtClean="0"/>
              <a:t>Item Response Theory</a:t>
            </a:r>
            <a:br>
              <a:rPr lang="en-US" sz="6000" dirty="0" smtClean="0"/>
            </a:br>
            <a:r>
              <a:rPr lang="en-US" sz="6000" dirty="0" smtClean="0"/>
              <a:t>for Survey Data Analysis</a:t>
            </a:r>
          </a:p>
        </p:txBody>
      </p:sp>
      <p:pic>
        <p:nvPicPr>
          <p:cNvPr id="91138" name="Picture 2" descr="Image result for goldy gopher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733800"/>
            <a:ext cx="1905000" cy="221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241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6096000" cy="251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Wilson, M. (2005). </a:t>
            </a:r>
            <a:r>
              <a:rPr lang="en-US" i="1" dirty="0" smtClean="0"/>
              <a:t>Constructing measures: An item response modeling approach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	Mahwah, NJ: Lawrence Erlbaum.</a:t>
            </a:r>
          </a:p>
          <a:p>
            <a:endParaRPr lang="en-US" dirty="0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67116"/>
              </p:ext>
            </p:extLst>
          </p:nvPr>
        </p:nvGraphicFramePr>
        <p:xfrm>
          <a:off x="6934200" y="63500"/>
          <a:ext cx="4267200" cy="679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name="Acrobat Document" r:id="rId3" imgW="3200310" imgH="5095785" progId="AcroExch.Document.7">
                  <p:embed/>
                </p:oleObj>
              </mc:Choice>
              <mc:Fallback>
                <p:oleObj name="Acrobat Document" r:id="rId3" imgW="3200310" imgH="5095785" progId="AcroExch.Document.7">
                  <p:embed/>
                  <p:pic>
                    <p:nvPicPr>
                      <p:cNvPr id="368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3500"/>
                        <a:ext cx="4267200" cy="679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Nonresponse Error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81200"/>
            <a:ext cx="38862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result of people who do not respond to the survey being different from those who do respond – different in a way that produces different response patterns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981200"/>
            <a:ext cx="4495800" cy="4572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Example:</a:t>
            </a:r>
          </a:p>
          <a:p>
            <a:pPr marL="342900" lvl="1" indent="-4763" eaLnBrk="1" hangingPunct="1">
              <a:buNone/>
            </a:pPr>
            <a:r>
              <a:rPr lang="en-US" altLang="en-US" sz="2800" dirty="0" smtClean="0"/>
              <a:t>Residents with children were less likely to respond – their responses are different than those without children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1"/>
            <a:ext cx="5029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Reeve, B.B., &amp; </a:t>
            </a:r>
            <a:r>
              <a:rPr lang="en-US" dirty="0" err="1" smtClean="0"/>
              <a:t>Mâsse</a:t>
            </a:r>
            <a:r>
              <a:rPr lang="en-US" dirty="0" smtClean="0"/>
              <a:t>, L.C. (2004).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Item response theory modeling for questionnaire evaluation.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One Approach – Construct Map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0" y="1752600"/>
            <a:ext cx="7239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Construct Definition (measuring a trait)</a:t>
            </a:r>
          </a:p>
          <a:p>
            <a:pPr lvl="1" eaLnBrk="1" hangingPunct="1"/>
            <a:r>
              <a:rPr lang="en-US" dirty="0" smtClean="0"/>
              <a:t>A simple form: More or less, high to low</a:t>
            </a:r>
          </a:p>
          <a:p>
            <a:pPr eaLnBrk="1" hangingPunct="1"/>
            <a:r>
              <a:rPr lang="en-US" dirty="0" smtClean="0"/>
              <a:t>Item Development</a:t>
            </a:r>
          </a:p>
          <a:p>
            <a:pPr lvl="1" eaLnBrk="1" hangingPunct="1"/>
            <a:r>
              <a:rPr lang="en-US" dirty="0" smtClean="0"/>
              <a:t>Realizations of the construct</a:t>
            </a:r>
          </a:p>
          <a:p>
            <a:pPr eaLnBrk="1" hangingPunct="1"/>
            <a:r>
              <a:rPr lang="en-US" dirty="0" smtClean="0"/>
              <a:t>Outcome Space</a:t>
            </a:r>
          </a:p>
          <a:p>
            <a:pPr lvl="1" eaLnBrk="1" hangingPunct="1"/>
            <a:r>
              <a:rPr lang="en-US" dirty="0" smtClean="0"/>
              <a:t>Aspect of response we value – how to score</a:t>
            </a:r>
          </a:p>
          <a:p>
            <a:pPr eaLnBrk="1" hangingPunct="1"/>
            <a:r>
              <a:rPr lang="en-US" dirty="0" smtClean="0"/>
              <a:t>Measurement Model</a:t>
            </a:r>
          </a:p>
          <a:p>
            <a:pPr lvl="1" eaLnBrk="1" hangingPunct="1"/>
            <a:r>
              <a:rPr lang="en-US" dirty="0" smtClean="0"/>
              <a:t>How we relate scores to constructs</a:t>
            </a:r>
          </a:p>
        </p:txBody>
      </p:sp>
    </p:spTree>
    <p:extLst>
      <p:ext uri="{BB962C8B-B14F-4D97-AF65-F5344CB8AC3E}">
        <p14:creationId xmlns:p14="http://schemas.microsoft.com/office/powerpoint/2010/main" val="715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6564" y="-4762"/>
            <a:ext cx="10363200" cy="1143000"/>
          </a:xfrm>
        </p:spPr>
        <p:txBody>
          <a:bodyPr/>
          <a:lstStyle/>
          <a:p>
            <a:r>
              <a:rPr lang="en-US" dirty="0" smtClean="0"/>
              <a:t>From Construct to Item Responses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600200"/>
            <a:ext cx="20574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438400" y="2362201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Construct</a:t>
            </a:r>
          </a:p>
        </p:txBody>
      </p:sp>
      <p:sp>
        <p:nvSpPr>
          <p:cNvPr id="6" name="Oval 5"/>
          <p:cNvSpPr/>
          <p:nvPr/>
        </p:nvSpPr>
        <p:spPr>
          <a:xfrm>
            <a:off x="7315200" y="1676400"/>
            <a:ext cx="20574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7315200" y="2093914"/>
            <a:ext cx="2057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Item</a:t>
            </a:r>
          </a:p>
          <a:p>
            <a:pPr algn="ctr"/>
            <a:r>
              <a:rPr lang="en-US" sz="2800"/>
              <a:t>Responses</a:t>
            </a:r>
          </a:p>
        </p:txBody>
      </p:sp>
      <p:cxnSp>
        <p:nvCxnSpPr>
          <p:cNvPr id="9" name="Straight Arrow Connector 8"/>
          <p:cNvCxnSpPr>
            <a:stCxn id="4100" idx="3"/>
            <a:endCxn id="6" idx="2"/>
          </p:cNvCxnSpPr>
          <p:nvPr/>
        </p:nvCxnSpPr>
        <p:spPr>
          <a:xfrm>
            <a:off x="4495800" y="2624138"/>
            <a:ext cx="2819400" cy="4286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248400" y="3962400"/>
            <a:ext cx="21336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6582305" y="4495801"/>
            <a:ext cx="14991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Outcome</a:t>
            </a:r>
          </a:p>
          <a:p>
            <a:pPr algn="ctr"/>
            <a:r>
              <a:rPr lang="en-US" sz="2800"/>
              <a:t>Space</a:t>
            </a:r>
          </a:p>
        </p:txBody>
      </p:sp>
      <p:sp>
        <p:nvSpPr>
          <p:cNvPr id="18" name="Oval 17"/>
          <p:cNvSpPr/>
          <p:nvPr/>
        </p:nvSpPr>
        <p:spPr>
          <a:xfrm>
            <a:off x="3200400" y="3810000"/>
            <a:ext cx="23622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7" name="TextBox 18"/>
          <p:cNvSpPr txBox="1">
            <a:spLocks noChangeArrowheads="1"/>
          </p:cNvSpPr>
          <p:nvPr/>
        </p:nvSpPr>
        <p:spPr bwMode="auto">
          <a:xfrm>
            <a:off x="3325646" y="4608514"/>
            <a:ext cx="2135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Measurement</a:t>
            </a:r>
          </a:p>
          <a:p>
            <a:pPr algn="ctr"/>
            <a:r>
              <a:rPr lang="en-US" sz="2800"/>
              <a:t>Model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581900" y="3695700"/>
            <a:ext cx="4572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</p:cNvCxnSpPr>
          <p:nvPr/>
        </p:nvCxnSpPr>
        <p:spPr>
          <a:xfrm rot="10800000">
            <a:off x="5562600" y="49530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695699" y="3619501"/>
            <a:ext cx="381000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TextBox 27"/>
          <p:cNvSpPr txBox="1">
            <a:spLocks noChangeArrowheads="1"/>
          </p:cNvSpPr>
          <p:nvPr/>
        </p:nvSpPr>
        <p:spPr bwMode="auto">
          <a:xfrm>
            <a:off x="5219431" y="1992070"/>
            <a:ext cx="1558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dirty="0"/>
              <a:t>Causality</a:t>
            </a:r>
          </a:p>
        </p:txBody>
      </p:sp>
      <p:sp>
        <p:nvSpPr>
          <p:cNvPr id="4112" name="TextBox 28"/>
          <p:cNvSpPr txBox="1">
            <a:spLocks noChangeArrowheads="1"/>
          </p:cNvSpPr>
          <p:nvPr/>
        </p:nvSpPr>
        <p:spPr bwMode="auto">
          <a:xfrm>
            <a:off x="5186301" y="5770792"/>
            <a:ext cx="1663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dirty="0"/>
              <a:t>Inferences</a:t>
            </a:r>
          </a:p>
        </p:txBody>
      </p:sp>
      <p:sp>
        <p:nvSpPr>
          <p:cNvPr id="4113" name="TextBox 29"/>
          <p:cNvSpPr txBox="1">
            <a:spLocks noChangeArrowheads="1"/>
          </p:cNvSpPr>
          <p:nvPr/>
        </p:nvSpPr>
        <p:spPr bwMode="auto">
          <a:xfrm>
            <a:off x="8305800" y="6248400"/>
            <a:ext cx="36613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Source:  Mark Wilson, 2005</a:t>
            </a:r>
          </a:p>
        </p:txBody>
      </p:sp>
    </p:spTree>
    <p:extLst>
      <p:ext uri="{BB962C8B-B14F-4D97-AF65-F5344CB8AC3E}">
        <p14:creationId xmlns:p14="http://schemas.microsoft.com/office/powerpoint/2010/main" val="19471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10363200" cy="1143000"/>
          </a:xfrm>
        </p:spPr>
        <p:txBody>
          <a:bodyPr/>
          <a:lstStyle/>
          <a:p>
            <a:r>
              <a:rPr lang="en-US" dirty="0" smtClean="0"/>
              <a:t>Background to 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9144000" cy="4114800"/>
          </a:xfrm>
        </p:spPr>
        <p:txBody>
          <a:bodyPr/>
          <a:lstStyle/>
          <a:p>
            <a:r>
              <a:rPr lang="en-US" dirty="0" smtClean="0"/>
              <a:t>IRT is a way of thinking about measurement: a probabilistic model.</a:t>
            </a:r>
          </a:p>
          <a:p>
            <a:r>
              <a:rPr lang="en-US" dirty="0" smtClean="0"/>
              <a:t>We give an item or task to a person and obtain an </a:t>
            </a:r>
            <a:r>
              <a:rPr lang="en-US" i="1" dirty="0" smtClean="0"/>
              <a:t>item-person</a:t>
            </a:r>
            <a:r>
              <a:rPr lang="en-US" dirty="0" smtClean="0"/>
              <a:t> interaction.</a:t>
            </a:r>
          </a:p>
          <a:p>
            <a:r>
              <a:rPr lang="en-US" dirty="0" smtClean="0"/>
              <a:t>This results in a score with a probability, given a person’s 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25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52500" y="3810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Rasch Philosophy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62100" y="1905000"/>
            <a:ext cx="9144000" cy="3581400"/>
          </a:xfrm>
        </p:spPr>
        <p:txBody>
          <a:bodyPr/>
          <a:lstStyle/>
          <a:p>
            <a:pPr eaLnBrk="1" hangingPunct="1"/>
            <a:r>
              <a:rPr lang="en-US" dirty="0" smtClean="0"/>
              <a:t>Rasch models provide a basis and justification for obtaining person locations on a continuum from total scores on assessments. </a:t>
            </a:r>
          </a:p>
          <a:p>
            <a:pPr eaLnBrk="1" hangingPunct="1"/>
            <a:r>
              <a:rPr lang="en-US" dirty="0" smtClean="0"/>
              <a:t>Although it is not uncommon to treat total scores directly as measurements, they are actually counts of discrete observations rather than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33205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9144000" cy="4953000"/>
          </a:xfrm>
        </p:spPr>
        <p:txBody>
          <a:bodyPr/>
          <a:lstStyle/>
          <a:p>
            <a:r>
              <a:rPr lang="en-US" dirty="0" smtClean="0"/>
              <a:t>Each observation represents the observable outcome of a </a:t>
            </a:r>
            <a:r>
              <a:rPr lang="en-US" b="1" dirty="0" smtClean="0"/>
              <a:t>comparison</a:t>
            </a:r>
            <a:r>
              <a:rPr lang="en-US" dirty="0" smtClean="0"/>
              <a:t> between a person and item. </a:t>
            </a:r>
          </a:p>
          <a:p>
            <a:r>
              <a:rPr lang="en-US" dirty="0" smtClean="0"/>
              <a:t>Such outcomes are directly analogous to the observation of the rotation of a balance scale in one direction or another. </a:t>
            </a:r>
          </a:p>
          <a:p>
            <a:r>
              <a:rPr lang="en-US" dirty="0" smtClean="0"/>
              <a:t>This observation would indicate that one or other object has a greater mass, but counts of such observations cannot be treated directly as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8852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97732" y="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Item Characteristic Curve</a:t>
            </a:r>
          </a:p>
        </p:txBody>
      </p:sp>
      <p:pic>
        <p:nvPicPr>
          <p:cNvPr id="8195" name="Picture 2" descr="http://upload.wikimedia.org/wikipedia/commons/0/05/RaschICC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524000"/>
            <a:ext cx="9110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1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81063" y="9525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pic>
        <p:nvPicPr>
          <p:cNvPr id="9219" name="Picture 2" descr="File:TC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447800"/>
            <a:ext cx="90773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81063" y="1399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1" y="1447800"/>
            <a:ext cx="9077325" cy="4876800"/>
            <a:chOff x="0" y="1447800"/>
            <a:chExt cx="9076648" cy="4876800"/>
          </a:xfrm>
        </p:grpSpPr>
        <p:pic>
          <p:nvPicPr>
            <p:cNvPr id="10248" name="Picture 2" descr="File:TCC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7800"/>
              <a:ext cx="9076648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 rot="10800000">
              <a:off x="761943" y="3886200"/>
              <a:ext cx="3809716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761943" y="3505200"/>
              <a:ext cx="4190687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1" name="TextBox 11"/>
            <p:cNvSpPr txBox="1">
              <a:spLocks noChangeArrowheads="1"/>
            </p:cNvSpPr>
            <p:nvPr/>
          </p:nvSpPr>
          <p:spPr bwMode="auto">
            <a:xfrm>
              <a:off x="838137" y="3124200"/>
              <a:ext cx="41218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4 Points on the Raw Score Scale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81063" y="23812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1" y="1447800"/>
            <a:ext cx="9077325" cy="4876800"/>
            <a:chOff x="0" y="1828800"/>
            <a:chExt cx="9076648" cy="4876800"/>
          </a:xfrm>
        </p:grpSpPr>
        <p:pic>
          <p:nvPicPr>
            <p:cNvPr id="11273" name="Picture 2" descr="File:TCC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28800"/>
              <a:ext cx="9076648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61943" y="3886200"/>
              <a:ext cx="7376336" cy="2442865"/>
              <a:chOff x="761943" y="3886200"/>
              <a:chExt cx="7376336" cy="244286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542959" y="5295900"/>
                <a:ext cx="2057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761943" y="4267200"/>
                <a:ext cx="380971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733430" y="5105400"/>
                <a:ext cx="2438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761943" y="3886200"/>
                <a:ext cx="4190687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9" name="TextBox 7"/>
              <p:cNvSpPr txBox="1">
                <a:spLocks noChangeArrowheads="1"/>
              </p:cNvSpPr>
              <p:nvPr/>
            </p:nvSpPr>
            <p:spPr bwMode="auto">
              <a:xfrm>
                <a:off x="5181600" y="5867400"/>
                <a:ext cx="295667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0.5 on the Rasch Scale</a:t>
                </a:r>
              </a:p>
            </p:txBody>
          </p:sp>
        </p:grpSp>
      </p:grp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2362200" y="3124201"/>
            <a:ext cx="4122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4 Points on the Raw Score Scale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Critical Points</a:t>
            </a:r>
            <a:br>
              <a:rPr lang="en-US" altLang="en-US" smtClean="0"/>
            </a:br>
            <a:r>
              <a:rPr lang="en-US" altLang="en-US" sz="3200"/>
              <a:t>for quality survey design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438400"/>
            <a:ext cx="7772400" cy="36576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Responding to a survey requires cognition and motivation</a:t>
            </a:r>
          </a:p>
          <a:p>
            <a:pPr eaLnBrk="1" hangingPunct="1"/>
            <a:r>
              <a:rPr lang="en-US" altLang="en-US" smtClean="0"/>
              <a:t>Multiple attempts are required to obtain satisfactory response rates regardless of administration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81063" y="13991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1" y="1447800"/>
            <a:ext cx="9077325" cy="4876800"/>
            <a:chOff x="0" y="1828800"/>
            <a:chExt cx="9076648" cy="4876800"/>
          </a:xfrm>
        </p:grpSpPr>
        <p:pic>
          <p:nvPicPr>
            <p:cNvPr id="12296" name="Picture 2" descr="File:TCC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28800"/>
              <a:ext cx="9076648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761943" y="3886200"/>
              <a:ext cx="4198103" cy="2438400"/>
              <a:chOff x="761943" y="3886200"/>
              <a:chExt cx="4198103" cy="24384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rot="10800000">
                <a:off x="761943" y="6172200"/>
                <a:ext cx="10667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761943" y="5791200"/>
                <a:ext cx="198105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542959" y="5295900"/>
                <a:ext cx="2057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761943" y="4267200"/>
                <a:ext cx="380971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733430" y="5105400"/>
                <a:ext cx="2438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761943" y="3886200"/>
                <a:ext cx="4190687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6" name="TextBox 11"/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4121846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4 Points on the Raw Score Scale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2362200" y="3124201"/>
            <a:ext cx="4122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4 Points on the Raw Score Scale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6705987" y="3505201"/>
            <a:ext cx="295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0.5 on the Rasch Scale</a:t>
            </a:r>
          </a:p>
        </p:txBody>
      </p:sp>
    </p:spTree>
    <p:extLst>
      <p:ext uri="{BB962C8B-B14F-4D97-AF65-F5344CB8AC3E}">
        <p14:creationId xmlns:p14="http://schemas.microsoft.com/office/powerpoint/2010/main" val="16976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81063" y="19050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Characteristic Curve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1" y="1447800"/>
            <a:ext cx="9077325" cy="4876800"/>
            <a:chOff x="0" y="1828800"/>
            <a:chExt cx="9076648" cy="4876800"/>
          </a:xfrm>
        </p:grpSpPr>
        <p:pic>
          <p:nvPicPr>
            <p:cNvPr id="12296" name="Picture 2" descr="File:TCC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828800"/>
              <a:ext cx="9076648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761943" y="3886200"/>
              <a:ext cx="5858350" cy="2438400"/>
              <a:chOff x="761943" y="3886200"/>
              <a:chExt cx="5858350" cy="2438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1752463" y="6248400"/>
                <a:ext cx="152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476295" y="6057900"/>
                <a:ext cx="5334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0800000">
                <a:off x="761943" y="6172200"/>
                <a:ext cx="10667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761943" y="5791200"/>
                <a:ext cx="198105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542959" y="5295900"/>
                <a:ext cx="2057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761943" y="4267200"/>
                <a:ext cx="380971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3733430" y="5105400"/>
                <a:ext cx="2438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0800000">
                <a:off x="761943" y="3886200"/>
                <a:ext cx="4190687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6" name="TextBox 11"/>
              <p:cNvSpPr txBox="1">
                <a:spLocks noChangeArrowheads="1"/>
              </p:cNvSpPr>
              <p:nvPr/>
            </p:nvSpPr>
            <p:spPr bwMode="auto">
              <a:xfrm>
                <a:off x="838200" y="5334000"/>
                <a:ext cx="4121846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4 Points on the Raw Score Scale</a:t>
                </a:r>
              </a:p>
            </p:txBody>
          </p:sp>
          <p:sp>
            <p:nvSpPr>
              <p:cNvPr id="12307" name="TextBox 13"/>
              <p:cNvSpPr txBox="1">
                <a:spLocks noChangeArrowheads="1"/>
              </p:cNvSpPr>
              <p:nvPr/>
            </p:nvSpPr>
            <p:spPr bwMode="auto">
              <a:xfrm>
                <a:off x="2948151" y="5791200"/>
                <a:ext cx="3672142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1.2 Point on the Rasch Scale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9753600" y="1447800"/>
            <a:ext cx="838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2362200" y="3124201"/>
            <a:ext cx="4122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4 Points on the Raw Score Scale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6705987" y="3505201"/>
            <a:ext cx="2956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0.5 on the Rasch Scale</a:t>
            </a:r>
          </a:p>
        </p:txBody>
      </p:sp>
    </p:spTree>
    <p:extLst>
      <p:ext uri="{BB962C8B-B14F-4D97-AF65-F5344CB8AC3E}">
        <p14:creationId xmlns:p14="http://schemas.microsoft.com/office/powerpoint/2010/main" val="17398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3812"/>
            <a:ext cx="103632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From Numbers to Meaning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0"/>
            <a:ext cx="84582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Numbers themselves do not mean much.</a:t>
            </a:r>
          </a:p>
          <a:p>
            <a:pPr lvl="1" eaLnBrk="1" hangingPunct="1"/>
            <a:r>
              <a:rPr lang="en-US" dirty="0" smtClean="0"/>
              <a:t>Is 10 meters a short distance?  Long distance?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05000" y="3581400"/>
            <a:ext cx="8458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800" dirty="0">
                <a:latin typeface="Calibri" pitchFamily="34" charset="0"/>
              </a:rPr>
              <a:t>We need context to bring meaning to the measure:  10 meters.</a:t>
            </a:r>
          </a:p>
          <a:p>
            <a:pPr lvl="1"/>
            <a:endParaRPr lang="en-US" dirty="0">
              <a:latin typeface="Calibri" pitchFamily="34" charset="0"/>
            </a:endParaRPr>
          </a:p>
          <a:p>
            <a:pPr lvl="1"/>
            <a:r>
              <a:rPr lang="en-US" sz="2800" dirty="0">
                <a:latin typeface="Calibri" pitchFamily="34" charset="0"/>
              </a:rPr>
              <a:t>However, 10 meters should always be 10 meters, no matter who takes the measure or how it is taken.</a:t>
            </a:r>
          </a:p>
        </p:txBody>
      </p:sp>
    </p:spTree>
    <p:extLst>
      <p:ext uri="{BB962C8B-B14F-4D97-AF65-F5344CB8AC3E}">
        <p14:creationId xmlns:p14="http://schemas.microsoft.com/office/powerpoint/2010/main" val="17849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525"/>
            <a:ext cx="103632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Sample Dependent Statistics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an item with a p-value of .90 easy or difficult? 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… 90% passed the item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Is a person with a score of 5 out of 50 items low in ability? 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… correctly answered 10% of the items</a:t>
            </a:r>
          </a:p>
        </p:txBody>
      </p:sp>
    </p:spTree>
    <p:extLst>
      <p:ext uri="{BB962C8B-B14F-4D97-AF65-F5344CB8AC3E}">
        <p14:creationId xmlns:p14="http://schemas.microsoft.com/office/powerpoint/2010/main" val="20590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7" y="0"/>
            <a:ext cx="103632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IRT Scaling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Person-free item difficult</a:t>
            </a:r>
          </a:p>
          <a:p>
            <a:pPr lvl="1" eaLnBrk="1" hangingPunct="1"/>
            <a:r>
              <a:rPr lang="en-US" dirty="0" smtClean="0"/>
              <a:t>Locates the items on the ability continuum</a:t>
            </a:r>
          </a:p>
          <a:p>
            <a:pPr eaLnBrk="1" hangingPunct="1"/>
            <a:r>
              <a:rPr lang="en-US" dirty="0" smtClean="0"/>
              <a:t>Item-free person ability</a:t>
            </a:r>
          </a:p>
          <a:p>
            <a:pPr lvl="1" eaLnBrk="1" hangingPunct="1"/>
            <a:r>
              <a:rPr lang="en-US" dirty="0" smtClean="0"/>
              <a:t>Locates the person on the ability continuum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Places items and persons on the same scale – the ITEM MAP</a:t>
            </a:r>
          </a:p>
        </p:txBody>
      </p:sp>
    </p:spTree>
    <p:extLst>
      <p:ext uri="{BB962C8B-B14F-4D97-AF65-F5344CB8AC3E}">
        <p14:creationId xmlns:p14="http://schemas.microsoft.com/office/powerpoint/2010/main" val="32730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28688" y="0"/>
            <a:ext cx="10363200" cy="1143000"/>
          </a:xfrm>
        </p:spPr>
        <p:txBody>
          <a:bodyPr/>
          <a:lstStyle/>
          <a:p>
            <a:pPr eaLnBrk="1" hangingPunct="1"/>
            <a:r>
              <a:rPr lang="en-US" smtClean="0"/>
              <a:t>Item Map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8" y="2428876"/>
            <a:ext cx="9042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2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525"/>
            <a:ext cx="10363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Construct MAP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1"/>
            <a:ext cx="8991600" cy="4525963"/>
          </a:xfrm>
        </p:spPr>
        <p:txBody>
          <a:bodyPr/>
          <a:lstStyle/>
          <a:p>
            <a:pPr marL="403225" indent="-403225" eaLnBrk="1" hangingPunct="1">
              <a:buNone/>
            </a:pPr>
            <a:r>
              <a:rPr lang="en-US" dirty="0" smtClean="0"/>
              <a:t>1. Explains the construct; interpretation guide</a:t>
            </a:r>
          </a:p>
          <a:p>
            <a:pPr marL="403225" indent="-403225" eaLnBrk="1" hangingPunct="1">
              <a:buNone/>
            </a:pPr>
            <a:r>
              <a:rPr lang="en-US" dirty="0" smtClean="0"/>
              <a:t>2. Enables design of items that will lead individuals to give responses that inform important levels of the construct map; identify relevant item features</a:t>
            </a:r>
          </a:p>
          <a:p>
            <a:pPr marL="403225" indent="-403225" eaLnBrk="1" hangingPunct="1">
              <a:buNone/>
            </a:pPr>
            <a:r>
              <a:rPr lang="en-US" dirty="0" smtClean="0"/>
              <a:t>3. Provides criterion to analyze responses regarding degree of consistency with intended construct</a:t>
            </a:r>
          </a:p>
          <a:p>
            <a:pPr marL="403225" indent="-403225" eaLnBrk="1" hangingPunct="1">
              <a:buNone/>
            </a:pPr>
            <a:r>
              <a:rPr lang="en-US" dirty="0" smtClean="0"/>
              <a:t>4. Item selection or retention should be based on informed professional judgment</a:t>
            </a:r>
          </a:p>
        </p:txBody>
      </p:sp>
    </p:spTree>
    <p:extLst>
      <p:ext uri="{BB962C8B-B14F-4D97-AF65-F5344CB8AC3E}">
        <p14:creationId xmlns:p14="http://schemas.microsoft.com/office/powerpoint/2010/main" val="35807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26987"/>
            <a:ext cx="10363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Construct Map</a:t>
            </a:r>
            <a:br>
              <a:rPr lang="en-US" dirty="0" smtClean="0"/>
            </a:br>
            <a:r>
              <a:rPr lang="en-US" dirty="0" smtClean="0"/>
              <a:t>Describing Task Characteristics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8" y="2428876"/>
            <a:ext cx="9042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905000" y="2289175"/>
            <a:ext cx="4184650" cy="1506538"/>
          </a:xfrm>
          <a:custGeom>
            <a:avLst/>
            <a:gdLst>
              <a:gd name="connsiteX0" fmla="*/ 0 w 5428527"/>
              <a:gd name="connsiteY0" fmla="*/ 1495064 h 1506638"/>
              <a:gd name="connsiteX1" fmla="*/ 2407535 w 5428527"/>
              <a:gd name="connsiteY1" fmla="*/ 1929 h 1506638"/>
              <a:gd name="connsiteX2" fmla="*/ 5428527 w 5428527"/>
              <a:gd name="connsiteY2" fmla="*/ 1506638 h 150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8527" h="1506638">
                <a:moveTo>
                  <a:pt x="0" y="1495064"/>
                </a:moveTo>
                <a:cubicBezTo>
                  <a:pt x="751390" y="747532"/>
                  <a:pt x="1502781" y="0"/>
                  <a:pt x="2407535" y="1929"/>
                </a:cubicBezTo>
                <a:cubicBezTo>
                  <a:pt x="3312289" y="3858"/>
                  <a:pt x="4370408" y="755248"/>
                  <a:pt x="5428527" y="150663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76800" y="2176464"/>
            <a:ext cx="4529138" cy="1608137"/>
          </a:xfrm>
          <a:custGeom>
            <a:avLst/>
            <a:gdLst>
              <a:gd name="connsiteX0" fmla="*/ 4687746 w 4687746"/>
              <a:gd name="connsiteY0" fmla="*/ 1608881 h 1608881"/>
              <a:gd name="connsiteX1" fmla="*/ 2592729 w 4687746"/>
              <a:gd name="connsiteY1" fmla="*/ 0 h 1608881"/>
              <a:gd name="connsiteX2" fmla="*/ 0 w 4687746"/>
              <a:gd name="connsiteY2" fmla="*/ 1608881 h 160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7746" h="1608881">
                <a:moveTo>
                  <a:pt x="4687746" y="1608881"/>
                </a:moveTo>
                <a:cubicBezTo>
                  <a:pt x="4030883" y="804440"/>
                  <a:pt x="3374020" y="0"/>
                  <a:pt x="2592729" y="0"/>
                </a:cubicBezTo>
                <a:cubicBezTo>
                  <a:pt x="1811438" y="0"/>
                  <a:pt x="905719" y="804440"/>
                  <a:pt x="0" y="16088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534694" y="2858294"/>
            <a:ext cx="1905000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pPr eaLnBrk="1" hangingPunct="1"/>
            <a:r>
              <a:rPr lang="en-US" smtClean="0"/>
              <a:t>IRT Assumptions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independence</a:t>
            </a:r>
          </a:p>
          <a:p>
            <a:pPr lvl="1" eaLnBrk="1" hangingPunct="1"/>
            <a:r>
              <a:rPr lang="en-US" smtClean="0"/>
              <a:t>Responses to differing items on the test are independent of one another, conditional on the trait they have in common (i.e., conditional on the latent trait items are uncorrelated).</a:t>
            </a:r>
          </a:p>
          <a:p>
            <a:pPr eaLnBrk="1" hangingPunct="1"/>
            <a:r>
              <a:rPr lang="en-US" smtClean="0"/>
              <a:t>Unidimensionality</a:t>
            </a:r>
          </a:p>
          <a:p>
            <a:pPr lvl="1" eaLnBrk="1" hangingPunct="1"/>
            <a:r>
              <a:rPr lang="en-US" smtClean="0"/>
              <a:t>Only one dominant trait is being measured. </a:t>
            </a:r>
          </a:p>
          <a:p>
            <a:pPr lvl="1" eaLnBrk="1" hangingPunct="1"/>
            <a:r>
              <a:rPr lang="en-US" smtClean="0"/>
              <a:t>Multidimensional models now exist.</a:t>
            </a:r>
          </a:p>
        </p:txBody>
      </p:sp>
    </p:spTree>
    <p:extLst>
      <p:ext uri="{BB962C8B-B14F-4D97-AF65-F5344CB8AC3E}">
        <p14:creationId xmlns:p14="http://schemas.microsoft.com/office/powerpoint/2010/main" val="110062187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-4763"/>
            <a:ext cx="10363200" cy="1143000"/>
          </a:xfrm>
        </p:spPr>
        <p:txBody>
          <a:bodyPr/>
          <a:lstStyle/>
          <a:p>
            <a:r>
              <a:rPr lang="en-US" dirty="0" smtClean="0"/>
              <a:t>Evaluate the functioning of scale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 can ask questions about the response scale: 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dirty="0"/>
              <a:t>	</a:t>
            </a:r>
            <a:r>
              <a:rPr lang="en-US" dirty="0" smtClean="0"/>
              <a:t>Does the 5-point scale work as interpreted?</a:t>
            </a:r>
          </a:p>
          <a:p>
            <a:pPr marL="0" indent="0">
              <a:buNone/>
              <a:tabLst>
                <a:tab pos="341313" algn="l"/>
              </a:tabLst>
            </a:pPr>
            <a:r>
              <a:rPr lang="en-US" dirty="0"/>
              <a:t>	</a:t>
            </a:r>
            <a:r>
              <a:rPr lang="en-US" dirty="0" smtClean="0"/>
              <a:t>Do we need 5 points?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233A4-A6B6-4538-B6E5-7457A2DB973B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1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University of Minnesota">
      <a:dk1>
        <a:sysClr val="windowText" lastClr="000000"/>
      </a:dk1>
      <a:lt1>
        <a:sysClr val="window" lastClr="FFFFFF"/>
      </a:lt1>
      <a:dk2>
        <a:srgbClr val="7A0019"/>
      </a:dk2>
      <a:lt2>
        <a:srgbClr val="FFCC33"/>
      </a:lt2>
      <a:accent1>
        <a:srgbClr val="00B9E4"/>
      </a:accent1>
      <a:accent2>
        <a:srgbClr val="E98300"/>
      </a:accent2>
      <a:accent3>
        <a:srgbClr val="BED600"/>
      </a:accent3>
      <a:accent4>
        <a:srgbClr val="CCCCCC"/>
      </a:accent4>
      <a:accent5>
        <a:srgbClr val="E2D3A4"/>
      </a:accent5>
      <a:accent6>
        <a:srgbClr val="91785B"/>
      </a:accent6>
      <a:hlink>
        <a:srgbClr val="003D4C"/>
      </a:hlink>
      <a:folHlink>
        <a:srgbClr val="CA7700"/>
      </a:folHlink>
    </a:clrScheme>
    <a:fontScheme name="Custom 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4766</Words>
  <Application>Microsoft Office PowerPoint</Application>
  <PresentationFormat>Widescreen</PresentationFormat>
  <Paragraphs>905</Paragraphs>
  <Slides>152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63" baseType="lpstr">
      <vt:lpstr>Arial</vt:lpstr>
      <vt:lpstr>Calibri</vt:lpstr>
      <vt:lpstr>Courier New</vt:lpstr>
      <vt:lpstr>Georgia</vt:lpstr>
      <vt:lpstr>Symbol</vt:lpstr>
      <vt:lpstr>Times New Roman</vt:lpstr>
      <vt:lpstr>Wingdings</vt:lpstr>
      <vt:lpstr>Wingdings 2</vt:lpstr>
      <vt:lpstr>Default Design</vt:lpstr>
      <vt:lpstr>Office Theme</vt:lpstr>
      <vt:lpstr>Acrobat Document</vt:lpstr>
      <vt:lpstr>Survey Design &amp; Analysis  to support  Valid Interpretation and Use</vt:lpstr>
      <vt:lpstr>PowerPoint Presentation</vt:lpstr>
      <vt:lpstr>The Tailored Design Method</vt:lpstr>
      <vt:lpstr>Reducing Survey Error</vt:lpstr>
      <vt:lpstr>Sampling Error</vt:lpstr>
      <vt:lpstr>Coverage Error</vt:lpstr>
      <vt:lpstr>Measurement Error</vt:lpstr>
      <vt:lpstr>Nonresponse Error</vt:lpstr>
      <vt:lpstr>Two Critical Points for quality survey design</vt:lpstr>
      <vt:lpstr>How can we motivate participants?</vt:lpstr>
      <vt:lpstr>Social Exchange</vt:lpstr>
      <vt:lpstr>Ways of providing REWARDS</vt:lpstr>
      <vt:lpstr>Ways of providing REWARDS</vt:lpstr>
      <vt:lpstr>Ways of providing REWARDS</vt:lpstr>
      <vt:lpstr>Ways of reducing SOCIAL COSTS</vt:lpstr>
      <vt:lpstr>Ways of reducing SOCIAL COSTS</vt:lpstr>
      <vt:lpstr>Ways of establishing TRUST</vt:lpstr>
      <vt:lpstr>Ways of establishing TRUST</vt:lpstr>
      <vt:lpstr>Linking Social Exchange Elements</vt:lpstr>
      <vt:lpstr>Planning for the Survey Project</vt:lpstr>
      <vt:lpstr>Survey Design</vt:lpstr>
      <vt:lpstr>Item Writing</vt:lpstr>
      <vt:lpstr>Assess Every Survey Question</vt:lpstr>
      <vt:lpstr>General Guidelines</vt:lpstr>
      <vt:lpstr>Proofing Guidelines</vt:lpstr>
      <vt:lpstr>Additional Item-Writing Advice</vt:lpstr>
      <vt:lpstr>More Item-Writing Advice</vt:lpstr>
      <vt:lpstr>Cases when the middle option works</vt:lpstr>
      <vt:lpstr>Even More Item-Writing Advice</vt:lpstr>
      <vt:lpstr>Formats and Guidelines</vt:lpstr>
      <vt:lpstr>Race/Ethnicity and Sex/Gender Identity</vt:lpstr>
      <vt:lpstr>https://williamsinstitute.law.ucla.edu/</vt:lpstr>
      <vt:lpstr>PowerPoint Presentation</vt:lpstr>
      <vt:lpstr>Constructing the Survey</vt:lpstr>
      <vt:lpstr>Criteria</vt:lpstr>
      <vt:lpstr>Ordering Questions</vt:lpstr>
      <vt:lpstr>Choosing the First Question</vt:lpstr>
      <vt:lpstr>Pretesting</vt:lpstr>
      <vt:lpstr>Computer Based Administration</vt:lpstr>
      <vt:lpstr>Computer Based Issues</vt:lpstr>
      <vt:lpstr>Positives</vt:lpstr>
      <vt:lpstr>Negatives</vt:lpstr>
      <vt:lpstr>When to go  Online1</vt:lpstr>
      <vt:lpstr>Basic Design Principles2,3</vt:lpstr>
      <vt:lpstr>Web Survey Design Principles</vt:lpstr>
      <vt:lpstr>Web Survey Design Principles</vt:lpstr>
      <vt:lpstr>Web Survey Design Principles</vt:lpstr>
      <vt:lpstr>Web Survey Design Principles</vt:lpstr>
      <vt:lpstr>Web Survey Design Principles</vt:lpstr>
      <vt:lpstr>Defending Survey Quality</vt:lpstr>
      <vt:lpstr>Validity</vt:lpstr>
      <vt:lpstr>Building a Validity Argument</vt:lpstr>
      <vt:lpstr>Are the responses plausible?</vt:lpstr>
      <vt:lpstr>Measuring person attributes or characteristics </vt:lpstr>
      <vt:lpstr>Accurately summarizing true intent of the population</vt:lpstr>
      <vt:lpstr>Help inform decision making (policy) to promote community responsiveness and preparedness</vt:lpstr>
      <vt:lpstr>Help inform decision making… (cont.)</vt:lpstr>
      <vt:lpstr>To inform program design or curriculum design (program staff)</vt:lpstr>
      <vt:lpstr>Response Rates4</vt:lpstr>
      <vt:lpstr>Web Return Rates4</vt:lpstr>
      <vt:lpstr>Item Review &amp; Practice</vt:lpstr>
      <vt:lpstr>Analysis of Ordinal &amp; Categorical Data</vt:lpstr>
      <vt:lpstr>Survey Data</vt:lpstr>
      <vt:lpstr>Quantitative Analysis of Qualitative Data</vt:lpstr>
      <vt:lpstr>Measuring Attributes</vt:lpstr>
      <vt:lpstr>Hypothesis Tests for Nominal/Ordinal Variables</vt:lpstr>
      <vt:lpstr>Chi-square test</vt:lpstr>
      <vt:lpstr>Associations among Items</vt:lpstr>
      <vt:lpstr>χ2 Effect Sizes</vt:lpstr>
      <vt:lpstr>Crosstab: Sex × Support</vt:lpstr>
      <vt:lpstr>χ2 Results</vt:lpstr>
      <vt:lpstr>Summary Statement</vt:lpstr>
      <vt:lpstr>TIMSS 1994</vt:lpstr>
      <vt:lpstr>PowerPoint Presentation</vt:lpstr>
      <vt:lpstr>Table of Response %</vt:lpstr>
      <vt:lpstr>Crosstab of Boring/Job</vt:lpstr>
      <vt:lpstr>Crosstab of Boring/Job</vt:lpstr>
      <vt:lpstr>Item Response Theory for Survey Data Analysis</vt:lpstr>
      <vt:lpstr>PowerPoint Presentation</vt:lpstr>
      <vt:lpstr>PowerPoint Presentation</vt:lpstr>
      <vt:lpstr>One Approach – Construct Map</vt:lpstr>
      <vt:lpstr>From Construct to Item Responses</vt:lpstr>
      <vt:lpstr>Background to IRT</vt:lpstr>
      <vt:lpstr>Rasch Philosophy</vt:lpstr>
      <vt:lpstr>PowerPoint Presentation</vt:lpstr>
      <vt:lpstr>Item Characteristic Curve</vt:lpstr>
      <vt:lpstr>Test Characteristic Curve</vt:lpstr>
      <vt:lpstr>Test Characteristic Curve</vt:lpstr>
      <vt:lpstr>Test Characteristic Curve</vt:lpstr>
      <vt:lpstr>Test Characteristic Curve</vt:lpstr>
      <vt:lpstr>Test Characteristic Curve</vt:lpstr>
      <vt:lpstr>From Numbers to Meaning</vt:lpstr>
      <vt:lpstr>Sample Dependent Statistics</vt:lpstr>
      <vt:lpstr>IRT Scaling</vt:lpstr>
      <vt:lpstr>Item Map</vt:lpstr>
      <vt:lpstr>Construct MAP</vt:lpstr>
      <vt:lpstr>Construct Map Describing Task Characteristics</vt:lpstr>
      <vt:lpstr>IRT Assumptions</vt:lpstr>
      <vt:lpstr>Evaluate the functioning of scale properties</vt:lpstr>
      <vt:lpstr>PowerPoint Presentation</vt:lpstr>
      <vt:lpstr>Mental Distress Item</vt:lpstr>
      <vt:lpstr>PowerPoint Presentation</vt:lpstr>
      <vt:lpstr>Mental Distress Item</vt:lpstr>
      <vt:lpstr>PowerPoint Presentation</vt:lpstr>
      <vt:lpstr>Other Possible Analysis</vt:lpstr>
      <vt:lpstr>Returning to TIMSS Liking Math…</vt:lpstr>
      <vt:lpstr>Ordering of Items by…</vt:lpstr>
      <vt:lpstr>PowerPoint Presentation</vt:lpstr>
      <vt:lpstr>Survey Data Analysis examples from the  Minnesota Student Survey</vt:lpstr>
      <vt:lpstr>Minnesota Student Survey</vt:lpstr>
      <vt:lpstr>Minnesota Student Survey - Intro</vt:lpstr>
      <vt:lpstr>MSS - Topics</vt:lpstr>
      <vt:lpstr>MSS Scaling</vt:lpstr>
      <vt:lpstr>Measurement Model - CFA</vt:lpstr>
      <vt:lpstr>MSS – Commitment to Learning CFA</vt:lpstr>
      <vt:lpstr>MSS – Commitment to Learning CFA</vt:lpstr>
      <vt:lpstr>Commitment to Learning: Race Profiles</vt:lpstr>
      <vt:lpstr>PowerPoint Presentation</vt:lpstr>
      <vt:lpstr>Disparities: Commitment to Learning</vt:lpstr>
      <vt:lpstr>8th Grade MCA &amp; CtL Disparities</vt:lpstr>
      <vt:lpstr>PowerPoint Presentation</vt:lpstr>
      <vt:lpstr>Disparities in OST Participation v Non-Participation</vt:lpstr>
      <vt:lpstr>% Equipped: Social Competence</vt:lpstr>
      <vt:lpstr>Equipped &amp; After-School Participation</vt:lpstr>
      <vt:lpstr>Equipped and Grades</vt:lpstr>
      <vt:lpstr>Does working affect after-school participation?</vt:lpstr>
      <vt:lpstr>PowerPoint Presentation</vt:lpstr>
      <vt:lpstr>Chi-Square Test of Independence</vt:lpstr>
      <vt:lpstr>Effect Size – Magnitude of Effect</vt:lpstr>
      <vt:lpstr>PowerPoint Presentation</vt:lpstr>
      <vt:lpstr> https://sites.google.com/view/mnydrg    Minnesota Youth Development Research Group</vt:lpstr>
      <vt:lpstr>Reporting &amp; Ethical Standards</vt:lpstr>
      <vt:lpstr>Limitations</vt:lpstr>
      <vt:lpstr>Generalizing Findings</vt:lpstr>
      <vt:lpstr>The Ethics of Reporting</vt:lpstr>
      <vt:lpstr>Interpretations and Conclusions</vt:lpstr>
      <vt:lpstr>AERA Reporting Standards</vt:lpstr>
      <vt:lpstr>AERA Reporting Standards</vt:lpstr>
      <vt:lpstr>Two Principles</vt:lpstr>
      <vt:lpstr>1: Problem Formulation</vt:lpstr>
      <vt:lpstr>2: Design and Logic</vt:lpstr>
      <vt:lpstr>3: Sources of Evidence</vt:lpstr>
      <vt:lpstr>4: Measurement &amp; Classification</vt:lpstr>
      <vt:lpstr>4: Measurement &amp; Classification</vt:lpstr>
      <vt:lpstr>5: Analysis and Interpretation</vt:lpstr>
      <vt:lpstr>5: Analysis and Interpretation</vt:lpstr>
      <vt:lpstr>5: Analysis and Interpretation</vt:lpstr>
      <vt:lpstr>6: Generalization</vt:lpstr>
      <vt:lpstr>7: Ethics in Reporting</vt:lpstr>
      <vt:lpstr>8: Title, Abstract, and Headings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Surveys Effective</dc:title>
  <dc:creator>Michael C. Rodriguez</dc:creator>
  <cp:lastModifiedBy>Michael C Rodriguez</cp:lastModifiedBy>
  <cp:revision>71</cp:revision>
  <dcterms:created xsi:type="dcterms:W3CDTF">2001-05-25T01:31:54Z</dcterms:created>
  <dcterms:modified xsi:type="dcterms:W3CDTF">2019-03-15T14:43:26Z</dcterms:modified>
</cp:coreProperties>
</file>