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71" r:id="rId6"/>
    <p:sldId id="258" r:id="rId7"/>
    <p:sldId id="257" r:id="rId8"/>
    <p:sldId id="260" r:id="rId9"/>
    <p:sldId id="267" r:id="rId10"/>
    <p:sldId id="27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3" autoAdjust="0"/>
    <p:restoredTop sz="94660"/>
  </p:normalViewPr>
  <p:slideViewPr>
    <p:cSldViewPr snapToGrid="0">
      <p:cViewPr>
        <p:scale>
          <a:sx n="50" d="100"/>
          <a:sy n="5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FF58F-D085-45CD-9CA2-D7819F1742E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831BE-9A64-4990-B2DE-DD7BD153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7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2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6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C1B6-8D99-406D-A060-8D8B6A5310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8DED-108B-4A47-861F-76EC9AA0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G-Schematic-Sandbox-2019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" y="1655948"/>
            <a:ext cx="9144000" cy="1818323"/>
          </a:xfrm>
        </p:spPr>
        <p:txBody>
          <a:bodyPr/>
          <a:lstStyle/>
          <a:p>
            <a:r>
              <a:rPr lang="en-US" b="1" dirty="0" smtClean="0"/>
              <a:t>Toward Balanced </a:t>
            </a:r>
            <a:br>
              <a:rPr lang="en-US" b="1" dirty="0" smtClean="0"/>
            </a:br>
            <a:r>
              <a:rPr lang="en-US" b="1" dirty="0" smtClean="0"/>
              <a:t>Assessment Systems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5456" y="3969492"/>
            <a:ext cx="9144000" cy="1655762"/>
          </a:xfrm>
        </p:spPr>
        <p:txBody>
          <a:bodyPr/>
          <a:lstStyle/>
          <a:p>
            <a:r>
              <a:rPr lang="en-US" b="1" dirty="0" smtClean="0"/>
              <a:t>Michael C. Rodriguez</a:t>
            </a:r>
          </a:p>
          <a:p>
            <a:r>
              <a:rPr lang="en-US" dirty="0" smtClean="0"/>
              <a:t>Campbell Leadership Chair in Education and Human Development</a:t>
            </a:r>
          </a:p>
          <a:p>
            <a:r>
              <a:rPr lang="en-US" dirty="0" smtClean="0"/>
              <a:t>University of Minnesota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097530" cy="1490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351" y="0"/>
            <a:ext cx="6468650" cy="765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3" y="4797373"/>
            <a:ext cx="296291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r>
              <a:rPr lang="en-US" b="1" dirty="0" smtClean="0"/>
              <a:t>Toolkit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Also contains Primers on</a:t>
            </a:r>
          </a:p>
          <a:p>
            <a:endParaRPr lang="en-US" sz="3600" dirty="0"/>
          </a:p>
          <a:p>
            <a:r>
              <a:rPr lang="en-US" sz="3600" dirty="0"/>
              <a:t>A</a:t>
            </a:r>
            <a:r>
              <a:rPr lang="en-US" sz="3600" dirty="0" smtClean="0"/>
              <a:t>ssessment vocabulary</a:t>
            </a:r>
          </a:p>
          <a:p>
            <a:r>
              <a:rPr lang="en-US" sz="3600" dirty="0" smtClean="0"/>
              <a:t>Purposes of assessments</a:t>
            </a:r>
          </a:p>
          <a:p>
            <a:r>
              <a:rPr lang="en-US" sz="3600" dirty="0" smtClean="0"/>
              <a:t>Types of assessment</a:t>
            </a:r>
          </a:p>
          <a:p>
            <a:r>
              <a:rPr lang="en-US" sz="3600" dirty="0" smtClean="0"/>
              <a:t>Focus on formative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23769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76" y="1838658"/>
            <a:ext cx="7266824" cy="48184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b="1" dirty="0" smtClean="0"/>
              <a:t>What does the system look like?</a:t>
            </a:r>
            <a:endParaRPr lang="en-US" b="1" dirty="0"/>
          </a:p>
        </p:txBody>
      </p:sp>
      <p:pic>
        <p:nvPicPr>
          <p:cNvPr id="6" name="Picture 5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370528"/>
            <a:ext cx="646232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892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Do </a:t>
            </a:r>
            <a:r>
              <a:rPr lang="en-US" sz="3600" dirty="0"/>
              <a:t>you have a coherent and effective district and school assessment system to complements and enhances instruction? Does it serve student, teacher, administrator, and policymaker needs, and with good </a:t>
            </a:r>
            <a:r>
              <a:rPr lang="en-US" sz="3600" dirty="0" smtClean="0"/>
              <a:t>balance?</a:t>
            </a:r>
          </a:p>
          <a:p>
            <a:endParaRPr lang="en-US" sz="3600" dirty="0"/>
          </a:p>
          <a:p>
            <a:r>
              <a:rPr lang="en-US" sz="3600" dirty="0"/>
              <a:t>Was the system designed so that teachers, principals, and administrators share power in service of providing students the best possible education? Or does the collection of tests feel more like a collection of bricks than a well-designed house?</a:t>
            </a:r>
          </a:p>
        </p:txBody>
      </p:sp>
    </p:spTree>
    <p:extLst>
      <p:ext uri="{BB962C8B-B14F-4D97-AF65-F5344CB8AC3E}">
        <p14:creationId xmlns:p14="http://schemas.microsoft.com/office/powerpoint/2010/main" val="12842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892800"/>
          </a:xfrm>
        </p:spPr>
        <p:txBody>
          <a:bodyPr>
            <a:noAutofit/>
          </a:bodyPr>
          <a:lstStyle/>
          <a:p>
            <a:r>
              <a:rPr lang="en-US" sz="3600" dirty="0"/>
              <a:t>Does each test have a clear and appropriate purpose? Are these purposes clearly understood? Agreed to by all parties</a:t>
            </a:r>
            <a:r>
              <a:rPr lang="en-US" sz="3600" dirty="0" smtClean="0"/>
              <a:t>?</a:t>
            </a:r>
          </a:p>
          <a:p>
            <a:endParaRPr lang="en-US" sz="3600" dirty="0"/>
          </a:p>
          <a:p>
            <a:r>
              <a:rPr lang="en-US" sz="3600" dirty="0"/>
              <a:t>Are current uses appropriate to the test purposes? Is it clear what uses are appropriate, and which are not for data from each </a:t>
            </a:r>
            <a:r>
              <a:rPr lang="en-US" sz="3600" dirty="0" smtClean="0"/>
              <a:t>test?</a:t>
            </a:r>
          </a:p>
          <a:p>
            <a:endParaRPr lang="en-US" sz="3600" dirty="0"/>
          </a:p>
          <a:p>
            <a:r>
              <a:rPr lang="en-US" sz="3600" dirty="0"/>
              <a:t>Does it feel like some tests will crumble under the weight of use?</a:t>
            </a:r>
          </a:p>
        </p:txBody>
      </p:sp>
    </p:spTree>
    <p:extLst>
      <p:ext uri="{BB962C8B-B14F-4D97-AF65-F5344CB8AC3E}">
        <p14:creationId xmlns:p14="http://schemas.microsoft.com/office/powerpoint/2010/main" val="2783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892800"/>
          </a:xfrm>
        </p:spPr>
        <p:txBody>
          <a:bodyPr>
            <a:noAutofit/>
          </a:bodyPr>
          <a:lstStyle/>
          <a:p>
            <a:r>
              <a:rPr lang="en-US" sz="3600" dirty="0"/>
              <a:t>Are some tests given by tradition without a clear understanding of why</a:t>
            </a:r>
            <a:r>
              <a:rPr lang="en-US" sz="3600" dirty="0" smtClean="0"/>
              <a:t>?</a:t>
            </a:r>
          </a:p>
          <a:p>
            <a:endParaRPr lang="en-US" sz="3600" dirty="0"/>
          </a:p>
          <a:p>
            <a:r>
              <a:rPr lang="en-US" sz="3600" dirty="0"/>
              <a:t>Are test data actually used when they become available</a:t>
            </a:r>
            <a:r>
              <a:rPr lang="en-US" sz="3600" dirty="0" smtClean="0"/>
              <a:t>?</a:t>
            </a:r>
          </a:p>
          <a:p>
            <a:endParaRPr lang="en-US" sz="3600" dirty="0"/>
          </a:p>
          <a:p>
            <a:r>
              <a:rPr lang="en-US" sz="3600" dirty="0"/>
              <a:t>Are tests used for new purposes without explicit attention to whether the new uses are appropriate?</a:t>
            </a:r>
          </a:p>
        </p:txBody>
      </p:sp>
    </p:spTree>
    <p:extLst>
      <p:ext uri="{BB962C8B-B14F-4D97-AF65-F5344CB8AC3E}">
        <p14:creationId xmlns:p14="http://schemas.microsoft.com/office/powerpoint/2010/main" val="6673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892800"/>
          </a:xfrm>
        </p:spPr>
        <p:txBody>
          <a:bodyPr>
            <a:noAutofit/>
          </a:bodyPr>
          <a:lstStyle/>
          <a:p>
            <a:r>
              <a:rPr lang="en-US" sz="3600" dirty="0"/>
              <a:t>Are the tests (taken as a set) coherent, or do tests prescribed by the state, district, school, or the classroom teacher conflict with each other in timing, content standards, or </a:t>
            </a:r>
            <a:r>
              <a:rPr lang="en-US" sz="3600" dirty="0" smtClean="0"/>
              <a:t>results?</a:t>
            </a:r>
          </a:p>
          <a:p>
            <a:endParaRPr lang="en-US" sz="3600" dirty="0"/>
          </a:p>
          <a:p>
            <a:r>
              <a:rPr lang="en-US" sz="3600" dirty="0"/>
              <a:t>Does it feel like, overall, testing disrupts rather than facilitates instruction?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0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67" y="1892300"/>
            <a:ext cx="12004072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b="1" dirty="0" smtClean="0"/>
              <a:t>Developers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2" y="2502236"/>
            <a:ext cx="12060026" cy="37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en-US" b="1" dirty="0" smtClean="0"/>
              <a:t>Toolkit Guidance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Create a Design Team</a:t>
            </a:r>
          </a:p>
          <a:p>
            <a:r>
              <a:rPr lang="en-US" dirty="0" smtClean="0"/>
              <a:t>Professional development and learning regarding assessment</a:t>
            </a:r>
          </a:p>
          <a:p>
            <a:r>
              <a:rPr lang="en-US" dirty="0" smtClean="0"/>
              <a:t>Design documents to facilitate three 3-hour workshops resulting in:</a:t>
            </a:r>
          </a:p>
          <a:p>
            <a:pPr marL="685800" lvl="0"/>
            <a:r>
              <a:rPr lang="en-US" dirty="0"/>
              <a:t>A summary of the existing assessments used in the district</a:t>
            </a:r>
          </a:p>
          <a:p>
            <a:pPr marL="685800" lvl="0"/>
            <a:r>
              <a:rPr lang="en-US" dirty="0"/>
              <a:t>A document describing </a:t>
            </a:r>
            <a:r>
              <a:rPr lang="en-US" dirty="0" smtClean="0"/>
              <a:t>the Design Team’s proposed </a:t>
            </a:r>
            <a:r>
              <a:rPr lang="en-US" dirty="0"/>
              <a:t>district assessment system design </a:t>
            </a:r>
          </a:p>
          <a:p>
            <a:pPr marL="685800" lvl="0"/>
            <a:r>
              <a:rPr lang="en-US" dirty="0"/>
              <a:t>A report describing how the team created the final design</a:t>
            </a:r>
          </a:p>
          <a:p>
            <a:pPr marL="685800" lvl="0"/>
            <a:r>
              <a:rPr lang="en-US" dirty="0"/>
              <a:t>A document describing potential barriers to implementation with associated strategies to address them.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9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" y="1600200"/>
            <a:ext cx="12117793" cy="523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b="1" dirty="0" smtClean="0"/>
              <a:t>District Assessment Audit</a:t>
            </a:r>
            <a:endParaRPr lang="en-US" b="1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353800" y="370554"/>
            <a:ext cx="651875" cy="603504"/>
            <a:chOff x="257556" y="3250929"/>
            <a:chExt cx="2651925" cy="2455141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57556" y="3250929"/>
              <a:ext cx="2404872" cy="24048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3364832"/>
              <a:ext cx="2157984" cy="21579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3024" y="3556856"/>
              <a:ext cx="1773936" cy="1773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6468" y="3681824"/>
              <a:ext cx="1527048" cy="152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8492" y="3874038"/>
              <a:ext cx="1143000" cy="113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03282" y="3758158"/>
              <a:ext cx="1706199" cy="1947912"/>
              <a:chOff x="4327482" y="4425576"/>
              <a:chExt cx="1706199" cy="194791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327482" y="4709280"/>
                <a:ext cx="1664208" cy="16642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55498" y="4837296"/>
                <a:ext cx="1408176" cy="1408176"/>
              </a:xfrm>
              <a:prstGeom prst="ellipse">
                <a:avLst/>
              </a:prstGeom>
              <a:solidFill>
                <a:srgbClr val="00A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200000">
                <a:off x="4866300" y="4425576"/>
                <a:ext cx="1167381" cy="5818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200000">
                <a:off x="4877831" y="4591897"/>
                <a:ext cx="1060704" cy="530352"/>
              </a:xfrm>
              <a:prstGeom prst="triangle">
                <a:avLst/>
              </a:prstGeom>
              <a:solidFill>
                <a:srgbClr val="00A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 rot="1200000">
              <a:off x="2008460" y="3844296"/>
              <a:ext cx="128016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3887402">
              <a:off x="2259576" y="4569636"/>
              <a:ext cx="128016" cy="1038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3887402">
              <a:off x="2334926" y="4201310"/>
              <a:ext cx="128016" cy="61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0087402">
              <a:off x="1930922" y="4049692"/>
              <a:ext cx="128016" cy="61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0087402">
              <a:off x="1619440" y="4330286"/>
              <a:ext cx="128016" cy="1038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7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Toward Balanced  Assessment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Developers</vt:lpstr>
      <vt:lpstr>Toolkit Guidance</vt:lpstr>
      <vt:lpstr>District Assessment Audit</vt:lpstr>
      <vt:lpstr>Toolkit</vt:lpstr>
      <vt:lpstr>What does the system look like?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Balanced  Assessment Systems</dc:title>
  <dc:creator>Michael C Rodriguez</dc:creator>
  <cp:lastModifiedBy>Michael C Rodriguez</cp:lastModifiedBy>
  <cp:revision>5</cp:revision>
  <dcterms:created xsi:type="dcterms:W3CDTF">2019-12-13T02:55:57Z</dcterms:created>
  <dcterms:modified xsi:type="dcterms:W3CDTF">2019-12-13T04:03:22Z</dcterms:modified>
</cp:coreProperties>
</file>