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4.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xml" ContentType="application/vnd.openxmlformats-officedocument.presentationml.tags+xml"/>
  <Override PartName="/ppt/notesSlides/notesSlide11.xml" ContentType="application/vnd.openxmlformats-officedocument.presentationml.notesSlide+xml"/>
  <Override PartName="/ppt/tags/tag2.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79" r:id="rId4"/>
    <p:sldMasterId id="2147483694" r:id="rId5"/>
  </p:sldMasterIdLst>
  <p:notesMasterIdLst>
    <p:notesMasterId r:id="rId68"/>
  </p:notesMasterIdLst>
  <p:sldIdLst>
    <p:sldId id="256" r:id="rId6"/>
    <p:sldId id="340" r:id="rId7"/>
    <p:sldId id="258" r:id="rId8"/>
    <p:sldId id="260" r:id="rId9"/>
    <p:sldId id="272" r:id="rId10"/>
    <p:sldId id="261" r:id="rId11"/>
    <p:sldId id="327" r:id="rId12"/>
    <p:sldId id="328" r:id="rId13"/>
    <p:sldId id="329" r:id="rId14"/>
    <p:sldId id="300" r:id="rId15"/>
    <p:sldId id="301" r:id="rId16"/>
    <p:sldId id="302" r:id="rId17"/>
    <p:sldId id="267" r:id="rId18"/>
    <p:sldId id="330" r:id="rId19"/>
    <p:sldId id="335" r:id="rId20"/>
    <p:sldId id="332" r:id="rId21"/>
    <p:sldId id="333" r:id="rId22"/>
    <p:sldId id="334" r:id="rId23"/>
    <p:sldId id="273" r:id="rId24"/>
    <p:sldId id="337" r:id="rId25"/>
    <p:sldId id="338" r:id="rId26"/>
    <p:sldId id="336" r:id="rId27"/>
    <p:sldId id="281" r:id="rId28"/>
    <p:sldId id="280" r:id="rId29"/>
    <p:sldId id="283" r:id="rId30"/>
    <p:sldId id="282" r:id="rId31"/>
    <p:sldId id="284" r:id="rId32"/>
    <p:sldId id="285" r:id="rId33"/>
    <p:sldId id="286" r:id="rId34"/>
    <p:sldId id="287" r:id="rId35"/>
    <p:sldId id="288" r:id="rId36"/>
    <p:sldId id="290" r:id="rId37"/>
    <p:sldId id="295" r:id="rId38"/>
    <p:sldId id="296" r:id="rId39"/>
    <p:sldId id="297" r:id="rId40"/>
    <p:sldId id="277" r:id="rId41"/>
    <p:sldId id="299" r:id="rId42"/>
    <p:sldId id="278" r:id="rId43"/>
    <p:sldId id="303" r:id="rId44"/>
    <p:sldId id="304" r:id="rId45"/>
    <p:sldId id="305" r:id="rId46"/>
    <p:sldId id="306" r:id="rId47"/>
    <p:sldId id="307" r:id="rId48"/>
    <p:sldId id="308" r:id="rId49"/>
    <p:sldId id="309" r:id="rId50"/>
    <p:sldId id="310" r:id="rId51"/>
    <p:sldId id="311" r:id="rId52"/>
    <p:sldId id="312" r:id="rId53"/>
    <p:sldId id="313" r:id="rId54"/>
    <p:sldId id="314" r:id="rId55"/>
    <p:sldId id="339" r:id="rId56"/>
    <p:sldId id="315" r:id="rId57"/>
    <p:sldId id="317" r:id="rId58"/>
    <p:sldId id="318" r:id="rId59"/>
    <p:sldId id="319" r:id="rId60"/>
    <p:sldId id="320" r:id="rId61"/>
    <p:sldId id="321" r:id="rId62"/>
    <p:sldId id="322" r:id="rId63"/>
    <p:sldId id="324" r:id="rId64"/>
    <p:sldId id="325" r:id="rId65"/>
    <p:sldId id="326" r:id="rId66"/>
    <p:sldId id="298"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83" autoAdjust="0"/>
    <p:restoredTop sz="94660"/>
  </p:normalViewPr>
  <p:slideViewPr>
    <p:cSldViewPr snapToGrid="0">
      <p:cViewPr varScale="1">
        <p:scale>
          <a:sx n="65" d="100"/>
          <a:sy n="65" d="100"/>
        </p:scale>
        <p:origin x="56" y="5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slide" Target="slides/slide58.xml"/><Relationship Id="rId68" Type="http://schemas.openxmlformats.org/officeDocument/2006/relationships/notesMaster" Target="notesMasters/notesMaster1.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slide" Target="slides/slide56.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0FF58F-D085-45CD-9CA2-D7819F1742EB}" type="datetimeFigureOut">
              <a:rPr lang="en-US" smtClean="0"/>
              <a:t>10/9/2020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0831BE-9A64-4990-B2DE-DD7BD153F751}" type="slidenum">
              <a:rPr lang="en-US" smtClean="0"/>
              <a:t>‹#›</a:t>
            </a:fld>
            <a:endParaRPr lang="en-US"/>
          </a:p>
        </p:txBody>
      </p:sp>
    </p:spTree>
    <p:extLst>
      <p:ext uri="{BB962C8B-B14F-4D97-AF65-F5344CB8AC3E}">
        <p14:creationId xmlns:p14="http://schemas.microsoft.com/office/powerpoint/2010/main" val="13965419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94b6bf64dd_0_26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g94b6bf64dd_0_269: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15000"/>
              </a:lnSpc>
              <a:spcBef>
                <a:spcPts val="0"/>
              </a:spcBef>
              <a:spcAft>
                <a:spcPts val="0"/>
              </a:spcAft>
              <a:buSzPts val="1100"/>
              <a:buNone/>
            </a:pPr>
            <a:r>
              <a:rPr lang="en-US"/>
              <a:t>We start first with asking the question: What are BAS? As stated on the previous slide, a balanced assessment system is one in which the assessments from the state house to the classroom do not work at cross purposes with each other, and the assessment within any given layer provide the necessary information to support better decision-making for specific purposes and uses at that layer.  </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SzPts val="1100"/>
              <a:buNone/>
            </a:pPr>
            <a:r>
              <a:rPr lang="en-US"/>
              <a:t>However, If you google “balanced assessment systems” you will notice that many define balanced assessment systems in a different way. For example, many define BAS based upon the types of assessments that make up the system--whether those be formative, interim, or summative. The problem in our opinion with that approach is that these assessment types (formative, interim, summative) are just tools like a hammer, screwdriver, or drill--they are agnostic to what you are building or fixing. So we have to talk about purpose and use for assessment information, as well as the multiple layers of the system that supply assessment information.</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a:t>The triangle graphic on the slide shows the three layers of an assessment system (state, district, and classroom). The main purposes and uses of assessment information at each level (or layer) are to the left --color coded in terms of correspondence with the layer. You’ll notice that the purposes and uses of assessment information differ at each layer. The state layer serves primarily an accountability and equity function. The district layer supplies an aggregate look at students across classrooms or schools within a district (which would include interim/benchmark and common assessments), and the classroom layer provides the most fine-grained information for teachers.</a:t>
            </a:r>
            <a:endParaRPr/>
          </a:p>
          <a:p>
            <a:pPr marL="0" lvl="0" indent="0" algn="l" rtl="0">
              <a:spcBef>
                <a:spcPts val="0"/>
              </a:spcBef>
              <a:spcAft>
                <a:spcPts val="0"/>
              </a:spcAft>
              <a:buNone/>
            </a:pPr>
            <a:endParaRPr>
              <a:solidFill>
                <a:srgbClr val="000000"/>
              </a:solidFill>
            </a:endParaRPr>
          </a:p>
        </p:txBody>
      </p:sp>
      <p:sp>
        <p:nvSpPr>
          <p:cNvPr id="225" name="Google Shape;225;g94b6bf64dd_0_269:notes"/>
          <p:cNvSpPr txBox="1">
            <a:spLocks noGrp="1"/>
          </p:cNvSpPr>
          <p:nvPr>
            <p:ph type="ftr" idx="11"/>
          </p:nvPr>
        </p:nvSpPr>
        <p:spPr>
          <a:xfrm>
            <a:off x="0" y="9119474"/>
            <a:ext cx="3169800" cy="481800"/>
          </a:xfrm>
          <a:prstGeom prst="rect">
            <a:avLst/>
          </a:prstGeom>
          <a:noFill/>
          <a:ln>
            <a:noFill/>
          </a:ln>
        </p:spPr>
        <p:txBody>
          <a:bodyPr spcFirstLastPara="1" wrap="square" lIns="96650" tIns="48325" rIns="96650" bIns="48325"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300" b="0" i="0" u="none" strike="noStrike" kern="0" cap="none" spc="0" normalizeH="0" baseline="0" noProof="0">
              <a:ln>
                <a:noFill/>
              </a:ln>
              <a:solidFill>
                <a:srgbClr val="000000"/>
              </a:solidFill>
              <a:effectLst/>
              <a:uLnTx/>
              <a:uFillTx/>
              <a:latin typeface="Calibri"/>
              <a:cs typeface="Calibri"/>
              <a:sym typeface="Calibri"/>
            </a:endParaRPr>
          </a:p>
        </p:txBody>
      </p:sp>
      <p:sp>
        <p:nvSpPr>
          <p:cNvPr id="226" name="Google Shape;226;g94b6bf64dd_0_269: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1903439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Arial" pitchFamily="34" charset="0"/>
                <a:ea typeface="ＭＳ Ｐゴシック"/>
                <a:cs typeface="ＭＳ Ｐゴシック"/>
              </a:rPr>
              <a:t>ALECIA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923F7FE-0707-4E26-B48B-3990488C5C7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68408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kern="1200">
                <a:solidFill>
                  <a:schemeClr val="tx1"/>
                </a:solidFill>
                <a:latin typeface="+mn-lt"/>
                <a:ea typeface="+mn-ea"/>
                <a:cs typeface="+mn-cs"/>
              </a:rPr>
              <a:t>Students may ask several questions of themselves or their teacher during learning</a:t>
            </a:r>
          </a:p>
          <a:p>
            <a:pPr marL="174708" indent="-174708">
              <a:buFont typeface="Arial" panose="020B0604020202020204" pitchFamily="34" charset="0"/>
              <a:buChar char="•"/>
            </a:pPr>
            <a:endParaRPr lang="en-US" kern="1200">
              <a:solidFill>
                <a:schemeClr val="tx1"/>
              </a:solidFill>
              <a:latin typeface="+mn-lt"/>
              <a:ea typeface="+mn-ea"/>
              <a:cs typeface="+mn-cs"/>
            </a:endParaRPr>
          </a:p>
          <a:p>
            <a:pPr marL="174708" indent="-174708"/>
            <a:r>
              <a:rPr lang="en-US" kern="1200">
                <a:solidFill>
                  <a:schemeClr val="tx1"/>
                </a:solidFill>
                <a:latin typeface="+mn-lt"/>
                <a:ea typeface="+mn-ea"/>
                <a:cs typeface="+mn-cs"/>
              </a:rPr>
              <a:t>	For example, what am I supposed to learn? Or, am I learning enough.</a:t>
            </a:r>
            <a:r>
              <a:rPr lang="en-US"/>
              <a:t> </a:t>
            </a:r>
          </a:p>
          <a:p>
            <a:pPr marL="174708" indent="-174708">
              <a:buFont typeface="Arial" panose="020B0604020202020204" pitchFamily="34" charset="0"/>
              <a:buChar char="•"/>
            </a:pPr>
            <a:endParaRPr lang="en-US"/>
          </a:p>
          <a:p>
            <a:pPr marL="174708" indent="-174708">
              <a:buFont typeface="Arial" panose="020B0604020202020204" pitchFamily="34" charset="0"/>
              <a:buChar char="•"/>
            </a:pPr>
            <a:r>
              <a:rPr lang="en-US"/>
              <a:t>[Pause]</a:t>
            </a:r>
          </a:p>
          <a:p>
            <a:pPr marL="174708" indent="-174708">
              <a:buFont typeface="Arial" panose="020B0604020202020204" pitchFamily="34" charset="0"/>
              <a:buChar char="•"/>
            </a:pPr>
            <a:endParaRPr lang="en-US"/>
          </a:p>
          <a:p>
            <a:pPr marL="174708" indent="-174708">
              <a:buFont typeface="Arial" panose="020B0604020202020204" pitchFamily="34" charset="0"/>
              <a:buChar char="•"/>
            </a:pPr>
            <a:r>
              <a:rPr lang="en-US" kern="1200">
                <a:solidFill>
                  <a:schemeClr val="tx1"/>
                </a:solidFill>
                <a:latin typeface="+mn-lt"/>
                <a:ea typeface="+mn-ea"/>
                <a:cs typeface="+mn-cs"/>
              </a:rPr>
              <a:t>Students may have other questions after learning opportunities have concluded.</a:t>
            </a:r>
          </a:p>
          <a:p>
            <a:pPr marL="174708" indent="-174708"/>
            <a:endParaRPr lang="en-US" kern="1200">
              <a:solidFill>
                <a:schemeClr val="tx1"/>
              </a:solidFill>
              <a:latin typeface="+mn-lt"/>
              <a:ea typeface="+mn-ea"/>
              <a:cs typeface="+mn-cs"/>
            </a:endParaRPr>
          </a:p>
          <a:p>
            <a:pPr marL="174708" indent="-174708"/>
            <a:r>
              <a:rPr lang="en-US" kern="1200">
                <a:solidFill>
                  <a:schemeClr val="tx1"/>
                </a:solidFill>
                <a:latin typeface="+mn-lt"/>
                <a:ea typeface="+mn-ea"/>
                <a:cs typeface="+mn-cs"/>
              </a:rPr>
              <a:t>	For example, how much did I learn? Will I get a good grade? Or, is learning worth the effort?</a:t>
            </a:r>
          </a:p>
          <a:p>
            <a:pPr marL="174708" indent="-174708">
              <a:buFont typeface="Arial" panose="020B0604020202020204" pitchFamily="34" charset="0"/>
              <a:buChar char="•"/>
            </a:pPr>
            <a:endParaRPr lang="en-US" kern="1200">
              <a:solidFill>
                <a:schemeClr val="tx1"/>
              </a:solidFill>
              <a:latin typeface="+mn-lt"/>
              <a:ea typeface="+mn-ea"/>
              <a:cs typeface="+mn-cs"/>
            </a:endParaRPr>
          </a:p>
          <a:p>
            <a:pPr marL="174708" indent="-174708">
              <a:buFont typeface="Arial" panose="020B0604020202020204" pitchFamily="34" charset="0"/>
              <a:buChar char="•"/>
            </a:pPr>
            <a:r>
              <a:rPr lang="en-US" kern="1200">
                <a:solidFill>
                  <a:schemeClr val="tx1"/>
                </a:solidFill>
                <a:latin typeface="+mn-lt"/>
                <a:ea typeface="+mn-ea"/>
                <a:cs typeface="+mn-cs"/>
              </a:rPr>
              <a:t>[Pause] </a:t>
            </a:r>
            <a:endParaRPr lang="en-US"/>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pPr marL="0" marR="0" lvl="0" indent="0" algn="r" defTabSz="914400" rtl="0" eaLnBrk="1" fontAlgn="auto" latinLnBrk="0" hangingPunct="1">
              <a:lnSpc>
                <a:spcPct val="100000"/>
              </a:lnSpc>
              <a:spcBef>
                <a:spcPts val="0"/>
              </a:spcBef>
              <a:spcAft>
                <a:spcPts val="0"/>
              </a:spcAft>
              <a:buClrTx/>
              <a:buSzTx/>
              <a:buFontTx/>
              <a:buNone/>
              <a:tabLst/>
              <a:defRPr/>
            </a:pPr>
            <a:fld id="{CF2FD335-6D8E-486A-8F5F-DFC7325903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72549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708" indent="-174708">
              <a:buFont typeface="Arial" panose="020B0604020202020204" pitchFamily="34" charset="0"/>
              <a:buChar char="•"/>
            </a:pPr>
            <a:r>
              <a:rPr lang="en-US" kern="1200">
                <a:solidFill>
                  <a:schemeClr val="tx1"/>
                </a:solidFill>
                <a:latin typeface="+mn-lt"/>
                <a:ea typeface="+mn-ea"/>
                <a:cs typeface="+mn-cs"/>
              </a:rPr>
              <a:t>Teachers may ask several questions of themselves during instruction.</a:t>
            </a:r>
          </a:p>
          <a:p>
            <a:pPr marL="174708" indent="-174708"/>
            <a:endParaRPr lang="en-US" kern="1200">
              <a:solidFill>
                <a:schemeClr val="tx1"/>
              </a:solidFill>
              <a:latin typeface="+mn-lt"/>
              <a:ea typeface="+mn-ea"/>
              <a:cs typeface="+mn-cs"/>
            </a:endParaRPr>
          </a:p>
          <a:p>
            <a:pPr marL="174708" indent="-174708"/>
            <a:r>
              <a:rPr lang="en-US" kern="1200">
                <a:solidFill>
                  <a:schemeClr val="tx1"/>
                </a:solidFill>
                <a:latin typeface="+mn-lt"/>
                <a:ea typeface="+mn-ea"/>
                <a:cs typeface="+mn-cs"/>
              </a:rPr>
              <a:t>	For example, what does each student need to continue</a:t>
            </a:r>
            <a:r>
              <a:rPr lang="en-US"/>
              <a:t> learning? Or, am I going to fast or</a:t>
            </a:r>
            <a:r>
              <a:rPr lang="en-US" baseline="0"/>
              <a:t> too slow?</a:t>
            </a:r>
            <a:endParaRPr lang="en-US"/>
          </a:p>
          <a:p>
            <a:pPr marL="174708" indent="-174708">
              <a:buFont typeface="Arial" panose="020B0604020202020204" pitchFamily="34" charset="0"/>
              <a:buChar char="•"/>
            </a:pPr>
            <a:endParaRPr lang="en-US"/>
          </a:p>
          <a:p>
            <a:pPr marL="174708" indent="-174708">
              <a:buFont typeface="Arial" panose="020B0604020202020204" pitchFamily="34" charset="0"/>
              <a:buChar char="•"/>
            </a:pPr>
            <a:r>
              <a:rPr lang="en-US"/>
              <a:t>[Pause]</a:t>
            </a:r>
          </a:p>
          <a:p>
            <a:pPr marL="174708" indent="-174708">
              <a:buFont typeface="Arial" panose="020B0604020202020204" pitchFamily="34" charset="0"/>
              <a:buChar char="•"/>
            </a:pPr>
            <a:endParaRPr lang="en-US"/>
          </a:p>
          <a:p>
            <a:pPr marL="174708" indent="-174708">
              <a:buFont typeface="Arial" panose="020B0604020202020204" pitchFamily="34" charset="0"/>
              <a:buChar char="•"/>
            </a:pPr>
            <a:r>
              <a:rPr lang="en-US" kern="1200">
                <a:solidFill>
                  <a:schemeClr val="tx1"/>
                </a:solidFill>
                <a:latin typeface="+mn-lt"/>
                <a:ea typeface="+mn-ea"/>
                <a:cs typeface="+mn-cs"/>
              </a:rPr>
              <a:t>Teachers may have other questions questions after learning opportunities have concluded.. </a:t>
            </a:r>
          </a:p>
          <a:p>
            <a:pPr marL="174708" indent="-174708" algn="l" defTabSz="931774" rtl="0">
              <a:defRPr/>
            </a:pPr>
            <a:endParaRPr lang="en-US" kern="1200">
              <a:solidFill>
                <a:schemeClr val="tx1"/>
              </a:solidFill>
              <a:latin typeface="+mn-lt"/>
              <a:ea typeface="+mn-ea"/>
              <a:cs typeface="+mn-cs"/>
            </a:endParaRPr>
          </a:p>
          <a:p>
            <a:pPr marL="174708" indent="-174708" algn="l" defTabSz="931774" rtl="0">
              <a:defRPr/>
            </a:pPr>
            <a:r>
              <a:rPr lang="en-US" kern="1200">
                <a:solidFill>
                  <a:schemeClr val="tx1"/>
                </a:solidFill>
                <a:latin typeface="+mn-lt"/>
                <a:ea typeface="+mn-ea"/>
                <a:cs typeface="+mn-cs"/>
              </a:rPr>
              <a:t>	For example, what grades should I assign to each student?</a:t>
            </a:r>
            <a:r>
              <a:rPr lang="en-US"/>
              <a:t> </a:t>
            </a:r>
          </a:p>
          <a:p>
            <a:pPr marL="174708" indent="-174708"/>
            <a:endParaRPr lang="en-US" kern="1200">
              <a:solidFill>
                <a:schemeClr val="tx1"/>
              </a:solidFill>
              <a:latin typeface="+mn-lt"/>
              <a:ea typeface="+mn-ea"/>
              <a:cs typeface="+mn-cs"/>
            </a:endParaRPr>
          </a:p>
          <a:p>
            <a:pPr marL="174708" indent="-174708">
              <a:buFont typeface="Arial" panose="020B0604020202020204" pitchFamily="34" charset="0"/>
              <a:buChar char="•"/>
            </a:pPr>
            <a:r>
              <a:rPr lang="en-US" kern="1200">
                <a:solidFill>
                  <a:schemeClr val="tx1"/>
                </a:solidFill>
                <a:latin typeface="+mn-lt"/>
                <a:ea typeface="+mn-ea"/>
                <a:cs typeface="+mn-cs"/>
              </a:rPr>
              <a:t>[Pause] </a:t>
            </a:r>
            <a:endParaRPr lang="en-US"/>
          </a:p>
        </p:txBody>
      </p:sp>
      <p:sp>
        <p:nvSpPr>
          <p:cNvPr id="4" name="Slide Number Placeholder 3"/>
          <p:cNvSpPr>
            <a:spLocks noGrp="1"/>
          </p:cNvSpPr>
          <p:nvPr>
            <p:ph type="sldNum" sz="quarter" idx="10"/>
          </p:nvPr>
        </p:nvSpPr>
        <p:spPr>
          <a:xfrm>
            <a:off x="3970938" y="8829967"/>
            <a:ext cx="3037840" cy="464820"/>
          </a:xfrm>
          <a:prstGeom prst="rect">
            <a:avLst/>
          </a:prstGeom>
        </p:spPr>
        <p:txBody>
          <a:bodyPr lIns="93177" tIns="46589" rIns="93177" bIns="46589"/>
          <a:lstStyle/>
          <a:p>
            <a:pPr marL="0" marR="0" lvl="0" indent="0" algn="r" defTabSz="914400" rtl="0" eaLnBrk="1" fontAlgn="auto" latinLnBrk="0" hangingPunct="1">
              <a:lnSpc>
                <a:spcPct val="100000"/>
              </a:lnSpc>
              <a:spcBef>
                <a:spcPts val="0"/>
              </a:spcBef>
              <a:spcAft>
                <a:spcPts val="0"/>
              </a:spcAft>
              <a:buClrTx/>
              <a:buSzTx/>
              <a:buFontTx/>
              <a:buNone/>
              <a:tabLst/>
              <a:defRPr/>
            </a:pPr>
            <a:fld id="{CF2FD335-6D8E-486A-8F5F-DFC7325903F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338834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8210efc4f7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g8210efc4f7_0_0: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Clr>
                <a:schemeClr val="dk1"/>
              </a:buClr>
              <a:buFont typeface="Arial"/>
              <a:buNone/>
            </a:pPr>
            <a:r>
              <a:rPr lang="en-US"/>
              <a:t>Hello and welcome to the classroom assessment learning module entitled: [read]. This module is part of a Classroom Assessment series developed by the Center for Assessment.</a:t>
            </a:r>
            <a:endParaRPr/>
          </a:p>
          <a:p>
            <a:pPr marL="0" lvl="0" indent="0" algn="l" rtl="0">
              <a:spcBef>
                <a:spcPts val="0"/>
              </a:spcBef>
              <a:spcAft>
                <a:spcPts val="0"/>
              </a:spcAft>
              <a:buNone/>
            </a:pPr>
            <a:endParaRPr/>
          </a:p>
        </p:txBody>
      </p:sp>
      <p:sp>
        <p:nvSpPr>
          <p:cNvPr id="128" name="Google Shape;128;g8210efc4f7_0_0: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285610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997a06042c_0_20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997a06042c_0_20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a:t>As a warm-up reflection, we ask you to consider: what do you think is conceptually different or the same about classroom assessment in a remote learning environment as compared to an in-person context? Take a few minutes, pause the video, discuss with colleagues or write out your reflections, and then hit play again.</a:t>
            </a:r>
            <a:endParaRPr/>
          </a:p>
        </p:txBody>
      </p:sp>
      <p:sp>
        <p:nvSpPr>
          <p:cNvPr id="224" name="Google Shape;224;g997a06042c_0_20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267158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997a06042c_0_18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997a06042c_0_18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a:t>Now that you’ve taken some time to reflect on what is conceptually different about classroom assessment in a remote learning environment as compared to in-person, let’s see if we came to the same conclusions. Conceptually, we believe it is the same. Assessment in a remote learning environment is </a:t>
            </a:r>
            <a:r>
              <a:rPr lang="en-US" i="1"/>
              <a:t>still </a:t>
            </a:r>
            <a:r>
              <a:rPr lang="en-US"/>
              <a:t>the process of reasoning from evidence. This means assessment is a process of gathering evidence about what a student knows and can do. And because we can’t figure out what a student knows and can do by just looking at a student, we have to gather evidence in relation to what we are teaching and what students are learning (the unit learning targets), and then reason from that evidence about what students know and can do with respect to what proficiency or mastery would look like in relation to the unit learning goals. We then use this brainstorm about acceptable evidence to make decisions about the assessment design--the projects, tasks, performance, and/or questions that will elicit that evidence. This process of assessment design is referred to as evidence-centered design because evidence is in the center. You can see the learning modules on summative classroom assessment for a more in-depth explanation of evidence-centered assessment design--particularly in relation to performance assessments.</a:t>
            </a:r>
            <a:endParaRPr/>
          </a:p>
        </p:txBody>
      </p:sp>
      <p:sp>
        <p:nvSpPr>
          <p:cNvPr id="232" name="Google Shape;232;g997a06042c_0_186: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41</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36179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997a06042c_0_33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g997a06042c_0_330: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Clr>
                <a:schemeClr val="dk1"/>
              </a:buClr>
              <a:buFont typeface="Arial"/>
              <a:buNone/>
            </a:pPr>
            <a:r>
              <a:rPr lang="en-US"/>
              <a:t>We also believe that learning theory </a:t>
            </a:r>
            <a:r>
              <a:rPr lang="en-US" i="1"/>
              <a:t>still </a:t>
            </a:r>
            <a:r>
              <a:rPr lang="en-US"/>
              <a:t>unifies curriculum, instruction, and assessment regardless of where that CIA takes place--whether in-person or remote. In other words, a model of learning such as constructivism or socio-cultural learning theory (for example) will bring coherence and alignment to the learning goals and objectives, teaching and learning activities, and feedback and assessment mechanisms if all are based in the same model of learning.</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43" name="Google Shape;243;g997a06042c_0_330: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41128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997a06042c_0_32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2" name="Google Shape;252;g997a06042c_0_323: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lnSpc>
                <a:spcPct val="90000"/>
              </a:lnSpc>
              <a:spcBef>
                <a:spcPts val="1000"/>
              </a:spcBef>
              <a:spcAft>
                <a:spcPts val="0"/>
              </a:spcAft>
              <a:buClr>
                <a:schemeClr val="dk1"/>
              </a:buClr>
              <a:buSzPts val="1100"/>
              <a:buFont typeface="Arial"/>
              <a:buNone/>
            </a:pPr>
            <a:r>
              <a:rPr lang="en-US">
                <a:solidFill>
                  <a:srgbClr val="595959"/>
                </a:solidFill>
              </a:rPr>
              <a:t>Additionally, the foundation of classroom assessment still remains the same. This slide links to a recent, Feb 2020 resource with high-level principles that guide classroom assessment. These classroom assessment principles are equally important for in-person, hybrid, and remote learning environments though some may be easier or harder to implement in practice depending on the learning environment. See the blog hyperlinked on the bottom of the screen for more information.</a:t>
            </a:r>
            <a:endParaRPr>
              <a:solidFill>
                <a:srgbClr val="595959"/>
              </a:solidFill>
            </a:endParaRPr>
          </a:p>
          <a:p>
            <a:pPr marL="0" lvl="0" indent="0" algn="l" rtl="0">
              <a:spcBef>
                <a:spcPts val="0"/>
              </a:spcBef>
              <a:spcAft>
                <a:spcPts val="0"/>
              </a:spcAft>
              <a:buNone/>
            </a:pPr>
            <a:endParaRPr/>
          </a:p>
        </p:txBody>
      </p:sp>
      <p:sp>
        <p:nvSpPr>
          <p:cNvPr id="253" name="Google Shape;253;g997a06042c_0_323: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30449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997a06042c_0_46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4" name="Google Shape;264;g997a06042c_0_462: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90000"/>
              </a:lnSpc>
              <a:spcBef>
                <a:spcPts val="0"/>
              </a:spcBef>
              <a:spcAft>
                <a:spcPts val="0"/>
              </a:spcAft>
              <a:buNone/>
            </a:pPr>
            <a:r>
              <a:rPr lang="en-US"/>
              <a:t>And finally, all assessments operate within a system. Formative and summative classroom assessments reside within a classroom assessment system that includes all the evidence gathered over the course of a unit of instruction--and indeed over the course of the year--to chart student progress towards grade level proficiency expectations and important learning targets. You can see in the graphic a typical instructional cycle, which begins with setting the learning intentions and success criteria of the new instructional unit, collecting readiness pre-assessment evidence (as applicable), and then using on-going formative assessment processes before, during and after instruction to differentiate, adjust, and target instruction and provide feedback to students based on learning needs and strengths within a student’s zone of proximal development. Each unit’s cycle wraps up by collecting evidence of student achievement at the end of a period of instruction for grading and reporting purposes.</a:t>
            </a:r>
            <a:endParaRPr/>
          </a:p>
          <a:p>
            <a:pPr marL="0" lvl="0" indent="0" algn="l" rtl="0">
              <a:lnSpc>
                <a:spcPct val="90000"/>
              </a:lnSpc>
              <a:spcBef>
                <a:spcPts val="0"/>
              </a:spcBef>
              <a:spcAft>
                <a:spcPts val="0"/>
              </a:spcAft>
              <a:buNone/>
            </a:pPr>
            <a:endParaRPr/>
          </a:p>
          <a:p>
            <a:pPr marL="0" lvl="0" indent="0" algn="l" rtl="0">
              <a:lnSpc>
                <a:spcPct val="90000"/>
              </a:lnSpc>
              <a:spcBef>
                <a:spcPts val="0"/>
              </a:spcBef>
              <a:spcAft>
                <a:spcPts val="0"/>
              </a:spcAft>
              <a:buNone/>
            </a:pPr>
            <a:r>
              <a:rPr lang="en-US"/>
              <a:t>See the module putting the pieces together for more information on the features of high-quality classroom assessment systems.</a:t>
            </a:r>
            <a:endParaRPr>
              <a:solidFill>
                <a:srgbClr val="000000"/>
              </a:solidFill>
            </a:endParaRPr>
          </a:p>
          <a:p>
            <a:pPr marL="0" lvl="0" indent="0" algn="l" rtl="0">
              <a:spcBef>
                <a:spcPts val="0"/>
              </a:spcBef>
              <a:spcAft>
                <a:spcPts val="0"/>
              </a:spcAft>
              <a:buNone/>
            </a:pPr>
            <a:endParaRPr>
              <a:solidFill>
                <a:srgbClr val="000000"/>
              </a:solidFill>
            </a:endParaRPr>
          </a:p>
          <a:p>
            <a:pPr marL="0" lvl="0" indent="0" algn="l" rtl="0">
              <a:spcBef>
                <a:spcPts val="0"/>
              </a:spcBef>
              <a:spcAft>
                <a:spcPts val="0"/>
              </a:spcAft>
              <a:buNone/>
            </a:pPr>
            <a:endParaRPr>
              <a:solidFill>
                <a:srgbClr val="000000"/>
              </a:solidFill>
            </a:endParaRPr>
          </a:p>
        </p:txBody>
      </p:sp>
      <p:sp>
        <p:nvSpPr>
          <p:cNvPr id="265" name="Google Shape;265;g997a06042c_0_462: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70177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997a06042c_0_19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997a06042c_0_193: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a:t>But practically, classroom assessment is different in a remote learning environment. Specifically, as it relates to teachers, what teachers </a:t>
            </a:r>
            <a:r>
              <a:rPr lang="en-US" i="1"/>
              <a:t>ask students to do</a:t>
            </a:r>
            <a:r>
              <a:rPr lang="en-US"/>
              <a:t>, how teachers </a:t>
            </a:r>
            <a:r>
              <a:rPr lang="en-US" i="1"/>
              <a:t>interact with students</a:t>
            </a:r>
            <a:r>
              <a:rPr lang="en-US"/>
              <a:t>, and/or how teachers </a:t>
            </a:r>
            <a:r>
              <a:rPr lang="en-US" i="1"/>
              <a:t>collect evidence from and give feedback to students</a:t>
            </a:r>
            <a:r>
              <a:rPr lang="en-US"/>
              <a:t> will likely differ in a remote context as compared to in-person learning. </a:t>
            </a:r>
            <a:endParaRPr/>
          </a:p>
          <a:p>
            <a:pPr marL="0" lvl="0" indent="0" algn="l" rtl="0">
              <a:spcBef>
                <a:spcPts val="0"/>
              </a:spcBef>
              <a:spcAft>
                <a:spcPts val="0"/>
              </a:spcAft>
              <a:buNone/>
            </a:pPr>
            <a:endParaRPr/>
          </a:p>
        </p:txBody>
      </p:sp>
      <p:sp>
        <p:nvSpPr>
          <p:cNvPr id="279" name="Google Shape;279;g997a06042c_0_193: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2936526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94b6bf64dd_0_27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g94b6bf64dd_0_278: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15000"/>
              </a:lnSpc>
              <a:spcBef>
                <a:spcPts val="0"/>
              </a:spcBef>
              <a:spcAft>
                <a:spcPts val="0"/>
              </a:spcAft>
              <a:buSzPts val="1100"/>
              <a:buNone/>
            </a:pPr>
            <a:r>
              <a:rPr lang="en-US"/>
              <a:t>The second building block details the features of balanced assessment systems. Balanced assessment systems have specific features that, if present, support turning a collection of assessments with multiple layers into a system that documents student achievement towards meaningful learning targets for a specific purpose or purposes.</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a:t>These five features are listed on the screen and I want to take a minute to explain each one:</a:t>
            </a:r>
            <a:endParaRPr/>
          </a:p>
          <a:p>
            <a:pPr marL="0" lvl="0" indent="0" algn="l" rtl="0">
              <a:lnSpc>
                <a:spcPct val="115000"/>
              </a:lnSpc>
              <a:spcBef>
                <a:spcPts val="0"/>
              </a:spcBef>
              <a:spcAft>
                <a:spcPts val="0"/>
              </a:spcAft>
              <a:buClr>
                <a:schemeClr val="dk1"/>
              </a:buClr>
              <a:buSzPts val="1100"/>
              <a:buFont typeface="Arial"/>
              <a:buNone/>
            </a:pPr>
            <a:r>
              <a:rPr lang="en-US"/>
              <a:t>-</a:t>
            </a:r>
            <a:r>
              <a:rPr lang="en-US" b="1"/>
              <a:t>Comprehensive</a:t>
            </a:r>
            <a:r>
              <a:rPr lang="en-US"/>
              <a:t> means that the assessment system allows students to demonstrate their understanding in a variety of ways. So, for example, a student may be asked to reproduce factual knowledge and apply skills, as well as transfer their learning to new or novel situations. Students may be asked to communicate their conceptual understanding in writing, or through an oral presentation. Students may be provided the opportunity to choose how they want to demonstrate their knowledge and skills within a certain menu of options. Students may create or produce something. There are numerous ways students can demonstrate their understanding and a balanced assessment system is one in which the full range of opportunities are present to students—rather than always having to demonstrate their understanding through a 100-question paper and pencil test.</a:t>
            </a:r>
            <a:endParaRPr/>
          </a:p>
          <a:p>
            <a:pPr marL="0" lvl="0" indent="0" algn="l" rtl="0">
              <a:lnSpc>
                <a:spcPct val="115000"/>
              </a:lnSpc>
              <a:spcBef>
                <a:spcPts val="0"/>
              </a:spcBef>
              <a:spcAft>
                <a:spcPts val="0"/>
              </a:spcAft>
              <a:buSzPts val="1100"/>
              <a:buNone/>
            </a:pPr>
            <a:r>
              <a:rPr lang="en-US"/>
              <a:t>Comprehensiveness also means that the system reflects the breadth and depth of the state content standards. One way to ensure all standards are taught is to ensure that all standards are assessed—and assessed at the depth of the proficiency expectations detailed in the language of the standard</a:t>
            </a:r>
            <a:r>
              <a:rPr lang="en-US">
                <a:solidFill>
                  <a:srgbClr val="FF0000"/>
                </a:solidFill>
              </a:rPr>
              <a:t>. </a:t>
            </a:r>
            <a:r>
              <a:rPr lang="en-US" b="1">
                <a:solidFill>
                  <a:srgbClr val="FF0000"/>
                </a:solidFill>
              </a:rPr>
              <a:t>[maybe leave out…] </a:t>
            </a:r>
            <a:r>
              <a:rPr lang="en-US">
                <a:solidFill>
                  <a:srgbClr val="FF0000"/>
                </a:solidFill>
              </a:rPr>
              <a:t>For example, if the standard says: Write informative/explanatory texts to examine a topic and convey ideas, concepts, and information through the selection, organization, and analysis of relevant content. CC.7.W.2 –then a student must be asked to write an informative/explanatory text that elicits this assessment evidence.</a:t>
            </a:r>
            <a:endParaRPr>
              <a:solidFill>
                <a:srgbClr val="FF0000"/>
              </a:solidFill>
            </a:endParaRPr>
          </a:p>
          <a:p>
            <a:pPr marL="0" lvl="0" indent="0" algn="l" rtl="0">
              <a:lnSpc>
                <a:spcPct val="115000"/>
              </a:lnSpc>
              <a:spcBef>
                <a:spcPts val="0"/>
              </a:spcBef>
              <a:spcAft>
                <a:spcPts val="0"/>
              </a:spcAft>
              <a:buClr>
                <a:schemeClr val="dk1"/>
              </a:buClr>
              <a:buSzPts val="1100"/>
              <a:buFont typeface="Arial"/>
              <a:buNone/>
            </a:pPr>
            <a:endParaRPr>
              <a:solidFill>
                <a:srgbClr val="FF0000"/>
              </a:solidFill>
            </a:endParaRPr>
          </a:p>
          <a:p>
            <a:pPr marL="0" lvl="0" indent="0" algn="l" rtl="0">
              <a:lnSpc>
                <a:spcPct val="115000"/>
              </a:lnSpc>
              <a:spcBef>
                <a:spcPts val="0"/>
              </a:spcBef>
              <a:spcAft>
                <a:spcPts val="0"/>
              </a:spcAft>
              <a:buClr>
                <a:schemeClr val="dk1"/>
              </a:buClr>
              <a:buSzPts val="1100"/>
              <a:buFont typeface="Arial"/>
              <a:buNone/>
            </a:pPr>
            <a:r>
              <a:rPr lang="en-US"/>
              <a:t>-The second feature of BAS is </a:t>
            </a:r>
            <a:r>
              <a:rPr lang="en-US" b="1"/>
              <a:t>coherence</a:t>
            </a:r>
            <a:r>
              <a:rPr lang="en-US"/>
              <a:t>. Because assessment is the process of reasoning from evidence, the assessment system should align with modern conceptions of how students learn and deeper learning goals. Deeper learning is defined by the 2012 NRC report Education for Work and Life as transfer of knowledge and skills from one context to another. </a:t>
            </a:r>
            <a:endParaRPr/>
          </a:p>
          <a:p>
            <a:pPr marL="0" lvl="0" indent="0" algn="l" rtl="0">
              <a:spcBef>
                <a:spcPts val="0"/>
              </a:spcBef>
              <a:spcAft>
                <a:spcPts val="0"/>
              </a:spcAft>
              <a:buNone/>
            </a:pPr>
            <a:endParaRPr/>
          </a:p>
        </p:txBody>
      </p:sp>
      <p:sp>
        <p:nvSpPr>
          <p:cNvPr id="236" name="Google Shape;236;g94b6bf64dd_0_278: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6146015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7"/>
        <p:cNvGrpSpPr/>
        <p:nvPr/>
      </p:nvGrpSpPr>
      <p:grpSpPr>
        <a:xfrm>
          <a:off x="0" y="0"/>
          <a:ext cx="0" cy="0"/>
          <a:chOff x="0" y="0"/>
          <a:chExt cx="0" cy="0"/>
        </a:xfrm>
      </p:grpSpPr>
      <p:sp>
        <p:nvSpPr>
          <p:cNvPr id="508" name="Google Shape;508;g997a06042c_0_93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9" name="Google Shape;509;g997a06042c_0_935: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Dylan Wiliam’s five strategies that support the implementation of effective formative assessment listed here are the same whether in-person or remote. However, the application of formative assessment strategies  is different in a remote learning environment.</a:t>
            </a:r>
            <a:endParaRPr/>
          </a:p>
          <a:p>
            <a:pPr marL="0" lvl="0" indent="0" algn="l" rtl="0">
              <a:spcBef>
                <a:spcPts val="0"/>
              </a:spcBef>
              <a:spcAft>
                <a:spcPts val="0"/>
              </a:spcAft>
              <a:buNone/>
            </a:pPr>
            <a:endParaRPr/>
          </a:p>
        </p:txBody>
      </p:sp>
      <p:sp>
        <p:nvSpPr>
          <p:cNvPr id="510" name="Google Shape;510;g997a06042c_0_935: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955393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g9afb191c46_0_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8" name="Google Shape;518;g9afb191c46_0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a:t>We think that starting with best practices with respect to in-person formative assessment practices and then thinking about ways to transfer those practices to a remote context (whether that is synchronous (live) or asynchronous (pre-recorded) remote) will help teachers transfer what they know about in-person formative assessment practices to a remote context. It’s important to remember that technology (online tools or apps; computers; etc.) are never the driver of reform as technology is pedagogically vapid. Good pedagogy is a driver, technology is only a supporting tool that must be mindfully and appropriately applied. To illustrate how to start with good pedagogy and transfer that to a remote context, we created a formative assessment strategy tool that takes Dylan Wiliam’s five strategies that support the implementation of high-quality formative assessment processes with aligned key questions to define what the strategies mean and then leaves blank boxes for classroom teachers to brainstorm and plan ways to embed formative assessment strategies in a remote context. This will make more sense as we apply our understanding in the context of the two classroom profiles discussed earlier.</a:t>
            </a:r>
            <a:endParaRPr/>
          </a:p>
        </p:txBody>
      </p:sp>
      <p:sp>
        <p:nvSpPr>
          <p:cNvPr id="519" name="Google Shape;519;g9afb191c46_0_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668553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9"/>
        <p:cNvGrpSpPr/>
        <p:nvPr/>
      </p:nvGrpSpPr>
      <p:grpSpPr>
        <a:xfrm>
          <a:off x="0" y="0"/>
          <a:ext cx="0" cy="0"/>
          <a:chOff x="0" y="0"/>
          <a:chExt cx="0" cy="0"/>
        </a:xfrm>
      </p:grpSpPr>
      <p:sp>
        <p:nvSpPr>
          <p:cNvPr id="540" name="Google Shape;540;g9afb191c46_0_27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1" name="Google Shape;541;g9afb191c46_0_279: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a:t>The image on the screen is the first part of the upper elementary through high school example as we couldn’t get all five strategies to fit on the screen at once. We think talking about the first formative assessment strategy will help you understand how high-quality pedagogy can be transferred to a remote context using tools and apps that enable teachers to collect/gather/provide feedback on student thinking and understanding before, during and after instruction. So let’s dive in. You’ll see that this first of the five strategies is sharing learning intentions and success criteria. The key question is: How will I (as a classroom teacher) communicate to students what they will be learning and what success looks like if they do indeed learn it? Selected in-person formative assessment practices could include: (1) writing the learning goals for students to see and briefly talking with students at the beginning of every lesson about the learning goal for the day and how it connects to the big idea of a unit. This practice can be transferred very easily to a remote context, whether that be synchronous (live) or asynchronous (pre-recorded) remote learning because it doesn’t require any exchange of information. It is simply the teacher making sure students understand the learning targets and how they will know if they hit a bullseye. The second in-person practice, however, illustrates how a teacher with older students in an asychronous remote environment could ask students at certain points in the unit to generate connections from the lesson to the big idea of the unit using formative assessment practices such as those hyperlinked: index card summaries/questions; journal entries; quick writes; etc. Given the asycnhronous environment the teacher would need to collect responses from students using some type of tool or app. There are several listed here: google doc or google form; all student response system such as [read]; audio recording through audionote or flipgrid; or some system that embeds questions in the pre-recording and collects responses so teachers can view later. These are just examples of tools/apps--it is not meant to be exhaustive, but illustrative. Similarly, if a teacher wants to make the success criteria clear to students, oftentimes in classrooms teachers may show students exemplars and discuss how, why, and in what ways the sample demonstrates the success criteria. In some cases a teacher may even select an sample that is not an exemplar--or does not demonstrate the success criteria--and ask students to explain why using formative assessment practices such as whole-group discussion; whip around; think-pair-share; small group discussions; etc. In a remote asynchronous environment the teacher could do something similar through a google form or audio recording to capture student thinking. Click the hyperlink on the right to download the complete example.</a:t>
            </a:r>
            <a:endParaRPr/>
          </a:p>
        </p:txBody>
      </p:sp>
      <p:sp>
        <p:nvSpPr>
          <p:cNvPr id="542" name="Google Shape;542;g9afb191c46_0_279: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7269195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9afb191c46_0_28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9afb191c46_0_28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a:t>Again, applying formative assessment strategies in this context will need to be appropriate to the age of students and the remote context. So, for example, let’s look at the second formative assessment strategy--engineering effective discussions, tasks, and activities that elicit evidence of learning. The key question is: How will I (as a classroom teacher) use strategic questions, readiness pre-assessments, and/or formative assessment techniques to identify student misconceptions or learning strengths/needs. During typical classroom instruction the teacher may have administering a readiness pre-assessment on the critical pre-cursor knowledge, skills, and understandings students need to be successful in the unit or a particular lesson in a unit of instruction or elicit student misconceptions using formative assessment practices such as: teacher created questions; one question prompts; KWL charts; etc. In a synchronous environment, the teacher will want to collect responses in real-time as much as possible and could do so through: [read off slide]. Click the hyperlink on the right to download the complete example.</a:t>
            </a:r>
            <a:endParaRPr/>
          </a:p>
        </p:txBody>
      </p:sp>
      <p:sp>
        <p:nvSpPr>
          <p:cNvPr id="565" name="Google Shape;565;g9afb191c46_0_286: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674796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2"/>
        <p:cNvGrpSpPr/>
        <p:nvPr/>
      </p:nvGrpSpPr>
      <p:grpSpPr>
        <a:xfrm>
          <a:off x="0" y="0"/>
          <a:ext cx="0" cy="0"/>
          <a:chOff x="0" y="0"/>
          <a:chExt cx="0" cy="0"/>
        </a:xfrm>
      </p:grpSpPr>
      <p:sp>
        <p:nvSpPr>
          <p:cNvPr id="573" name="Google Shape;573;g9afb191c46_0_1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4" name="Google Shape;574;g9afb191c46_0_1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a:t>Before we wrap up the section on considerations for formative assessment processes in a remote learning environment, we want to say a few words about tools and apps. First, make sure the tools or apps you select fit your pedagogical purpose. Second, don’t overwhelm students with too many tools--focus on a few--explain/teach students how to use them so they become second nature over time. And finally, use the information you collect--or don’t collect it. </a:t>
            </a:r>
            <a:endParaRPr/>
          </a:p>
          <a:p>
            <a:pPr marL="0" lvl="0" indent="0" algn="l" rtl="0">
              <a:spcBef>
                <a:spcPts val="0"/>
              </a:spcBef>
              <a:spcAft>
                <a:spcPts val="0"/>
              </a:spcAft>
              <a:buNone/>
            </a:pPr>
            <a:endParaRPr/>
          </a:p>
          <a:p>
            <a:pPr marL="0" lvl="0" indent="0" algn="l" rtl="0">
              <a:spcBef>
                <a:spcPts val="0"/>
              </a:spcBef>
              <a:spcAft>
                <a:spcPts val="0"/>
              </a:spcAft>
              <a:buNone/>
            </a:pPr>
            <a:r>
              <a:rPr lang="en-US"/>
              <a:t>The two hyperlinks on this slide contain 75 digital tools and apps (bottom left) and 60 formative assessment techniques on the right, many of which were used in the examples just discussed. Depending on your time and interest, you could pause the video right now and take a look at these two documents. Which digital tools have you used in the past with success for formative assessment purposes? What formative assessment technique do you think could work really well for your grade level and content area? </a:t>
            </a:r>
            <a:endParaRPr/>
          </a:p>
        </p:txBody>
      </p:sp>
      <p:sp>
        <p:nvSpPr>
          <p:cNvPr id="575" name="Google Shape;575;g9afb191c46_0_16: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5755880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Arial" pitchFamily="34" charset="0"/>
                <a:ea typeface="ＭＳ Ｐゴシック" pitchFamily="34" charset="-128"/>
              </a:rPr>
              <a:t>See citation in the User’s Guide.</a:t>
            </a:r>
          </a:p>
          <a:p>
            <a:pPr eaLnBrk="1" hangingPunct="1">
              <a:spcBef>
                <a:spcPct val="0"/>
              </a:spcBef>
            </a:pPr>
            <a:endParaRPr lang="en-US">
              <a:latin typeface="Arial" pitchFamily="34" charset="0"/>
              <a:ea typeface="ＭＳ Ｐゴシック" pitchFamily="34" charset="-128"/>
            </a:endParaRPr>
          </a:p>
          <a:p>
            <a:pPr eaLnBrk="1" hangingPunct="1">
              <a:spcBef>
                <a:spcPct val="0"/>
              </a:spcBef>
            </a:pPr>
            <a:r>
              <a:rPr lang="en-US">
                <a:latin typeface="Arial" pitchFamily="34" charset="0"/>
                <a:ea typeface="ＭＳ Ｐゴシック" pitchFamily="34" charset="-128"/>
              </a:rPr>
              <a:t>“Please take a moment to read Shepard’s quote to yourself, then turn to a partner and share what this quote means to you.”</a:t>
            </a:r>
          </a:p>
        </p:txBody>
      </p:sp>
      <p:sp>
        <p:nvSpPr>
          <p:cNvPr id="150532" name="Slide Number Placeholder 3"/>
          <p:cNvSpPr>
            <a:spLocks noGrp="1"/>
          </p:cNvSpPr>
          <p:nvPr>
            <p:ph type="sldNum" sz="quarter" idx="5"/>
          </p:nvPr>
        </p:nvSpPr>
        <p:spPr bwMode="auto">
          <a:xfrm>
            <a:off x="4097788" y="9041519"/>
            <a:ext cx="3134883" cy="47760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3177" tIns="46589" rIns="93177" bIns="46589" numCol="1" anchorCtr="0" compatLnSpc="1">
            <a:prstTxWarp prst="textNoShape">
              <a:avLst/>
            </a:prstTxWarp>
          </a:bodyPr>
          <a:lstStyle>
            <a:lvl1pPr defTabSz="976930" eaLnBrk="0" hangingPunct="0">
              <a:defRPr>
                <a:solidFill>
                  <a:schemeClr val="tx1"/>
                </a:solidFill>
                <a:latin typeface="Arial" pitchFamily="34" charset="0"/>
                <a:cs typeface="Arial" pitchFamily="34" charset="0"/>
              </a:defRPr>
            </a:lvl1pPr>
            <a:lvl2pPr marL="792378" indent="-304762" defTabSz="976930" eaLnBrk="0" hangingPunct="0">
              <a:defRPr>
                <a:solidFill>
                  <a:schemeClr val="tx1"/>
                </a:solidFill>
                <a:latin typeface="Arial" pitchFamily="34" charset="0"/>
                <a:cs typeface="Arial" pitchFamily="34" charset="0"/>
              </a:defRPr>
            </a:lvl2pPr>
            <a:lvl3pPr marL="1219043" indent="-243809" defTabSz="976930" eaLnBrk="0" hangingPunct="0">
              <a:defRPr>
                <a:solidFill>
                  <a:schemeClr val="tx1"/>
                </a:solidFill>
                <a:latin typeface="Arial" pitchFamily="34" charset="0"/>
                <a:cs typeface="Arial" pitchFamily="34" charset="0"/>
              </a:defRPr>
            </a:lvl3pPr>
            <a:lvl4pPr marL="1706663" indent="-243809" defTabSz="976930" eaLnBrk="0" hangingPunct="0">
              <a:defRPr>
                <a:solidFill>
                  <a:schemeClr val="tx1"/>
                </a:solidFill>
                <a:latin typeface="Arial" pitchFamily="34" charset="0"/>
                <a:cs typeface="Arial" pitchFamily="34" charset="0"/>
              </a:defRPr>
            </a:lvl4pPr>
            <a:lvl5pPr marL="2194281" indent="-243809" defTabSz="976930" eaLnBrk="0" hangingPunct="0">
              <a:defRPr>
                <a:solidFill>
                  <a:schemeClr val="tx1"/>
                </a:solidFill>
                <a:latin typeface="Arial" pitchFamily="34" charset="0"/>
                <a:cs typeface="Arial" pitchFamily="34" charset="0"/>
              </a:defRPr>
            </a:lvl5pPr>
            <a:lvl6pPr marL="2681897" indent="-243809" defTabSz="976930" eaLnBrk="0" fontAlgn="base" hangingPunct="0">
              <a:spcBef>
                <a:spcPct val="0"/>
              </a:spcBef>
              <a:spcAft>
                <a:spcPct val="0"/>
              </a:spcAft>
              <a:defRPr>
                <a:solidFill>
                  <a:schemeClr val="tx1"/>
                </a:solidFill>
                <a:latin typeface="Arial" pitchFamily="34" charset="0"/>
                <a:cs typeface="Arial" pitchFamily="34" charset="0"/>
              </a:defRPr>
            </a:lvl6pPr>
            <a:lvl7pPr marL="3169517" indent="-243809" defTabSz="976930" eaLnBrk="0" fontAlgn="base" hangingPunct="0">
              <a:spcBef>
                <a:spcPct val="0"/>
              </a:spcBef>
              <a:spcAft>
                <a:spcPct val="0"/>
              </a:spcAft>
              <a:defRPr>
                <a:solidFill>
                  <a:schemeClr val="tx1"/>
                </a:solidFill>
                <a:latin typeface="Arial" pitchFamily="34" charset="0"/>
                <a:cs typeface="Arial" pitchFamily="34" charset="0"/>
              </a:defRPr>
            </a:lvl7pPr>
            <a:lvl8pPr marL="3657133" indent="-243809" defTabSz="976930" eaLnBrk="0" fontAlgn="base" hangingPunct="0">
              <a:spcBef>
                <a:spcPct val="0"/>
              </a:spcBef>
              <a:spcAft>
                <a:spcPct val="0"/>
              </a:spcAft>
              <a:defRPr>
                <a:solidFill>
                  <a:schemeClr val="tx1"/>
                </a:solidFill>
                <a:latin typeface="Arial" pitchFamily="34" charset="0"/>
                <a:cs typeface="Arial" pitchFamily="34" charset="0"/>
              </a:defRPr>
            </a:lvl8pPr>
            <a:lvl9pPr marL="4144752" indent="-243809" defTabSz="976930" eaLnBrk="0" fontAlgn="base" hangingPunct="0">
              <a:spcBef>
                <a:spcPct val="0"/>
              </a:spcBef>
              <a:spcAft>
                <a:spcPct val="0"/>
              </a:spcAft>
              <a:defRPr>
                <a:solidFill>
                  <a:schemeClr val="tx1"/>
                </a:solidFill>
                <a:latin typeface="Arial" pitchFamily="34" charset="0"/>
                <a:cs typeface="Arial" pitchFamily="34" charset="0"/>
              </a:defRPr>
            </a:lvl9pPr>
          </a:lstStyle>
          <a:p>
            <a:pPr marL="0" marR="0" lvl="0" indent="0" algn="r" defTabSz="976930" rtl="0" eaLnBrk="0" fontAlgn="base" latinLnBrk="0" hangingPunct="0">
              <a:lnSpc>
                <a:spcPct val="100000"/>
              </a:lnSpc>
              <a:spcBef>
                <a:spcPct val="0"/>
              </a:spcBef>
              <a:spcAft>
                <a:spcPct val="0"/>
              </a:spcAft>
              <a:buClrTx/>
              <a:buSzTx/>
              <a:buFontTx/>
              <a:buNone/>
              <a:tabLst/>
              <a:defRPr/>
            </a:pPr>
            <a:fld id="{D137E112-079E-4FBF-BA4C-E83F9D07FB30}" type="slidenum">
              <a:rPr kumimoji="0" lang="en-US" sz="1200" b="0" i="0" u="none" strike="noStrike" kern="1200" cap="none" spc="0" normalizeH="0" baseline="0" noProof="0" smtClean="0">
                <a:ln>
                  <a:noFill/>
                </a:ln>
                <a:solidFill>
                  <a:srgbClr val="000000"/>
                </a:solidFill>
                <a:effectLst/>
                <a:uLnTx/>
                <a:uFillTx/>
                <a:latin typeface="Arial" pitchFamily="34" charset="0"/>
                <a:ea typeface="ＭＳ Ｐゴシック" pitchFamily="34" charset="-128"/>
                <a:cs typeface="Arial" pitchFamily="34" charset="0"/>
              </a:rPr>
              <a:pPr marL="0" marR="0" lvl="0" indent="0" algn="r" defTabSz="976930" rtl="0" eaLnBrk="0" fontAlgn="base" latinLnBrk="0" hangingPunct="0">
                <a:lnSpc>
                  <a:spcPct val="100000"/>
                </a:lnSpc>
                <a:spcBef>
                  <a:spcPct val="0"/>
                </a:spcBef>
                <a:spcAft>
                  <a:spcPct val="0"/>
                </a:spcAft>
                <a:buClrTx/>
                <a:buSzTx/>
                <a:buFontTx/>
                <a:buNone/>
                <a:tabLst/>
                <a:defRPr/>
              </a:pPr>
              <a:t>51</a:t>
            </a:fld>
            <a:endParaRPr kumimoji="0" lang="en-US" sz="1200" b="0" i="0" u="none" strike="noStrike" kern="1200" cap="none" spc="0" normalizeH="0" baseline="0" noProof="0">
              <a:ln>
                <a:noFill/>
              </a:ln>
              <a:solidFill>
                <a:srgbClr val="000000"/>
              </a:solidFill>
              <a:effectLst/>
              <a:uLnTx/>
              <a:uFillTx/>
              <a:latin typeface="Arial" pitchFamily="34" charset="0"/>
              <a:ea typeface="ＭＳ Ｐゴシック" pitchFamily="34" charset="-128"/>
              <a:cs typeface="Arial" pitchFamily="34" charset="0"/>
            </a:endParaRPr>
          </a:p>
        </p:txBody>
      </p:sp>
    </p:spTree>
    <p:extLst>
      <p:ext uri="{BB962C8B-B14F-4D97-AF65-F5344CB8AC3E}">
        <p14:creationId xmlns:p14="http://schemas.microsoft.com/office/powerpoint/2010/main" val="2182383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4"/>
        <p:cNvGrpSpPr/>
        <p:nvPr/>
      </p:nvGrpSpPr>
      <p:grpSpPr>
        <a:xfrm>
          <a:off x="0" y="0"/>
          <a:ext cx="0" cy="0"/>
          <a:chOff x="0" y="0"/>
          <a:chExt cx="0" cy="0"/>
        </a:xfrm>
      </p:grpSpPr>
      <p:sp>
        <p:nvSpPr>
          <p:cNvPr id="585" name="Google Shape;585;g9afb191c46_0_29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6" name="Google Shape;586;g9afb191c46_0_293: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a:t>And finally we want to say a few words about special student populations and formative assessment in a remote context. This May 2020 brief from the National Center on Educational Outcomes and written by Sue Brookhart provides five formative assessment strategies to improve distance learning outcomes for students with disabilities. You’ll notice pretty quickly that these five criteria do not differ from five embedded strategies we used to structure our tool. Good teaching for students with disabilities or English language learners is good teaching for all. You can click on the hyperlinks for more information.</a:t>
            </a:r>
            <a:endParaRPr/>
          </a:p>
        </p:txBody>
      </p:sp>
      <p:sp>
        <p:nvSpPr>
          <p:cNvPr id="587" name="Google Shape;587;g9afb191c46_0_293: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07246554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3"/>
        <p:cNvGrpSpPr/>
        <p:nvPr/>
      </p:nvGrpSpPr>
      <p:grpSpPr>
        <a:xfrm>
          <a:off x="0" y="0"/>
          <a:ext cx="0" cy="0"/>
          <a:chOff x="0" y="0"/>
          <a:chExt cx="0" cy="0"/>
        </a:xfrm>
      </p:grpSpPr>
      <p:sp>
        <p:nvSpPr>
          <p:cNvPr id="604" name="Google Shape;604;g997a06042c_0_91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5" name="Google Shape;605;g997a06042c_0_91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a:t>As with formative, we want to make sure we are clear about what we mean by summative classroom assessment. Summative classroom assessment is the gathering of evidence, typically at the end of a unit of study, to broadly signal what students learned as a result of instruction. Summative classroom assessments are used for grading, reporting, and competency determinations. As stated in early learning modules, assessments are not formative or summative based on design, but based on use. The same assessment or series of questions or tasks can be used to provide feedback on instruction and student progress towards learning targets, or it can be used to make a judgment about student achievement on learning targets at certain markers in time.</a:t>
            </a:r>
            <a:endParaRPr/>
          </a:p>
          <a:p>
            <a:pPr marL="0" lvl="0" indent="0" algn="l" rtl="0">
              <a:spcBef>
                <a:spcPts val="0"/>
              </a:spcBef>
              <a:spcAft>
                <a:spcPts val="0"/>
              </a:spcAft>
              <a:buNone/>
            </a:pPr>
            <a:endParaRPr/>
          </a:p>
        </p:txBody>
      </p:sp>
      <p:sp>
        <p:nvSpPr>
          <p:cNvPr id="606" name="Google Shape;606;g997a06042c_0_91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53</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67319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997a06042c_0_111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3" name="Google Shape;613;g997a06042c_0_111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a:t>The essential features of summative assessment include at least the following four characteristics: [read]</a:t>
            </a:r>
            <a:endParaRPr/>
          </a:p>
          <a:p>
            <a:pPr marL="457200" lvl="0" indent="-317500" algn="l" rtl="0">
              <a:spcBef>
                <a:spcPts val="0"/>
              </a:spcBef>
              <a:spcAft>
                <a:spcPts val="0"/>
              </a:spcAft>
              <a:buSzPts val="1400"/>
              <a:buAutoNum type="arabicPeriod"/>
            </a:pPr>
            <a:r>
              <a:rPr lang="en-US"/>
              <a:t>alignment</a:t>
            </a:r>
            <a:endParaRPr/>
          </a:p>
          <a:p>
            <a:pPr marL="457200" lvl="0" indent="-317500" algn="l" rtl="0">
              <a:spcBef>
                <a:spcPts val="0"/>
              </a:spcBef>
              <a:spcAft>
                <a:spcPts val="0"/>
              </a:spcAft>
              <a:buSzPts val="1400"/>
              <a:buAutoNum type="arabicPeriod"/>
            </a:pPr>
            <a:r>
              <a:rPr lang="en-US"/>
              <a:t>cognitive complexity</a:t>
            </a:r>
            <a:endParaRPr/>
          </a:p>
          <a:p>
            <a:pPr marL="457200" lvl="0" indent="-317500" algn="l" rtl="0">
              <a:spcBef>
                <a:spcPts val="0"/>
              </a:spcBef>
              <a:spcAft>
                <a:spcPts val="0"/>
              </a:spcAft>
              <a:buSzPts val="1400"/>
              <a:buAutoNum type="arabicPeriod"/>
            </a:pPr>
            <a:r>
              <a:rPr lang="en-US"/>
              <a:t>fairness</a:t>
            </a:r>
            <a:endParaRPr/>
          </a:p>
          <a:p>
            <a:pPr marL="457200" lvl="0" indent="-317500" algn="l" rtl="0">
              <a:spcBef>
                <a:spcPts val="0"/>
              </a:spcBef>
              <a:spcAft>
                <a:spcPts val="0"/>
              </a:spcAft>
              <a:buSzPts val="1400"/>
              <a:buAutoNum type="arabicPeriod"/>
            </a:pPr>
            <a:r>
              <a:rPr lang="en-US"/>
              <a:t>clear success criteria</a:t>
            </a:r>
            <a:endParaRPr/>
          </a:p>
          <a:p>
            <a:pPr marL="0" lvl="0" indent="0" algn="l" rtl="0">
              <a:spcBef>
                <a:spcPts val="0"/>
              </a:spcBef>
              <a:spcAft>
                <a:spcPts val="0"/>
              </a:spcAft>
              <a:buNone/>
            </a:pPr>
            <a:endParaRPr b="1"/>
          </a:p>
        </p:txBody>
      </p:sp>
      <p:sp>
        <p:nvSpPr>
          <p:cNvPr id="614" name="Google Shape;614;g997a06042c_0_111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8343949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9afb191c46_0_215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4" name="Google Shape;644;g9afb191c46_0_2157: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lnSpc>
                <a:spcPct val="90000"/>
              </a:lnSpc>
              <a:spcBef>
                <a:spcPts val="500"/>
              </a:spcBef>
              <a:spcAft>
                <a:spcPts val="0"/>
              </a:spcAft>
              <a:buNone/>
            </a:pPr>
            <a:r>
              <a:rPr lang="en-US">
                <a:solidFill>
                  <a:srgbClr val="595959"/>
                </a:solidFill>
              </a:rPr>
              <a:t>So what’s different practically in a remote context about summative classroom assessment in comparison to in-person? Gathering evidence of student achievement no longer seems so straightforward because of at least these two things: (1) cheating and academic honest issues--whose work is it? and (2) identifying how the content should be assessed--what assessment evidence can be gathered? We will discuss each in turn.</a:t>
            </a:r>
            <a:endParaRPr>
              <a:solidFill>
                <a:srgbClr val="595959"/>
              </a:solidFill>
            </a:endParaRPr>
          </a:p>
          <a:p>
            <a:pPr marL="0" lvl="0" indent="0" algn="l" rtl="0">
              <a:lnSpc>
                <a:spcPct val="90000"/>
              </a:lnSpc>
              <a:spcBef>
                <a:spcPts val="500"/>
              </a:spcBef>
              <a:spcAft>
                <a:spcPts val="0"/>
              </a:spcAft>
              <a:buNone/>
            </a:pPr>
            <a:endParaRPr>
              <a:solidFill>
                <a:srgbClr val="595959"/>
              </a:solidFill>
            </a:endParaRPr>
          </a:p>
          <a:p>
            <a:pPr marL="0" lvl="0" indent="0" algn="l" rtl="0">
              <a:lnSpc>
                <a:spcPct val="90000"/>
              </a:lnSpc>
              <a:spcBef>
                <a:spcPts val="500"/>
              </a:spcBef>
              <a:spcAft>
                <a:spcPts val="0"/>
              </a:spcAft>
              <a:buNone/>
            </a:pPr>
            <a:endParaRPr>
              <a:solidFill>
                <a:srgbClr val="595959"/>
              </a:solidFill>
            </a:endParaRPr>
          </a:p>
        </p:txBody>
      </p:sp>
      <p:sp>
        <p:nvSpPr>
          <p:cNvPr id="645" name="Google Shape;645;g9afb191c46_0_2157: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042851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94b6bf64dd_0_55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7" name="Google Shape;247;g94b6bf64dd_0_55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Transfer, or deeper learning, is facilitated when there is alignment among the learning goals and objectives, teaching and learning activities ,and the feedback and assessment mechanisms used to inform the curriculum and instruction.</a:t>
            </a:r>
            <a:endParaRPr/>
          </a:p>
          <a:p>
            <a:pPr marL="0" lvl="0" indent="0" algn="l" rtl="0">
              <a:spcBef>
                <a:spcPts val="0"/>
              </a:spcBef>
              <a:spcAft>
                <a:spcPts val="0"/>
              </a:spcAft>
              <a:buClr>
                <a:schemeClr val="dk1"/>
              </a:buClr>
              <a:buFont typeface="Arial"/>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248" name="Google Shape;248;g94b6bf64dd_0_555:notes"/>
          <p:cNvSpPr txBox="1">
            <a:spLocks noGrp="1"/>
          </p:cNvSpPr>
          <p:nvPr>
            <p:ph type="sldNum" idx="12"/>
          </p:nvPr>
        </p:nvSpPr>
        <p:spPr>
          <a:xfrm>
            <a:off x="4143587" y="9119474"/>
            <a:ext cx="3169800" cy="481800"/>
          </a:xfrm>
          <a:prstGeom prst="rect">
            <a:avLst/>
          </a:prstGeom>
          <a:noFill/>
          <a:ln>
            <a:noFill/>
          </a:ln>
        </p:spPr>
        <p:txBody>
          <a:bodyPr spcFirstLastPara="1" wrap="square" lIns="96650" tIns="48325" rIns="96650" bIns="48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9508526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g9afb191c46_0_90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54" name="Google Shape;654;g9afb191c46_0_90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a:t>Google-able is now a more frequent word in a teacher’s lexicon--especially upper elementary to high school teachers. Meaning, if students are accessing instruction remotely then they have access to all the resources and search capabilities of the internet. Every summative classroom assessment is a de facto open book assessment on steroids! So, is it a problem that students can Google answers? And now for the response people hate the most--it depends! It depends on what claims about student performance you want to be able to support. It depends on what evidence you are trying to collect that would allow you to make a specific claim about what students know and can do. As you can see to the left, we cut/pasted an image of evidence-centered design which we discussed all the way back on slide 12.</a:t>
            </a:r>
            <a:endParaRPr/>
          </a:p>
          <a:p>
            <a:pPr marL="0" lvl="0" indent="0" algn="l" rtl="0">
              <a:spcBef>
                <a:spcPts val="0"/>
              </a:spcBef>
              <a:spcAft>
                <a:spcPts val="0"/>
              </a:spcAft>
              <a:buNone/>
            </a:pPr>
            <a:endParaRPr/>
          </a:p>
          <a:p>
            <a:pPr marL="0" lvl="0" indent="0" algn="l" rtl="0">
              <a:spcBef>
                <a:spcPts val="0"/>
              </a:spcBef>
              <a:spcAft>
                <a:spcPts val="0"/>
              </a:spcAft>
              <a:buNone/>
            </a:pPr>
            <a:r>
              <a:rPr lang="en-US"/>
              <a:t>If what you want to measure is student application of basic skills or recall/reproduction and you don’t want them to be able to Google the right answer, you may face difficulties with classroom summative assessments in a remote environment.</a:t>
            </a:r>
            <a:endParaRPr/>
          </a:p>
          <a:p>
            <a:pPr marL="0" lvl="0" indent="0" algn="l" rtl="0">
              <a:spcBef>
                <a:spcPts val="0"/>
              </a:spcBef>
              <a:spcAft>
                <a:spcPts val="0"/>
              </a:spcAft>
              <a:buNone/>
            </a:pPr>
            <a:endParaRPr/>
          </a:p>
          <a:p>
            <a:pPr marL="0" lvl="0" indent="0" algn="l" rtl="0">
              <a:spcBef>
                <a:spcPts val="0"/>
              </a:spcBef>
              <a:spcAft>
                <a:spcPts val="0"/>
              </a:spcAft>
              <a:buNone/>
            </a:pPr>
            <a:r>
              <a:rPr lang="en-US"/>
              <a:t>If, however, you are trying to collect evidence of student application, synthesis, evaluation or other higher-order thinking skills or 21st century skills such as cooperation than I’m not sure Google-able assessments are problemmatic. In most cases, assessment of students’ deeper learning (or ability to transfer what they know and can do to a new or novel context) and application of 21st century skills whether those be cogntive, intrapersonal, or interpersonal will not be Google-able. </a:t>
            </a:r>
            <a:endParaRPr/>
          </a:p>
        </p:txBody>
      </p:sp>
      <p:sp>
        <p:nvSpPr>
          <p:cNvPr id="655" name="Google Shape;655;g9afb191c46_0_90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468573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g9afb191c46_0_106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5" name="Google Shape;665;g9afb191c46_0_106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a:t>For example, we put selected summative classroom assessment designs on a continuum from more Google-able to Less-Googleable which is the inverse of authenticity. More Google-able assessments such as multiple choice or other selected response tests are less authentic, and less Google-able assessments such as portfolio defenses or demonstrations of student learning are more authentic. Remote learning may provide the impetus for many teachers to re-consider what claims about students they want to be able to make, what evidence would count as acceptable, and how that influences the type of classroom assessment design used during both formative and summative classroom assessment experiences. This is not to say, however, that this is an all-or-nothing endeavor. Meaning, we are not saying that teachers should now make every summative classroom assessment a performance task, project-based learning experience, etc. Just as with in-person learning experiences, teachers will want to think about their classroom assessment system as a system and meaningfully and thoughtfully consider the evidence that would make the case that a student does indeed know and can do the pre-specified learning targets. And also how they may need to gather more evidence from some students who show variable performance and less evidence from others that demonstrate mastery. See the hyperlinked blog on sufficiency considerations for more information.</a:t>
            </a:r>
            <a:endParaRPr/>
          </a:p>
        </p:txBody>
      </p:sp>
      <p:sp>
        <p:nvSpPr>
          <p:cNvPr id="666" name="Google Shape;666;g9afb191c46_0_1060: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57</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0338396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5"/>
        <p:cNvGrpSpPr/>
        <p:nvPr/>
      </p:nvGrpSpPr>
      <p:grpSpPr>
        <a:xfrm>
          <a:off x="0" y="0"/>
          <a:ext cx="0" cy="0"/>
          <a:chOff x="0" y="0"/>
          <a:chExt cx="0" cy="0"/>
        </a:xfrm>
      </p:grpSpPr>
      <p:sp>
        <p:nvSpPr>
          <p:cNvPr id="706" name="Google Shape;706;g9afb191c46_0_216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7" name="Google Shape;707;g9afb191c46_0_2168: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lnSpc>
                <a:spcPct val="90000"/>
              </a:lnSpc>
              <a:spcBef>
                <a:spcPts val="1000"/>
              </a:spcBef>
              <a:spcAft>
                <a:spcPts val="0"/>
              </a:spcAft>
              <a:buNone/>
            </a:pPr>
            <a:r>
              <a:rPr lang="en-US"/>
              <a:t>We discussed initially the Google-able problem. But what about parent or friend ‘help’ on summative classroom assessments? Doesn’t that change the claims we want to make about what students know and can do. Again, it depends. And in this case, I think it depends especially on the age of students. Younger students may need help reading the directions, clarifying what they are being asked to do, organizing their thinking or work, etc. There is a difference between what is productive struggle and what is not productive struggle. So, we argue that first, we need to educate students AND parents about academic honesty issues with respect to classroom summative assessments and other classroom work--including formatives. We will never be able to totally eliminate the possibility of parent, friend, or sibling support/scaffolding in a remote context, especially when grades are involved for older students...and to be honest, depending on the age of the student, the teacher may not want to eliminate the support of parents, friends, or siblings. Here are some things we think can help: communicate often and directly with students and parents about expectations. Do you want parents to give help on this summative classroom assessment, or not? Do you want to know what help was given? Additionally, viewing drafts of student work along the way, mixing in oral exams, conversations, or discussion-based assessments can help you as a teacher get a better sense of what a student knows and can do independently.</a:t>
            </a:r>
            <a:endParaRPr/>
          </a:p>
          <a:p>
            <a:pPr marL="0" lvl="0" indent="0" algn="l" rtl="0">
              <a:lnSpc>
                <a:spcPct val="90000"/>
              </a:lnSpc>
              <a:spcBef>
                <a:spcPts val="1000"/>
              </a:spcBef>
              <a:spcAft>
                <a:spcPts val="0"/>
              </a:spcAft>
              <a:buNone/>
            </a:pPr>
            <a:endParaRPr/>
          </a:p>
        </p:txBody>
      </p:sp>
      <p:sp>
        <p:nvSpPr>
          <p:cNvPr id="708" name="Google Shape;708;g9afb191c46_0_2168: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58</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3781123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5"/>
        <p:cNvGrpSpPr/>
        <p:nvPr/>
      </p:nvGrpSpPr>
      <p:grpSpPr>
        <a:xfrm>
          <a:off x="0" y="0"/>
          <a:ext cx="0" cy="0"/>
          <a:chOff x="0" y="0"/>
          <a:chExt cx="0" cy="0"/>
        </a:xfrm>
      </p:grpSpPr>
      <p:sp>
        <p:nvSpPr>
          <p:cNvPr id="726" name="Google Shape;726;g9b59982fa5_0_4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7" name="Google Shape;727;g9b59982fa5_0_45: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a:t>Let’s unpack that statement a little bit. Just because a summative classroom assessment from last school year can be re-created online doesn’t mean it should.  Seems to have a broader impact on classroom summative assessments for younger students, certain disciplines, and Google-able assessments. We’ve already talked about the Google-able problem and to a certain extent the issue with younger students--that they may not be able to complete the assessment independently. Certain things can help, such as embedding in audio files that read directions to students (if reading is not being measured) and allowing students to submit images of their work and audio files describing their learning. Additionally, certain disciplines such as science that require students to demonstrate their knowledge and skill through a scientific investigation grounded in phenomena where part of what is being measured is the students knowledge and ability to, for example, plan and carry out an investigation, analyze and interpret data, engage in argument from evidence, etc. all of which become more difficult to do in a remote environment as students do not have lab access. One way to approach this situation is to use simulations or record labs for students and provide data that then they must analyze, interpret, and construct explanations for. Hyperlinked on the screen are selected simulation based tasks and activities that can be used formatively or summatively in science classrooms.</a:t>
            </a:r>
            <a:endParaRPr/>
          </a:p>
        </p:txBody>
      </p:sp>
      <p:sp>
        <p:nvSpPr>
          <p:cNvPr id="728" name="Google Shape;728;g9b59982fa5_0_45: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59</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725378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g9afb191c46_0_219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8" name="Google Shape;738;g9afb191c46_0_2194: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lnSpc>
                <a:spcPct val="90000"/>
              </a:lnSpc>
              <a:spcBef>
                <a:spcPts val="0"/>
              </a:spcBef>
              <a:spcAft>
                <a:spcPts val="0"/>
              </a:spcAft>
              <a:buClr>
                <a:schemeClr val="dk1"/>
              </a:buClr>
              <a:buSzPts val="1100"/>
              <a:buFont typeface="Arial"/>
              <a:buNone/>
            </a:pPr>
            <a:r>
              <a:rPr lang="en-US">
                <a:solidFill>
                  <a:srgbClr val="262626"/>
                </a:solidFill>
              </a:rPr>
              <a:t>A few final thoughts about summative classroom assessment. First, we recommend putting more emphasis on formative processes rather than summative classroom assessment. This applies to both in-person and remote learning environments, but is important to reiterate. Grading can have pernicious effects on student motivation and engagement--and in a remote environment with other factors students are facing in their environment--it is important to give parents and students accurate information on student achievement relative to grade level performance expectations but not spend an inordinate amount of instructional time to do so. What summative information do you really need and when do you need to collect it for reporting purposes? </a:t>
            </a:r>
            <a:endParaRPr>
              <a:solidFill>
                <a:srgbClr val="262626"/>
              </a:solidFill>
            </a:endParaRPr>
          </a:p>
          <a:p>
            <a:pPr marL="0" lvl="0" indent="0" algn="l" rtl="0">
              <a:lnSpc>
                <a:spcPct val="90000"/>
              </a:lnSpc>
              <a:spcBef>
                <a:spcPts val="0"/>
              </a:spcBef>
              <a:spcAft>
                <a:spcPts val="0"/>
              </a:spcAft>
              <a:buClr>
                <a:schemeClr val="dk1"/>
              </a:buClr>
              <a:buSzPts val="1100"/>
              <a:buFont typeface="Arial"/>
              <a:buNone/>
            </a:pPr>
            <a:endParaRPr>
              <a:solidFill>
                <a:srgbClr val="262626"/>
              </a:solidFill>
            </a:endParaRPr>
          </a:p>
          <a:p>
            <a:pPr marL="0" lvl="0" indent="0" algn="l" rtl="0">
              <a:lnSpc>
                <a:spcPct val="90000"/>
              </a:lnSpc>
              <a:spcBef>
                <a:spcPts val="0"/>
              </a:spcBef>
              <a:spcAft>
                <a:spcPts val="0"/>
              </a:spcAft>
              <a:buClr>
                <a:schemeClr val="dk1"/>
              </a:buClr>
              <a:buSzPts val="1100"/>
              <a:buFont typeface="Arial"/>
              <a:buNone/>
            </a:pPr>
            <a:r>
              <a:rPr lang="en-US">
                <a:solidFill>
                  <a:srgbClr val="262626"/>
                </a:solidFill>
              </a:rPr>
              <a:t>Second, consider mixing in more authentic assessments, but they don’t have to be one big event. </a:t>
            </a:r>
            <a:r>
              <a:rPr lang="en-US">
                <a:solidFill>
                  <a:srgbClr val="000000"/>
                </a:solidFill>
              </a:rPr>
              <a:t>Depending on what is being assessed, teachers may be able to take longer performance tasks or project-based learning experiences and split them into a series of smaller events that can be completed over time or shorter tasks in general. </a:t>
            </a:r>
            <a:endParaRPr>
              <a:solidFill>
                <a:srgbClr val="000000"/>
              </a:solidFill>
            </a:endParaRPr>
          </a:p>
        </p:txBody>
      </p:sp>
      <p:sp>
        <p:nvSpPr>
          <p:cNvPr id="739" name="Google Shape;739;g9afb191c46_0_2194: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60</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4841793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p41: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a:t>There are at least two ways you can apply the learning in this module. First, [read]. Second, [read].</a:t>
            </a:r>
            <a:endParaRPr/>
          </a:p>
        </p:txBody>
      </p:sp>
      <p:sp>
        <p:nvSpPr>
          <p:cNvPr id="773" name="Google Shape;773;p4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909874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62200" y="549275"/>
            <a:ext cx="4876800" cy="27432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469993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94b6bf64dd_0_70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94b6bf64dd_0_709: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This slide shows one type of classroom assessment system audit—a classroom assessment map, in this case for Gr 3 math. Teams of grade level teachers can create these assessment maps which are analogous to curriculum maps. Assessment maps list only the summative classroom assessments. You’ll notice that all the gr 3 math state content standards are listed down the left hand column. Months of the year are across the top. Time could also be demarcated based on trimesters, quarters, or another way. The summative classroom assessments are color coded to indicate the type of classroom assessment design. Short summatives in grey; performance based assessments in green; and unit tests in yellow. These three types of assessment design are just examples.</a:t>
            </a:r>
            <a:endParaRPr/>
          </a:p>
          <a:p>
            <a:pPr marL="0" lvl="0" indent="0" algn="l" rtl="0">
              <a:lnSpc>
                <a:spcPct val="115000"/>
              </a:lnSpc>
              <a:spcBef>
                <a:spcPts val="0"/>
              </a:spcBef>
              <a:spcAft>
                <a:spcPts val="0"/>
              </a:spcAft>
              <a:buClr>
                <a:schemeClr val="dk1"/>
              </a:buClr>
              <a:buSzPts val="1100"/>
              <a:buFont typeface="Arial"/>
              <a:buNone/>
            </a:pPr>
            <a:r>
              <a:rPr lang="en-US"/>
              <a:t>School/district leaders can use the maps alongside teachers to evaluate the quality of their classroom assessment systems using the same five criterion used to evaluate the quality of the district assessments. For example, teachers and school/district leaders can look at each map independently, but also examine vertical and horizontal coherence. Vertical means across grade levels such as K-12 and horizontally means within their grade level/grade band but across content areas to see what they notice.</a:t>
            </a:r>
            <a:endParaRPr/>
          </a:p>
          <a:p>
            <a:pPr marL="0" lvl="0" indent="0" algn="l" rtl="0">
              <a:lnSpc>
                <a:spcPct val="115000"/>
              </a:lnSpc>
              <a:spcBef>
                <a:spcPts val="0"/>
              </a:spcBef>
              <a:spcAft>
                <a:spcPts val="0"/>
              </a:spcAft>
              <a:buClr>
                <a:schemeClr val="dk1"/>
              </a:buClr>
              <a:buSzPts val="1100"/>
              <a:buFont typeface="Arial"/>
              <a:buNone/>
            </a:pPr>
            <a:r>
              <a:rPr lang="en-US"/>
              <a:t>Are</a:t>
            </a:r>
            <a:r>
              <a:rPr lang="en-US" b="1"/>
              <a:t> </a:t>
            </a:r>
            <a:r>
              <a:rPr lang="en-US"/>
              <a:t>students assessed with assessments that probe deeper learning such as performance assessments (depth of the state content standards)? Are there clusters of standards that are not assessed at all over the course of the year in a particular grade/subject area (breath of the state content standards)? Depth and breadth just discussed relate to </a:t>
            </a:r>
            <a:r>
              <a:rPr lang="en-US" b="1"/>
              <a:t>comprehensive</a:t>
            </a:r>
            <a:r>
              <a:rPr lang="en-US"/>
              <a:t> criterion. </a:t>
            </a:r>
            <a:r>
              <a:rPr lang="en-US">
                <a:solidFill>
                  <a:srgbClr val="002664"/>
                </a:solidFill>
                <a:latin typeface="Arial"/>
                <a:ea typeface="Arial"/>
                <a:cs typeface="Arial"/>
                <a:sym typeface="Arial"/>
              </a:rPr>
              <a:t>How would a student experience the assessment system from K-12? A</a:t>
            </a:r>
            <a:r>
              <a:rPr lang="en-US"/>
              <a:t>re teachers approaching their classroom assessment systems in fundamentally different ways or with similar philosophies? What model of learning undergirds these philosophies and approaches (</a:t>
            </a:r>
            <a:r>
              <a:rPr lang="en-US" b="1"/>
              <a:t>coherence </a:t>
            </a:r>
            <a:r>
              <a:rPr lang="en-US"/>
              <a:t>criterion). re students provided multiple opportunities to demonstrate mastery which represents the </a:t>
            </a:r>
            <a:r>
              <a:rPr lang="en-US" b="1"/>
              <a:t>continuous</a:t>
            </a:r>
            <a:r>
              <a:rPr lang="en-US"/>
              <a:t> criterion)? How are the teachers using the information gleaned from these summative assessments? In other words, is the information </a:t>
            </a:r>
            <a:r>
              <a:rPr lang="en-US" b="1"/>
              <a:t>useful</a:t>
            </a:r>
            <a:r>
              <a:rPr lang="en-US"/>
              <a:t>?  If not, are there assessments that can be eliminated to make the system more </a:t>
            </a:r>
            <a:r>
              <a:rPr lang="en-US" b="1"/>
              <a:t>efficient?</a:t>
            </a:r>
            <a:endParaRPr b="1"/>
          </a:p>
          <a:p>
            <a:pPr marL="0" lvl="0" indent="0" algn="l" rtl="0">
              <a:lnSpc>
                <a:spcPct val="115000"/>
              </a:lnSpc>
              <a:spcBef>
                <a:spcPts val="0"/>
              </a:spcBef>
              <a:spcAft>
                <a:spcPts val="0"/>
              </a:spcAft>
              <a:buClr>
                <a:schemeClr val="dk1"/>
              </a:buClr>
              <a:buSzPts val="1100"/>
              <a:buFont typeface="Arial"/>
              <a:buNone/>
            </a:pPr>
            <a:r>
              <a:rPr lang="en-US"/>
              <a:t>Just as with the district assessment system audit, not every one of the five features of BAS can be answered in depth by just analyzing the classroom assessment map. One could also take a deeper dive into the summative classroom assessments listed on the map and evaluate each for quality. We discuss quality criterion such as alignment, fairness, and technical qualiities that could be used in a subsequent learning module.</a:t>
            </a:r>
            <a:endParaRPr/>
          </a:p>
          <a:p>
            <a:pPr marL="0" lvl="0" indent="0" algn="l" rtl="0">
              <a:lnSpc>
                <a:spcPct val="115000"/>
              </a:lnSpc>
              <a:spcBef>
                <a:spcPts val="0"/>
              </a:spcBef>
              <a:spcAft>
                <a:spcPts val="0"/>
              </a:spcAft>
              <a:buClr>
                <a:schemeClr val="dk1"/>
              </a:buClr>
              <a:buSzPts val="1100"/>
              <a:buFont typeface="Arial"/>
              <a:buNone/>
            </a:pPr>
            <a:endParaRPr/>
          </a:p>
          <a:p>
            <a:pPr marL="0" lvl="0" indent="0" algn="l" rtl="0">
              <a:lnSpc>
                <a:spcPct val="115000"/>
              </a:lnSpc>
              <a:spcBef>
                <a:spcPts val="0"/>
              </a:spcBef>
              <a:spcAft>
                <a:spcPts val="0"/>
              </a:spcAft>
              <a:buClr>
                <a:schemeClr val="dk1"/>
              </a:buClr>
              <a:buSzPts val="1100"/>
              <a:buFont typeface="Arial"/>
              <a:buNone/>
            </a:pPr>
            <a:r>
              <a:rPr lang="en-US"/>
              <a:t>**</a:t>
            </a:r>
            <a:endParaRPr/>
          </a:p>
          <a:p>
            <a:pPr marL="0" lvl="0" indent="0" algn="l" rtl="0">
              <a:lnSpc>
                <a:spcPct val="115000"/>
              </a:lnSpc>
              <a:spcBef>
                <a:spcPts val="0"/>
              </a:spcBef>
              <a:spcAft>
                <a:spcPts val="0"/>
              </a:spcAft>
              <a:buClr>
                <a:schemeClr val="dk1"/>
              </a:buClr>
              <a:buSzPts val="1100"/>
              <a:buFont typeface="Arial"/>
              <a:buNone/>
            </a:pPr>
            <a:r>
              <a:rPr lang="en-US"/>
              <a:t>One final note in closing: If you did an overleigh of the district assessment system map with the classroom maps, the goal is to visually see how the information collected at multiple levels promotes efficiency and the collection of critical information used to inform decisions. Incoherence, overtesting, and/or redundancies are eliminated.</a:t>
            </a:r>
            <a:endParaRPr/>
          </a:p>
          <a:p>
            <a:pPr marL="0" lvl="0" indent="0" algn="l" rtl="0">
              <a:spcBef>
                <a:spcPts val="0"/>
              </a:spcBef>
              <a:spcAft>
                <a:spcPts val="0"/>
              </a:spcAft>
              <a:buNone/>
            </a:pPr>
            <a:endParaRPr/>
          </a:p>
        </p:txBody>
      </p:sp>
      <p:sp>
        <p:nvSpPr>
          <p:cNvPr id="379" name="Google Shape;379;g94b6bf64dd_0_709: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814394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27: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Here’s an example of a Gr 3 Math Assessment Map. This is only one way it can be designed. What do you notice about how it is designed? What questions do you have? For example, consider: [read]. Turn and discuss or jot down some thoughts about these questions.</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64" name="Google Shape;364;p27: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428934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5" name="Google Shape;375;p28: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a:t>In terms of what do you notice, you see that all of the state content standard for Gr 3 math are listed down the left hand column. There is also some unit of time demarcated at the top. Here you see months of the year, a school/district could decide to choose trimesters, semesters, quarters, etc. Different types of assessment are color coded and named. I often recommend that teachers add in the specific name of the assessment rather than just Short Summative 1, for example, as this can serve as a resource to new teachers and assessment names are often more helpful for that purpose. You do not need to include these three assessment designs--short summative, unit test, or PBA necessarily.  We do recommend however that you do not list formative assessments (as those are inseparable from instruction and would be too numerous to include) and you also do not include district level assessments or state level assessments. The key thing to note is that assessment maps are meant to be a flexible tool. Adapt as needed, but strive for consistency across classrooms in a school or district if you want to be able to evaluate quality across classrooms, schools, content areas, and/or grade levels. </a:t>
            </a:r>
            <a:endParaRPr/>
          </a:p>
        </p:txBody>
      </p:sp>
      <p:sp>
        <p:nvSpPr>
          <p:cNvPr id="376" name="Google Shape;376;p28:notes"/>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295422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9: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a:t>So how do you create classroom assessment maps? [read]</a:t>
            </a:r>
            <a:endParaRPr/>
          </a:p>
        </p:txBody>
      </p:sp>
      <p:sp>
        <p:nvSpPr>
          <p:cNvPr id="386" name="Google Shape;386;p2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355748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0: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lnSpc>
                <a:spcPct val="70000"/>
              </a:lnSpc>
              <a:spcBef>
                <a:spcPts val="500"/>
              </a:spcBef>
              <a:spcAft>
                <a:spcPts val="0"/>
              </a:spcAft>
              <a:buNone/>
            </a:pPr>
            <a:r>
              <a:rPr lang="en-US"/>
              <a:t>In order to reflect on the quality of the system, which is the purpose for doing classroom assessment maps, by the way, you can use the following italicized questions to help you evaluate the extent to which your classroom assessment system adequately meets the criteria for balanced assessment systems. Some of these questions you will only be able to answer in part from the 30,000 foot view--which is the classroom assessment map--without taking a deep dive into each individual assessment. It is important to note that these questions are not the only ones you can ask, but they are a good start.</a:t>
            </a:r>
            <a:endParaRPr/>
          </a:p>
          <a:p>
            <a:pPr marL="0" lvl="0" indent="0" algn="l" rtl="0">
              <a:lnSpc>
                <a:spcPct val="70000"/>
              </a:lnSpc>
              <a:spcBef>
                <a:spcPts val="500"/>
              </a:spcBef>
              <a:spcAft>
                <a:spcPts val="0"/>
              </a:spcAft>
              <a:buNone/>
            </a:pPr>
            <a:endParaRPr/>
          </a:p>
          <a:p>
            <a:pPr marL="0" lvl="0" indent="0" algn="l" rtl="0">
              <a:lnSpc>
                <a:spcPct val="70000"/>
              </a:lnSpc>
              <a:spcBef>
                <a:spcPts val="500"/>
              </a:spcBef>
              <a:spcAft>
                <a:spcPts val="0"/>
              </a:spcAft>
              <a:buNone/>
            </a:pPr>
            <a:r>
              <a:rPr lang="en-US"/>
              <a:t>If you have assessment maps across classrooms within a school or district, you can also ask: </a:t>
            </a:r>
            <a:endParaRPr/>
          </a:p>
        </p:txBody>
      </p:sp>
      <p:sp>
        <p:nvSpPr>
          <p:cNvPr id="394" name="Google Shape;394;p3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37943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Multifaceted enterprise – used for formative and summative purposes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06551FC-3915-4B31-A92D-DB5E2B34DB2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5312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ciea.org/" TargetMode="External"/><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hyperlink" Target="https://creativecommons.org/licenses/by/4.0/" TargetMode="Externa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ciea.org/" TargetMode="External"/><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ciea.org/" TargetMode="External"/><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ciea.org/" TargetMode="External"/><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creativecommons.org/licenses/by/4.0/" TargetMode="External"/><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ciea.org/" TargetMode="External"/><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ciea.org/" TargetMode="External"/><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ciea.org/" TargetMode="External"/><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ciea.org/" TargetMode="External"/><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ciea.org/" TargetMode="External"/><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ciea.org/" TargetMode="External"/><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hyperlink" Target="https://www.nciea.org/" TargetMode="External"/><Relationship Id="rId2" Type="http://schemas.openxmlformats.org/officeDocument/2006/relationships/image" Target="../media/image7.jpg"/><Relationship Id="rId1" Type="http://schemas.openxmlformats.org/officeDocument/2006/relationships/slideMaster" Target="../slideMasters/slideMaster4.xml"/><Relationship Id="rId4" Type="http://schemas.openxmlformats.org/officeDocument/2006/relationships/image" Target="../media/image5.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ciea.org/" TargetMode="External"/><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ciea.org/" TargetMode="External"/><Relationship Id="rId1" Type="http://schemas.openxmlformats.org/officeDocument/2006/relationships/slideMaster" Target="../slideMasters/slideMaster5.xml"/><Relationship Id="rId5" Type="http://schemas.openxmlformats.org/officeDocument/2006/relationships/image" Target="../media/image4.png"/><Relationship Id="rId4" Type="http://schemas.openxmlformats.org/officeDocument/2006/relationships/hyperlink" Target="https://creativecommons.org/licenses/by/4.0/" TargetMode="Externa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ciea.org/" TargetMode="External"/><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ciea.org/" TargetMode="External"/><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nciea.org/" TargetMode="External"/><Relationship Id="rId1" Type="http://schemas.openxmlformats.org/officeDocument/2006/relationships/slideMaster" Target="../slideMasters/slideMaster5.xml"/><Relationship Id="rId4" Type="http://schemas.openxmlformats.org/officeDocument/2006/relationships/image" Target="../media/image9.pn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ciea.org/" TargetMode="External"/><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ciea.org/" TargetMode="External"/><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ciea.org/" TargetMode="External"/><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ciea.org/" TargetMode="External"/><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ciea.org/" TargetMode="External"/><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ciea.org/" TargetMode="External"/><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ciea.org/" TargetMode="External"/><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3" Type="http://schemas.openxmlformats.org/officeDocument/2006/relationships/hyperlink" Target="https://www.nciea.org/" TargetMode="External"/><Relationship Id="rId2" Type="http://schemas.openxmlformats.org/officeDocument/2006/relationships/image" Target="../media/image7.jpg"/><Relationship Id="rId1" Type="http://schemas.openxmlformats.org/officeDocument/2006/relationships/slideMaster" Target="../slideMasters/slideMaster5.xml"/><Relationship Id="rId4" Type="http://schemas.openxmlformats.org/officeDocument/2006/relationships/image" Target="../media/image5.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nciea.org/" TargetMode="External"/><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2CAC1B6-8D99-406D-A060-8D8B6A531075}"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28DED-108B-4A47-861F-76EC9AA0562D}" type="slidenum">
              <a:rPr lang="en-US" smtClean="0"/>
              <a:t>‹#›</a:t>
            </a:fld>
            <a:endParaRPr lang="en-US"/>
          </a:p>
        </p:txBody>
      </p:sp>
    </p:spTree>
    <p:extLst>
      <p:ext uri="{BB962C8B-B14F-4D97-AF65-F5344CB8AC3E}">
        <p14:creationId xmlns:p14="http://schemas.microsoft.com/office/powerpoint/2010/main" val="18841793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CAC1B6-8D99-406D-A060-8D8B6A531075}"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28DED-108B-4A47-861F-76EC9AA0562D}" type="slidenum">
              <a:rPr lang="en-US" smtClean="0"/>
              <a:t>‹#›</a:t>
            </a:fld>
            <a:endParaRPr lang="en-US"/>
          </a:p>
        </p:txBody>
      </p:sp>
    </p:spTree>
    <p:extLst>
      <p:ext uri="{BB962C8B-B14F-4D97-AF65-F5344CB8AC3E}">
        <p14:creationId xmlns:p14="http://schemas.microsoft.com/office/powerpoint/2010/main" val="24693206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CAC1B6-8D99-406D-A060-8D8B6A531075}"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28DED-108B-4A47-861F-76EC9AA0562D}" type="slidenum">
              <a:rPr lang="en-US" smtClean="0"/>
              <a:t>‹#›</a:t>
            </a:fld>
            <a:endParaRPr lang="en-US"/>
          </a:p>
        </p:txBody>
      </p:sp>
    </p:spTree>
    <p:extLst>
      <p:ext uri="{BB962C8B-B14F-4D97-AF65-F5344CB8AC3E}">
        <p14:creationId xmlns:p14="http://schemas.microsoft.com/office/powerpoint/2010/main" val="1901128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0" y="0"/>
            <a:ext cx="12192000" cy="685799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2" y="3428999"/>
            <a:ext cx="12192002" cy="2648905"/>
          </a:xfrm>
          <a:prstGeom prst="rect">
            <a:avLst/>
          </a:prstGeom>
          <a:solidFill>
            <a:srgbClr val="F8F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1" y="5584742"/>
            <a:ext cx="12192001" cy="1280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itle 1"/>
          <p:cNvSpPr>
            <a:spLocks noGrp="1"/>
          </p:cNvSpPr>
          <p:nvPr>
            <p:ph type="ctrTitle" hasCustomPrompt="1"/>
          </p:nvPr>
        </p:nvSpPr>
        <p:spPr>
          <a:xfrm>
            <a:off x="3200400" y="228600"/>
            <a:ext cx="8795084" cy="2743200"/>
          </a:xfrm>
          <a:solidFill>
            <a:schemeClr val="bg1"/>
          </a:solidFill>
        </p:spPr>
        <p:txBody>
          <a:bodyPr anchor="ctr" anchorCtr="0">
            <a:normAutofit/>
          </a:bodyPr>
          <a:lstStyle>
            <a:lvl1pPr algn="l">
              <a:defRPr sz="4800" baseline="0">
                <a:solidFill>
                  <a:schemeClr val="accent1"/>
                </a:solidFill>
              </a:defRPr>
            </a:lvl1pPr>
          </a:lstStyle>
          <a:p>
            <a:r>
              <a:rPr lang="en-US" dirty="0"/>
              <a:t>District Name</a:t>
            </a:r>
            <a:br>
              <a:rPr lang="en-US" dirty="0"/>
            </a:br>
            <a:r>
              <a:rPr lang="en-US" dirty="0"/>
              <a:t/>
            </a:r>
            <a:br>
              <a:rPr lang="en-US" dirty="0"/>
            </a:br>
            <a:r>
              <a:rPr lang="en-US" dirty="0"/>
              <a:t>District Assessment System</a:t>
            </a:r>
            <a:br>
              <a:rPr lang="en-US" dirty="0"/>
            </a:br>
            <a:r>
              <a:rPr lang="en-US" dirty="0"/>
              <a:t>Design Workshop #1</a:t>
            </a:r>
          </a:p>
        </p:txBody>
      </p:sp>
      <p:sp>
        <p:nvSpPr>
          <p:cNvPr id="18" name="Subtitle 2"/>
          <p:cNvSpPr>
            <a:spLocks noGrp="1"/>
          </p:cNvSpPr>
          <p:nvPr>
            <p:ph type="subTitle" idx="1" hasCustomPrompt="1"/>
          </p:nvPr>
        </p:nvSpPr>
        <p:spPr>
          <a:xfrm>
            <a:off x="3200400" y="3717759"/>
            <a:ext cx="8795084" cy="1581326"/>
          </a:xfrm>
          <a:noFill/>
        </p:spPr>
        <p:txBody>
          <a:bodyPr anchor="ctr" anchorCtr="0"/>
          <a:lstStyle>
            <a:lvl1pPr marL="0" indent="0" algn="l">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Date</a:t>
            </a:r>
          </a:p>
          <a:p>
            <a:r>
              <a:rPr lang="en-US" dirty="0"/>
              <a:t>Location</a:t>
            </a:r>
          </a:p>
        </p:txBody>
      </p:sp>
      <p:pic>
        <p:nvPicPr>
          <p:cNvPr id="13" name="Picture 12">
            <a:extLst>
              <a:ext uri="{FF2B5EF4-FFF2-40B4-BE49-F238E27FC236}">
                <a16:creationId xmlns:a16="http://schemas.microsoft.com/office/drawing/2014/main" id="{87A241EE-EFDB-6341-B474-989DFD27DA5F}"/>
              </a:ext>
            </a:extLst>
          </p:cNvPr>
          <p:cNvPicPr/>
          <p:nvPr userDrawn="1"/>
        </p:nvPicPr>
        <p:blipFill>
          <a:blip r:embed="rId2"/>
          <a:stretch>
            <a:fillRect/>
          </a:stretch>
        </p:blipFill>
        <p:spPr bwMode="auto">
          <a:xfrm>
            <a:off x="228599" y="5757817"/>
            <a:ext cx="912378" cy="911404"/>
          </a:xfrm>
          <a:prstGeom prst="rect">
            <a:avLst/>
          </a:prstGeom>
          <a:ln w="9525">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0460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5519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1353800" y="0"/>
            <a:ext cx="838200" cy="365125"/>
          </a:xfrm>
          <a:prstGeom prst="rect">
            <a:avLst/>
          </a:prstGeom>
        </p:spPr>
        <p:txBody>
          <a:bodyPr/>
          <a:lstStyle/>
          <a:p>
            <a:fld id="{413F71C1-6DF5-084C-BE71-F7CEE99F51B8}" type="datetimeFigureOut">
              <a:rPr lang="en-US" smtClean="0"/>
              <a:t>10/9/2020</a:t>
            </a:fld>
            <a:endParaRPr lang="en-US"/>
          </a:p>
        </p:txBody>
      </p:sp>
      <p:sp>
        <p:nvSpPr>
          <p:cNvPr id="5" name="Footer Placeholder 4"/>
          <p:cNvSpPr>
            <a:spLocks noGrp="1"/>
          </p:cNvSpPr>
          <p:nvPr>
            <p:ph type="ftr" sz="quarter" idx="11"/>
          </p:nvPr>
        </p:nvSpPr>
        <p:spPr>
          <a:xfrm>
            <a:off x="557981" y="6214369"/>
            <a:ext cx="3394587" cy="643631"/>
          </a:xfrm>
          <a:prstGeom prst="rect">
            <a:avLst/>
          </a:prstGeom>
        </p:spPr>
        <p:txBody>
          <a:bodyPr/>
          <a:lstStyle/>
          <a:p>
            <a:endParaRPr lang="en-US"/>
          </a:p>
        </p:txBody>
      </p:sp>
      <p:sp>
        <p:nvSpPr>
          <p:cNvPr id="6" name="Slide Number Placeholder 5"/>
          <p:cNvSpPr>
            <a:spLocks noGrp="1"/>
          </p:cNvSpPr>
          <p:nvPr>
            <p:ph type="sldNum" sz="quarter" idx="12"/>
          </p:nvPr>
        </p:nvSpPr>
        <p:spPr>
          <a:xfrm>
            <a:off x="11407140" y="6214369"/>
            <a:ext cx="784860" cy="643631"/>
          </a:xfrm>
          <a:prstGeom prst="rect">
            <a:avLst/>
          </a:prstGeom>
        </p:spPr>
        <p:txBody>
          <a:bodyPr/>
          <a:lstStyle/>
          <a:p>
            <a:fld id="{410FE838-BAFF-954F-82C1-2A029DBD0788}" type="slidenum">
              <a:rPr lang="en-US" smtClean="0"/>
              <a:t>‹#›</a:t>
            </a:fld>
            <a:endParaRPr lang="en-US"/>
          </a:p>
        </p:txBody>
      </p:sp>
    </p:spTree>
    <p:extLst>
      <p:ext uri="{BB962C8B-B14F-4D97-AF65-F5344CB8AC3E}">
        <p14:creationId xmlns:p14="http://schemas.microsoft.com/office/powerpoint/2010/main" val="2019298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353800" y="0"/>
            <a:ext cx="838200" cy="365125"/>
          </a:xfrm>
          <a:prstGeom prst="rect">
            <a:avLst/>
          </a:prstGeom>
        </p:spPr>
        <p:txBody>
          <a:bodyPr/>
          <a:lstStyle/>
          <a:p>
            <a:fld id="{413F71C1-6DF5-084C-BE71-F7CEE99F51B8}" type="datetimeFigureOut">
              <a:rPr lang="en-US" smtClean="0"/>
              <a:t>10/9/2020</a:t>
            </a:fld>
            <a:endParaRPr lang="en-US"/>
          </a:p>
        </p:txBody>
      </p:sp>
      <p:sp>
        <p:nvSpPr>
          <p:cNvPr id="6" name="Footer Placeholder 5"/>
          <p:cNvSpPr>
            <a:spLocks noGrp="1"/>
          </p:cNvSpPr>
          <p:nvPr>
            <p:ph type="ftr" sz="quarter" idx="11"/>
          </p:nvPr>
        </p:nvSpPr>
        <p:spPr>
          <a:xfrm>
            <a:off x="557981" y="6214369"/>
            <a:ext cx="3394587" cy="643631"/>
          </a:xfrm>
          <a:prstGeom prst="rect">
            <a:avLst/>
          </a:prstGeom>
        </p:spPr>
        <p:txBody>
          <a:bodyPr/>
          <a:lstStyle/>
          <a:p>
            <a:endParaRPr lang="en-US"/>
          </a:p>
        </p:txBody>
      </p:sp>
      <p:sp>
        <p:nvSpPr>
          <p:cNvPr id="7" name="Slide Number Placeholder 6"/>
          <p:cNvSpPr>
            <a:spLocks noGrp="1"/>
          </p:cNvSpPr>
          <p:nvPr>
            <p:ph type="sldNum" sz="quarter" idx="12"/>
          </p:nvPr>
        </p:nvSpPr>
        <p:spPr>
          <a:xfrm>
            <a:off x="11407140" y="6214369"/>
            <a:ext cx="784860" cy="643631"/>
          </a:xfrm>
          <a:prstGeom prst="rect">
            <a:avLst/>
          </a:prstGeom>
        </p:spPr>
        <p:txBody>
          <a:bodyPr/>
          <a:lstStyle/>
          <a:p>
            <a:fld id="{410FE838-BAFF-954F-82C1-2A029DBD0788}" type="slidenum">
              <a:rPr lang="en-US" smtClean="0"/>
              <a:t>‹#›</a:t>
            </a:fld>
            <a:endParaRPr lang="en-US"/>
          </a:p>
        </p:txBody>
      </p:sp>
    </p:spTree>
    <p:extLst>
      <p:ext uri="{BB962C8B-B14F-4D97-AF65-F5344CB8AC3E}">
        <p14:creationId xmlns:p14="http://schemas.microsoft.com/office/powerpoint/2010/main" val="39274109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1353800" y="0"/>
            <a:ext cx="838200" cy="365125"/>
          </a:xfrm>
          <a:prstGeom prst="rect">
            <a:avLst/>
          </a:prstGeom>
        </p:spPr>
        <p:txBody>
          <a:bodyPr/>
          <a:lstStyle/>
          <a:p>
            <a:fld id="{413F71C1-6DF5-084C-BE71-F7CEE99F51B8}" type="datetimeFigureOut">
              <a:rPr lang="en-US" smtClean="0"/>
              <a:t>10/9/2020</a:t>
            </a:fld>
            <a:endParaRPr lang="en-US"/>
          </a:p>
        </p:txBody>
      </p:sp>
      <p:sp>
        <p:nvSpPr>
          <p:cNvPr id="8" name="Footer Placeholder 7"/>
          <p:cNvSpPr>
            <a:spLocks noGrp="1"/>
          </p:cNvSpPr>
          <p:nvPr>
            <p:ph type="ftr" sz="quarter" idx="11"/>
          </p:nvPr>
        </p:nvSpPr>
        <p:spPr>
          <a:xfrm>
            <a:off x="557981" y="6214369"/>
            <a:ext cx="3394587" cy="643631"/>
          </a:xfrm>
          <a:prstGeom prst="rect">
            <a:avLst/>
          </a:prstGeom>
        </p:spPr>
        <p:txBody>
          <a:bodyPr/>
          <a:lstStyle/>
          <a:p>
            <a:endParaRPr lang="en-US"/>
          </a:p>
        </p:txBody>
      </p:sp>
      <p:sp>
        <p:nvSpPr>
          <p:cNvPr id="9" name="Slide Number Placeholder 8"/>
          <p:cNvSpPr>
            <a:spLocks noGrp="1"/>
          </p:cNvSpPr>
          <p:nvPr>
            <p:ph type="sldNum" sz="quarter" idx="12"/>
          </p:nvPr>
        </p:nvSpPr>
        <p:spPr>
          <a:xfrm>
            <a:off x="11407140" y="6214369"/>
            <a:ext cx="784860" cy="643631"/>
          </a:xfrm>
          <a:prstGeom prst="rect">
            <a:avLst/>
          </a:prstGeom>
        </p:spPr>
        <p:txBody>
          <a:bodyPr/>
          <a:lstStyle/>
          <a:p>
            <a:fld id="{410FE838-BAFF-954F-82C1-2A029DBD0788}" type="slidenum">
              <a:rPr lang="en-US" smtClean="0"/>
              <a:t>‹#›</a:t>
            </a:fld>
            <a:endParaRPr lang="en-US"/>
          </a:p>
        </p:txBody>
      </p:sp>
    </p:spTree>
    <p:extLst>
      <p:ext uri="{BB962C8B-B14F-4D97-AF65-F5344CB8AC3E}">
        <p14:creationId xmlns:p14="http://schemas.microsoft.com/office/powerpoint/2010/main" val="2269302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11353800" y="0"/>
            <a:ext cx="838200" cy="365125"/>
          </a:xfrm>
          <a:prstGeom prst="rect">
            <a:avLst/>
          </a:prstGeom>
        </p:spPr>
        <p:txBody>
          <a:bodyPr/>
          <a:lstStyle/>
          <a:p>
            <a:fld id="{413F71C1-6DF5-084C-BE71-F7CEE99F51B8}" type="datetimeFigureOut">
              <a:rPr lang="en-US" smtClean="0"/>
              <a:t>10/9/2020</a:t>
            </a:fld>
            <a:endParaRPr lang="en-US"/>
          </a:p>
        </p:txBody>
      </p:sp>
      <p:sp>
        <p:nvSpPr>
          <p:cNvPr id="4" name="Footer Placeholder 3"/>
          <p:cNvSpPr>
            <a:spLocks noGrp="1"/>
          </p:cNvSpPr>
          <p:nvPr>
            <p:ph type="ftr" sz="quarter" idx="11"/>
          </p:nvPr>
        </p:nvSpPr>
        <p:spPr>
          <a:xfrm>
            <a:off x="557981" y="6214369"/>
            <a:ext cx="3394587" cy="643631"/>
          </a:xfrm>
          <a:prstGeom prst="rect">
            <a:avLst/>
          </a:prstGeom>
        </p:spPr>
        <p:txBody>
          <a:bodyPr/>
          <a:lstStyle/>
          <a:p>
            <a:endParaRPr lang="en-US"/>
          </a:p>
        </p:txBody>
      </p:sp>
      <p:sp>
        <p:nvSpPr>
          <p:cNvPr id="5" name="Slide Number Placeholder 4"/>
          <p:cNvSpPr>
            <a:spLocks noGrp="1"/>
          </p:cNvSpPr>
          <p:nvPr>
            <p:ph type="sldNum" sz="quarter" idx="12"/>
          </p:nvPr>
        </p:nvSpPr>
        <p:spPr>
          <a:xfrm>
            <a:off x="11407140" y="6214369"/>
            <a:ext cx="784860" cy="643631"/>
          </a:xfrm>
          <a:prstGeom prst="rect">
            <a:avLst/>
          </a:prstGeom>
        </p:spPr>
        <p:txBody>
          <a:bodyPr/>
          <a:lstStyle/>
          <a:p>
            <a:fld id="{410FE838-BAFF-954F-82C1-2A029DBD0788}" type="slidenum">
              <a:rPr lang="en-US" smtClean="0"/>
              <a:t>‹#›</a:t>
            </a:fld>
            <a:endParaRPr lang="en-US"/>
          </a:p>
        </p:txBody>
      </p:sp>
    </p:spTree>
    <p:extLst>
      <p:ext uri="{BB962C8B-B14F-4D97-AF65-F5344CB8AC3E}">
        <p14:creationId xmlns:p14="http://schemas.microsoft.com/office/powerpoint/2010/main" val="7773739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23D2E64-50A0-DA4A-B980-4876C630D265}"/>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0875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1353800" y="0"/>
            <a:ext cx="838200" cy="365125"/>
          </a:xfrm>
          <a:prstGeom prst="rect">
            <a:avLst/>
          </a:prstGeom>
        </p:spPr>
        <p:txBody>
          <a:bodyPr/>
          <a:lstStyle/>
          <a:p>
            <a:fld id="{413F71C1-6DF5-084C-BE71-F7CEE99F51B8}" type="datetimeFigureOut">
              <a:rPr lang="en-US" smtClean="0"/>
              <a:t>10/9/2020</a:t>
            </a:fld>
            <a:endParaRPr lang="en-US"/>
          </a:p>
        </p:txBody>
      </p:sp>
      <p:sp>
        <p:nvSpPr>
          <p:cNvPr id="6" name="Footer Placeholder 5"/>
          <p:cNvSpPr>
            <a:spLocks noGrp="1"/>
          </p:cNvSpPr>
          <p:nvPr>
            <p:ph type="ftr" sz="quarter" idx="11"/>
          </p:nvPr>
        </p:nvSpPr>
        <p:spPr>
          <a:xfrm>
            <a:off x="557981" y="6214369"/>
            <a:ext cx="3394587" cy="643631"/>
          </a:xfrm>
          <a:prstGeom prst="rect">
            <a:avLst/>
          </a:prstGeom>
        </p:spPr>
        <p:txBody>
          <a:bodyPr/>
          <a:lstStyle/>
          <a:p>
            <a:endParaRPr lang="en-US"/>
          </a:p>
        </p:txBody>
      </p:sp>
      <p:sp>
        <p:nvSpPr>
          <p:cNvPr id="7" name="Slide Number Placeholder 6"/>
          <p:cNvSpPr>
            <a:spLocks noGrp="1"/>
          </p:cNvSpPr>
          <p:nvPr>
            <p:ph type="sldNum" sz="quarter" idx="12"/>
          </p:nvPr>
        </p:nvSpPr>
        <p:spPr>
          <a:xfrm>
            <a:off x="11407140" y="6214369"/>
            <a:ext cx="784860" cy="643631"/>
          </a:xfrm>
          <a:prstGeom prst="rect">
            <a:avLst/>
          </a:prstGeom>
        </p:spPr>
        <p:txBody>
          <a:bodyPr/>
          <a:lstStyle/>
          <a:p>
            <a:fld id="{410FE838-BAFF-954F-82C1-2A029DBD0788}" type="slidenum">
              <a:rPr lang="en-US" smtClean="0"/>
              <a:t>‹#›</a:t>
            </a:fld>
            <a:endParaRPr lang="en-US"/>
          </a:p>
        </p:txBody>
      </p:sp>
    </p:spTree>
    <p:extLst>
      <p:ext uri="{BB962C8B-B14F-4D97-AF65-F5344CB8AC3E}">
        <p14:creationId xmlns:p14="http://schemas.microsoft.com/office/powerpoint/2010/main" val="48384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2CAC1B6-8D99-406D-A060-8D8B6A531075}"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28DED-108B-4A47-861F-76EC9AA0562D}" type="slidenum">
              <a:rPr lang="en-US" smtClean="0"/>
              <a:t>‹#›</a:t>
            </a:fld>
            <a:endParaRPr lang="en-US"/>
          </a:p>
        </p:txBody>
      </p:sp>
    </p:spTree>
    <p:extLst>
      <p:ext uri="{BB962C8B-B14F-4D97-AF65-F5344CB8AC3E}">
        <p14:creationId xmlns:p14="http://schemas.microsoft.com/office/powerpoint/2010/main" val="41698623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1353800" y="0"/>
            <a:ext cx="838200" cy="365125"/>
          </a:xfrm>
          <a:prstGeom prst="rect">
            <a:avLst/>
          </a:prstGeom>
        </p:spPr>
        <p:txBody>
          <a:bodyPr/>
          <a:lstStyle/>
          <a:p>
            <a:fld id="{413F71C1-6DF5-084C-BE71-F7CEE99F51B8}" type="datetimeFigureOut">
              <a:rPr lang="en-US" smtClean="0"/>
              <a:t>10/9/2020</a:t>
            </a:fld>
            <a:endParaRPr lang="en-US"/>
          </a:p>
        </p:txBody>
      </p:sp>
      <p:sp>
        <p:nvSpPr>
          <p:cNvPr id="6" name="Footer Placeholder 5"/>
          <p:cNvSpPr>
            <a:spLocks noGrp="1"/>
          </p:cNvSpPr>
          <p:nvPr>
            <p:ph type="ftr" sz="quarter" idx="11"/>
          </p:nvPr>
        </p:nvSpPr>
        <p:spPr>
          <a:xfrm>
            <a:off x="557981" y="6214369"/>
            <a:ext cx="3394587" cy="643631"/>
          </a:xfrm>
          <a:prstGeom prst="rect">
            <a:avLst/>
          </a:prstGeom>
        </p:spPr>
        <p:txBody>
          <a:bodyPr/>
          <a:lstStyle/>
          <a:p>
            <a:endParaRPr lang="en-US"/>
          </a:p>
        </p:txBody>
      </p:sp>
      <p:sp>
        <p:nvSpPr>
          <p:cNvPr id="7" name="Slide Number Placeholder 6"/>
          <p:cNvSpPr>
            <a:spLocks noGrp="1"/>
          </p:cNvSpPr>
          <p:nvPr>
            <p:ph type="sldNum" sz="quarter" idx="12"/>
          </p:nvPr>
        </p:nvSpPr>
        <p:spPr>
          <a:xfrm>
            <a:off x="11407140" y="6214369"/>
            <a:ext cx="784860" cy="643631"/>
          </a:xfrm>
          <a:prstGeom prst="rect">
            <a:avLst/>
          </a:prstGeom>
        </p:spPr>
        <p:txBody>
          <a:bodyPr/>
          <a:lstStyle/>
          <a:p>
            <a:fld id="{410FE838-BAFF-954F-82C1-2A029DBD0788}" type="slidenum">
              <a:rPr lang="en-US" smtClean="0"/>
              <a:t>‹#›</a:t>
            </a:fld>
            <a:endParaRPr lang="en-US"/>
          </a:p>
        </p:txBody>
      </p:sp>
    </p:spTree>
    <p:extLst>
      <p:ext uri="{BB962C8B-B14F-4D97-AF65-F5344CB8AC3E}">
        <p14:creationId xmlns:p14="http://schemas.microsoft.com/office/powerpoint/2010/main" val="3410872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1353800" y="0"/>
            <a:ext cx="838200" cy="365125"/>
          </a:xfrm>
          <a:prstGeom prst="rect">
            <a:avLst/>
          </a:prstGeom>
        </p:spPr>
        <p:txBody>
          <a:bodyPr/>
          <a:lstStyle/>
          <a:p>
            <a:fld id="{413F71C1-6DF5-084C-BE71-F7CEE99F51B8}" type="datetimeFigureOut">
              <a:rPr lang="en-US" smtClean="0"/>
              <a:t>10/9/2020</a:t>
            </a:fld>
            <a:endParaRPr lang="en-US"/>
          </a:p>
        </p:txBody>
      </p:sp>
      <p:sp>
        <p:nvSpPr>
          <p:cNvPr id="5" name="Footer Placeholder 4"/>
          <p:cNvSpPr>
            <a:spLocks noGrp="1"/>
          </p:cNvSpPr>
          <p:nvPr>
            <p:ph type="ftr" sz="quarter" idx="11"/>
          </p:nvPr>
        </p:nvSpPr>
        <p:spPr>
          <a:xfrm>
            <a:off x="557981" y="6214369"/>
            <a:ext cx="3394587" cy="643631"/>
          </a:xfrm>
          <a:prstGeom prst="rect">
            <a:avLst/>
          </a:prstGeom>
        </p:spPr>
        <p:txBody>
          <a:bodyPr/>
          <a:lstStyle/>
          <a:p>
            <a:endParaRPr lang="en-US"/>
          </a:p>
        </p:txBody>
      </p:sp>
      <p:sp>
        <p:nvSpPr>
          <p:cNvPr id="6" name="Slide Number Placeholder 5"/>
          <p:cNvSpPr>
            <a:spLocks noGrp="1"/>
          </p:cNvSpPr>
          <p:nvPr>
            <p:ph type="sldNum" sz="quarter" idx="12"/>
          </p:nvPr>
        </p:nvSpPr>
        <p:spPr>
          <a:xfrm>
            <a:off x="11407140" y="6214369"/>
            <a:ext cx="784860" cy="643631"/>
          </a:xfrm>
          <a:prstGeom prst="rect">
            <a:avLst/>
          </a:prstGeom>
        </p:spPr>
        <p:txBody>
          <a:bodyPr/>
          <a:lstStyle/>
          <a:p>
            <a:fld id="{410FE838-BAFF-954F-82C1-2A029DBD0788}" type="slidenum">
              <a:rPr lang="en-US" smtClean="0"/>
              <a:t>‹#›</a:t>
            </a:fld>
            <a:endParaRPr lang="en-US"/>
          </a:p>
        </p:txBody>
      </p:sp>
    </p:spTree>
    <p:extLst>
      <p:ext uri="{BB962C8B-B14F-4D97-AF65-F5344CB8AC3E}">
        <p14:creationId xmlns:p14="http://schemas.microsoft.com/office/powerpoint/2010/main" val="28882172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1353800" y="0"/>
            <a:ext cx="838200" cy="365125"/>
          </a:xfrm>
          <a:prstGeom prst="rect">
            <a:avLst/>
          </a:prstGeom>
        </p:spPr>
        <p:txBody>
          <a:bodyPr/>
          <a:lstStyle/>
          <a:p>
            <a:fld id="{413F71C1-6DF5-084C-BE71-F7CEE99F51B8}" type="datetimeFigureOut">
              <a:rPr lang="en-US" smtClean="0"/>
              <a:t>10/9/2020</a:t>
            </a:fld>
            <a:endParaRPr lang="en-US"/>
          </a:p>
        </p:txBody>
      </p:sp>
      <p:sp>
        <p:nvSpPr>
          <p:cNvPr id="5" name="Footer Placeholder 4"/>
          <p:cNvSpPr>
            <a:spLocks noGrp="1"/>
          </p:cNvSpPr>
          <p:nvPr>
            <p:ph type="ftr" sz="quarter" idx="11"/>
          </p:nvPr>
        </p:nvSpPr>
        <p:spPr>
          <a:xfrm>
            <a:off x="557981" y="6214369"/>
            <a:ext cx="3394587" cy="643631"/>
          </a:xfrm>
          <a:prstGeom prst="rect">
            <a:avLst/>
          </a:prstGeom>
        </p:spPr>
        <p:txBody>
          <a:bodyPr/>
          <a:lstStyle/>
          <a:p>
            <a:endParaRPr lang="en-US"/>
          </a:p>
        </p:txBody>
      </p:sp>
      <p:sp>
        <p:nvSpPr>
          <p:cNvPr id="6" name="Slide Number Placeholder 5"/>
          <p:cNvSpPr>
            <a:spLocks noGrp="1"/>
          </p:cNvSpPr>
          <p:nvPr>
            <p:ph type="sldNum" sz="quarter" idx="12"/>
          </p:nvPr>
        </p:nvSpPr>
        <p:spPr>
          <a:xfrm>
            <a:off x="11407140" y="6214369"/>
            <a:ext cx="784860" cy="643631"/>
          </a:xfrm>
          <a:prstGeom prst="rect">
            <a:avLst/>
          </a:prstGeom>
        </p:spPr>
        <p:txBody>
          <a:bodyPr/>
          <a:lstStyle/>
          <a:p>
            <a:fld id="{410FE838-BAFF-954F-82C1-2A029DBD0788}" type="slidenum">
              <a:rPr lang="en-US" smtClean="0"/>
              <a:t>‹#›</a:t>
            </a:fld>
            <a:endParaRPr lang="en-US"/>
          </a:p>
        </p:txBody>
      </p:sp>
    </p:spTree>
    <p:extLst>
      <p:ext uri="{BB962C8B-B14F-4D97-AF65-F5344CB8AC3E}">
        <p14:creationId xmlns:p14="http://schemas.microsoft.com/office/powerpoint/2010/main" val="27082477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normAutofit/>
          </a:bodyPr>
          <a:lstStyle>
            <a:lvl1pPr algn="ctr">
              <a:defRPr sz="4800">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Tree>
    <p:extLst>
      <p:ext uri="{BB962C8B-B14F-4D97-AF65-F5344CB8AC3E}">
        <p14:creationId xmlns:p14="http://schemas.microsoft.com/office/powerpoint/2010/main" val="226556089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62265678"/>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396876"/>
            <a:ext cx="5410200" cy="5013325"/>
          </a:xfrm>
        </p:spPr>
        <p:txBody>
          <a:bodyPr/>
          <a:lstStyle>
            <a:lvl5pP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a:t>
            </a:r>
            <a:r>
              <a:rPr lang="en-US" dirty="0" err="1" smtClean="0"/>
              <a:t>levelz</a:t>
            </a:r>
            <a:endParaRPr lang="en-US" dirty="0"/>
          </a:p>
        </p:txBody>
      </p:sp>
      <p:sp>
        <p:nvSpPr>
          <p:cNvPr id="4" name="Content Placeholder 3"/>
          <p:cNvSpPr>
            <a:spLocks noGrp="1"/>
          </p:cNvSpPr>
          <p:nvPr>
            <p:ph sz="half" idx="2"/>
          </p:nvPr>
        </p:nvSpPr>
        <p:spPr>
          <a:xfrm>
            <a:off x="6172200" y="396876"/>
            <a:ext cx="5410200" cy="501332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48170639"/>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6042027"/>
            <a:ext cx="10515600" cy="815975"/>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09602" y="366713"/>
            <a:ext cx="5387975" cy="823912"/>
          </a:xfrm>
        </p:spPr>
        <p:txBody>
          <a:bodyPr anchor="b"/>
          <a:lstStyle>
            <a:lvl1pPr marL="0" indent="0" algn="ctr">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2" y="1190626"/>
            <a:ext cx="5387975" cy="4219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366713"/>
            <a:ext cx="5410200" cy="823912"/>
          </a:xfrm>
        </p:spPr>
        <p:txBody>
          <a:bodyPr anchor="b"/>
          <a:lstStyle>
            <a:lvl1pPr marL="0" indent="0" algn="ctr">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6172200" y="1190626"/>
            <a:ext cx="5410200" cy="4219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5083220"/>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370787443"/>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3472464"/>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2"/>
          <p:cNvSpPr txBox="1">
            <a:spLocks noGrp="1"/>
          </p:cNvSpPr>
          <p:nvPr>
            <p:ph type="subTitle" idx="1"/>
          </p:nvPr>
        </p:nvSpPr>
        <p:spPr>
          <a:xfrm>
            <a:off x="838200" y="3991918"/>
            <a:ext cx="9829800" cy="874269"/>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rgbClr val="7F7F7F"/>
              </a:buClr>
              <a:buSzPts val="2400"/>
              <a:buNone/>
              <a:defRPr sz="2400" b="0" i="0">
                <a:solidFill>
                  <a:srgbClr val="7F7F7F"/>
                </a:solidFill>
                <a:latin typeface="Calibri"/>
                <a:ea typeface="Calibri"/>
                <a:cs typeface="Calibri"/>
                <a:sym typeface="Calibri"/>
              </a:defRPr>
            </a:lvl1pPr>
            <a:lvl2pPr lvl="1" algn="ctr">
              <a:lnSpc>
                <a:spcPct val="90000"/>
              </a:lnSpc>
              <a:spcBef>
                <a:spcPts val="500"/>
              </a:spcBef>
              <a:spcAft>
                <a:spcPts val="0"/>
              </a:spcAft>
              <a:buClr>
                <a:srgbClr val="595959"/>
              </a:buClr>
              <a:buSzPts val="2000"/>
              <a:buNone/>
              <a:defRPr sz="2000"/>
            </a:lvl2pPr>
            <a:lvl3pPr lvl="2" algn="ctr">
              <a:lnSpc>
                <a:spcPct val="90000"/>
              </a:lnSpc>
              <a:spcBef>
                <a:spcPts val="500"/>
              </a:spcBef>
              <a:spcAft>
                <a:spcPts val="0"/>
              </a:spcAft>
              <a:buClr>
                <a:srgbClr val="595959"/>
              </a:buClr>
              <a:buSzPts val="1800"/>
              <a:buNone/>
              <a:defRPr sz="1800"/>
            </a:lvl3pPr>
            <a:lvl4pPr lvl="3" algn="ctr">
              <a:lnSpc>
                <a:spcPct val="90000"/>
              </a:lnSpc>
              <a:spcBef>
                <a:spcPts val="500"/>
              </a:spcBef>
              <a:spcAft>
                <a:spcPts val="0"/>
              </a:spcAft>
              <a:buClr>
                <a:srgbClr val="595959"/>
              </a:buClr>
              <a:buSzPts val="1600"/>
              <a:buNone/>
              <a:defRPr sz="1600"/>
            </a:lvl4pPr>
            <a:lvl5pPr lvl="4" algn="ctr">
              <a:lnSpc>
                <a:spcPct val="90000"/>
              </a:lnSpc>
              <a:spcBef>
                <a:spcPts val="500"/>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 name="Google Shape;17;p2">
            <a:hlinkClick r:id="rId2"/>
          </p:cNvPr>
          <p:cNvPicPr preferRelativeResize="0"/>
          <p:nvPr/>
        </p:nvPicPr>
        <p:blipFill rotWithShape="1">
          <a:blip r:embed="rId3">
            <a:alphaModFix/>
          </a:blip>
          <a:srcRect/>
          <a:stretch/>
        </p:blipFill>
        <p:spPr>
          <a:xfrm>
            <a:off x="838200" y="744279"/>
            <a:ext cx="2608540" cy="793239"/>
          </a:xfrm>
          <a:prstGeom prst="rect">
            <a:avLst/>
          </a:prstGeom>
          <a:noFill/>
          <a:ln>
            <a:noFill/>
          </a:ln>
        </p:spPr>
      </p:pic>
      <p:sp>
        <p:nvSpPr>
          <p:cNvPr id="18" name="Google Shape;18;p2"/>
          <p:cNvSpPr/>
          <p:nvPr/>
        </p:nvSpPr>
        <p:spPr>
          <a:xfrm>
            <a:off x="10668000" y="0"/>
            <a:ext cx="1524000" cy="6858000"/>
          </a:xfrm>
          <a:prstGeom prst="rect">
            <a:avLst/>
          </a:prstGeom>
          <a:solidFill>
            <a:srgbClr val="08AF6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
          <p:cNvSpPr/>
          <p:nvPr/>
        </p:nvSpPr>
        <p:spPr>
          <a:xfrm>
            <a:off x="728870" y="6281804"/>
            <a:ext cx="848139" cy="43967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0" name="Google Shape;20;p2"/>
          <p:cNvGrpSpPr/>
          <p:nvPr/>
        </p:nvGrpSpPr>
        <p:grpSpPr>
          <a:xfrm>
            <a:off x="932796" y="6312411"/>
            <a:ext cx="2513944" cy="383182"/>
            <a:chOff x="848834" y="5976182"/>
            <a:chExt cx="2513944" cy="383182"/>
          </a:xfrm>
        </p:grpSpPr>
        <p:pic>
          <p:nvPicPr>
            <p:cNvPr id="21" name="Google Shape;21;p2">
              <a:hlinkClick r:id="rId4"/>
            </p:cNvPr>
            <p:cNvPicPr preferRelativeResize="0"/>
            <p:nvPr/>
          </p:nvPicPr>
          <p:blipFill rotWithShape="1">
            <a:blip r:embed="rId5">
              <a:alphaModFix amt="50000"/>
            </a:blip>
            <a:srcRect/>
            <a:stretch/>
          </p:blipFill>
          <p:spPr>
            <a:xfrm>
              <a:off x="848834" y="6023174"/>
              <a:ext cx="598970" cy="284127"/>
            </a:xfrm>
            <a:prstGeom prst="rect">
              <a:avLst/>
            </a:prstGeom>
            <a:noFill/>
            <a:ln>
              <a:noFill/>
            </a:ln>
          </p:spPr>
        </p:pic>
        <p:sp>
          <p:nvSpPr>
            <p:cNvPr id="22" name="Google Shape;22;p2"/>
            <p:cNvSpPr txBox="1"/>
            <p:nvPr/>
          </p:nvSpPr>
          <p:spPr>
            <a:xfrm>
              <a:off x="1466648" y="5976182"/>
              <a:ext cx="1896130" cy="38318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700" b="0" i="0" u="none" strike="noStrike" cap="none">
                  <a:solidFill>
                    <a:srgbClr val="898989"/>
                  </a:solidFill>
                  <a:latin typeface="Calibri"/>
                  <a:ea typeface="Calibri"/>
                  <a:cs typeface="Calibri"/>
                  <a:sym typeface="Calibri"/>
                </a:rPr>
                <a:t>This work is licensed under a </a:t>
              </a:r>
              <a:br>
                <a:rPr lang="en-US" sz="700" b="0" i="0" u="none" strike="noStrike" cap="none">
                  <a:solidFill>
                    <a:srgbClr val="898989"/>
                  </a:solidFill>
                  <a:latin typeface="Calibri"/>
                  <a:ea typeface="Calibri"/>
                  <a:cs typeface="Calibri"/>
                  <a:sym typeface="Calibri"/>
                </a:rPr>
              </a:br>
              <a:r>
                <a:rPr lang="en-US" sz="700" b="0" i="0" u="none" strike="noStrike" cap="none">
                  <a:solidFill>
                    <a:srgbClr val="898989"/>
                  </a:solidFill>
                  <a:latin typeface="Calibri"/>
                  <a:ea typeface="Calibri"/>
                  <a:cs typeface="Calibri"/>
                  <a:sym typeface="Calibri"/>
                </a:rPr>
                <a:t>Creative Commons Attribution 4.0</a:t>
              </a:r>
              <a:endParaRPr/>
            </a:p>
            <a:p>
              <a:pPr marL="0" marR="0" lvl="0" indent="0" algn="l" rtl="0">
                <a:lnSpc>
                  <a:spcPct val="90000"/>
                </a:lnSpc>
                <a:spcBef>
                  <a:spcPts val="0"/>
                </a:spcBef>
                <a:spcAft>
                  <a:spcPts val="0"/>
                </a:spcAft>
                <a:buNone/>
              </a:pPr>
              <a:r>
                <a:rPr lang="en-US" sz="700" b="0" i="0" u="none" strike="noStrike" cap="none">
                  <a:solidFill>
                    <a:srgbClr val="898989"/>
                  </a:solidFill>
                  <a:latin typeface="Calibri"/>
                  <a:ea typeface="Calibri"/>
                  <a:cs typeface="Calibri"/>
                  <a:sym typeface="Calibri"/>
                </a:rPr>
                <a:t>International License.</a:t>
              </a:r>
              <a:endParaRPr/>
            </a:p>
          </p:txBody>
        </p:sp>
      </p:grpSp>
      <p:sp>
        <p:nvSpPr>
          <p:cNvPr id="23" name="Google Shape;23;p2"/>
          <p:cNvSpPr txBox="1">
            <a:spLocks noGrp="1"/>
          </p:cNvSpPr>
          <p:nvPr>
            <p:ph type="title"/>
          </p:nvPr>
        </p:nvSpPr>
        <p:spPr>
          <a:xfrm>
            <a:off x="831614" y="1947604"/>
            <a:ext cx="9836386" cy="19431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262626"/>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
          <p:cNvSpPr txBox="1">
            <a:spLocks noGrp="1"/>
          </p:cNvSpPr>
          <p:nvPr>
            <p:ph type="body" idx="2"/>
          </p:nvPr>
        </p:nvSpPr>
        <p:spPr>
          <a:xfrm>
            <a:off x="838200" y="4993708"/>
            <a:ext cx="9829800" cy="121015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98989"/>
              </a:buClr>
              <a:buSzPts val="2400"/>
              <a:buNone/>
              <a:defRPr sz="2400">
                <a:solidFill>
                  <a:srgbClr val="898989"/>
                </a:solidFill>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62226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CAC1B6-8D99-406D-A060-8D8B6A531075}" type="datetimeFigureOut">
              <a:rPr lang="en-US" smtClean="0"/>
              <a:t>10/9/2020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F28DED-108B-4A47-861F-76EC9AA0562D}" type="slidenum">
              <a:rPr lang="en-US" smtClean="0"/>
              <a:t>‹#›</a:t>
            </a:fld>
            <a:endParaRPr lang="en-US"/>
          </a:p>
        </p:txBody>
      </p:sp>
    </p:spTree>
    <p:extLst>
      <p:ext uri="{BB962C8B-B14F-4D97-AF65-F5344CB8AC3E}">
        <p14:creationId xmlns:p14="http://schemas.microsoft.com/office/powerpoint/2010/main" val="211752975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838200" y="365125"/>
            <a:ext cx="9144000" cy="88570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262626"/>
              </a:buClr>
              <a:buSzPts val="4000"/>
              <a:buFont typeface="Calibri"/>
              <a:buNone/>
              <a:defRPr b="1" i="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838200" y="1394302"/>
            <a:ext cx="10515600" cy="484259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9" name="Google Shape;29;p3">
            <a:hlinkClick r:id="rId2"/>
          </p:cNvPr>
          <p:cNvPicPr preferRelativeResize="0"/>
          <p:nvPr/>
        </p:nvPicPr>
        <p:blipFill rotWithShape="1">
          <a:blip r:embed="rId3">
            <a:alphaModFix/>
          </a:blip>
          <a:srcRect/>
          <a:stretch/>
        </p:blipFill>
        <p:spPr>
          <a:xfrm>
            <a:off x="10528530" y="318498"/>
            <a:ext cx="1283880" cy="390419"/>
          </a:xfrm>
          <a:prstGeom prst="rect">
            <a:avLst/>
          </a:prstGeom>
          <a:noFill/>
          <a:ln>
            <a:noFill/>
          </a:ln>
        </p:spPr>
      </p:pic>
      <p:cxnSp>
        <p:nvCxnSpPr>
          <p:cNvPr id="30" name="Google Shape;30;p3"/>
          <p:cNvCxnSpPr/>
          <p:nvPr/>
        </p:nvCxnSpPr>
        <p:spPr>
          <a:xfrm>
            <a:off x="923925" y="1269999"/>
            <a:ext cx="10429875" cy="0"/>
          </a:xfrm>
          <a:prstGeom prst="straightConnector1">
            <a:avLst/>
          </a:prstGeom>
          <a:noFill/>
          <a:ln w="19050" cap="flat" cmpd="sng">
            <a:solidFill>
              <a:srgbClr val="00A84F"/>
            </a:solidFill>
            <a:prstDash val="solid"/>
            <a:miter lim="800000"/>
            <a:headEnd type="none" w="sm" len="sm"/>
            <a:tailEnd type="none" w="sm" len="sm"/>
          </a:ln>
        </p:spPr>
      </p:cxnSp>
      <p:sp>
        <p:nvSpPr>
          <p:cNvPr id="31" name="Google Shape;3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1118051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41"/>
        <p:cNvGrpSpPr/>
        <p:nvPr/>
      </p:nvGrpSpPr>
      <p:grpSpPr>
        <a:xfrm>
          <a:off x="0" y="0"/>
          <a:ext cx="0" cy="0"/>
          <a:chOff x="0" y="0"/>
          <a:chExt cx="0" cy="0"/>
        </a:xfrm>
      </p:grpSpPr>
      <p:sp>
        <p:nvSpPr>
          <p:cNvPr id="42" name="Google Shape;42;p5"/>
          <p:cNvSpPr txBox="1">
            <a:spLocks noGrp="1"/>
          </p:cNvSpPr>
          <p:nvPr>
            <p:ph type="body" idx="1"/>
          </p:nvPr>
        </p:nvSpPr>
        <p:spPr>
          <a:xfrm>
            <a:off x="838200" y="1390915"/>
            <a:ext cx="5181600" cy="482010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3" name="Google Shape;43;p5"/>
          <p:cNvSpPr txBox="1">
            <a:spLocks noGrp="1"/>
          </p:cNvSpPr>
          <p:nvPr>
            <p:ph type="body" idx="2"/>
          </p:nvPr>
        </p:nvSpPr>
        <p:spPr>
          <a:xfrm>
            <a:off x="6172200" y="1390915"/>
            <a:ext cx="5181600" cy="482010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5" name="Google Shape;45;p5">
            <a:hlinkClick r:id="rId2"/>
          </p:cNvPr>
          <p:cNvPicPr preferRelativeResize="0"/>
          <p:nvPr/>
        </p:nvPicPr>
        <p:blipFill rotWithShape="1">
          <a:blip r:embed="rId3">
            <a:alphaModFix/>
          </a:blip>
          <a:srcRect/>
          <a:stretch/>
        </p:blipFill>
        <p:spPr>
          <a:xfrm>
            <a:off x="10528530" y="318498"/>
            <a:ext cx="1283880" cy="390419"/>
          </a:xfrm>
          <a:prstGeom prst="rect">
            <a:avLst/>
          </a:prstGeom>
          <a:noFill/>
          <a:ln>
            <a:noFill/>
          </a:ln>
        </p:spPr>
      </p:pic>
      <p:sp>
        <p:nvSpPr>
          <p:cNvPr id="46" name="Google Shape;46;p5"/>
          <p:cNvSpPr txBox="1">
            <a:spLocks noGrp="1"/>
          </p:cNvSpPr>
          <p:nvPr>
            <p:ph type="title"/>
          </p:nvPr>
        </p:nvSpPr>
        <p:spPr>
          <a:xfrm>
            <a:off x="838200" y="365125"/>
            <a:ext cx="9144000" cy="88570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262626"/>
              </a:buClr>
              <a:buSzPts val="4000"/>
              <a:buFont typeface="Calibri"/>
              <a:buNone/>
              <a:defRPr b="1" i="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48" name="Google Shape;48;p5"/>
          <p:cNvCxnSpPr/>
          <p:nvPr/>
        </p:nvCxnSpPr>
        <p:spPr>
          <a:xfrm>
            <a:off x="923925" y="1269999"/>
            <a:ext cx="10429875" cy="0"/>
          </a:xfrm>
          <a:prstGeom prst="straightConnector1">
            <a:avLst/>
          </a:prstGeom>
          <a:noFill/>
          <a:ln w="19050" cap="flat" cmpd="sng">
            <a:solidFill>
              <a:srgbClr val="00A84F"/>
            </a:solidFill>
            <a:prstDash val="solid"/>
            <a:miter lim="800000"/>
            <a:headEnd type="none" w="sm" len="sm"/>
            <a:tailEnd type="none" w="sm" len="sm"/>
          </a:ln>
        </p:spPr>
      </p:cxnSp>
    </p:spTree>
    <p:extLst>
      <p:ext uri="{BB962C8B-B14F-4D97-AF65-F5344CB8AC3E}">
        <p14:creationId xmlns:p14="http://schemas.microsoft.com/office/powerpoint/2010/main" val="40448050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1" name="Google Shape;51;p6">
            <a:hlinkClick r:id="rId2"/>
          </p:cNvPr>
          <p:cNvPicPr preferRelativeResize="0"/>
          <p:nvPr/>
        </p:nvPicPr>
        <p:blipFill rotWithShape="1">
          <a:blip r:embed="rId3">
            <a:alphaModFix/>
          </a:blip>
          <a:srcRect/>
          <a:stretch/>
        </p:blipFill>
        <p:spPr>
          <a:xfrm>
            <a:off x="10528530" y="318498"/>
            <a:ext cx="1283880" cy="390419"/>
          </a:xfrm>
          <a:prstGeom prst="rect">
            <a:avLst/>
          </a:prstGeom>
          <a:noFill/>
          <a:ln>
            <a:noFill/>
          </a:ln>
        </p:spPr>
      </p:pic>
      <p:cxnSp>
        <p:nvCxnSpPr>
          <p:cNvPr id="52" name="Google Shape;52;p6"/>
          <p:cNvCxnSpPr/>
          <p:nvPr/>
        </p:nvCxnSpPr>
        <p:spPr>
          <a:xfrm>
            <a:off x="0" y="0"/>
            <a:ext cx="12192000" cy="0"/>
          </a:xfrm>
          <a:prstGeom prst="straightConnector1">
            <a:avLst/>
          </a:prstGeom>
          <a:noFill/>
          <a:ln w="57150" cap="flat" cmpd="sng">
            <a:solidFill>
              <a:srgbClr val="00A84F"/>
            </a:solidFill>
            <a:prstDash val="solid"/>
            <a:miter lim="800000"/>
            <a:headEnd type="none" w="sm" len="sm"/>
            <a:tailEnd type="none" w="sm" len="sm"/>
          </a:ln>
        </p:spPr>
      </p:cxnSp>
      <p:sp>
        <p:nvSpPr>
          <p:cNvPr id="53" name="Google Shape;53;p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636385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Title and Content - Blank">
  <p:cSld name="Title and Content - Blank">
    <p:spTree>
      <p:nvGrpSpPr>
        <p:cNvPr id="1" name="Shape 54"/>
        <p:cNvGrpSpPr/>
        <p:nvPr/>
      </p:nvGrpSpPr>
      <p:grpSpPr>
        <a:xfrm>
          <a:off x="0" y="0"/>
          <a:ext cx="0" cy="0"/>
          <a:chOff x="0" y="0"/>
          <a:chExt cx="0" cy="0"/>
        </a:xfrm>
      </p:grpSpPr>
      <p:sp>
        <p:nvSpPr>
          <p:cNvPr id="55" name="Google Shape;55;p7"/>
          <p:cNvSpPr txBox="1">
            <a:spLocks noGrp="1"/>
          </p:cNvSpPr>
          <p:nvPr>
            <p:ph type="title"/>
          </p:nvPr>
        </p:nvSpPr>
        <p:spPr>
          <a:xfrm>
            <a:off x="838200" y="202101"/>
            <a:ext cx="9439940" cy="6635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262626"/>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0" i="0">
                <a:solidFill>
                  <a:srgbClr val="7F7F7F"/>
                </a:solidFill>
                <a:latin typeface="Calibri"/>
                <a:ea typeface="Calibri"/>
                <a:cs typeface="Calibri"/>
                <a:sym typeface="Calibri"/>
              </a:defRPr>
            </a:lvl1pPr>
            <a:lvl2pPr marL="0" lvl="1" indent="0" algn="r">
              <a:spcBef>
                <a:spcPts val="0"/>
              </a:spcBef>
              <a:buNone/>
              <a:defRPr sz="1000" b="0" i="0">
                <a:solidFill>
                  <a:srgbClr val="7F7F7F"/>
                </a:solidFill>
                <a:latin typeface="Calibri"/>
                <a:ea typeface="Calibri"/>
                <a:cs typeface="Calibri"/>
                <a:sym typeface="Calibri"/>
              </a:defRPr>
            </a:lvl2pPr>
            <a:lvl3pPr marL="0" lvl="2" indent="0" algn="r">
              <a:spcBef>
                <a:spcPts val="0"/>
              </a:spcBef>
              <a:buNone/>
              <a:defRPr sz="1000" b="0" i="0">
                <a:solidFill>
                  <a:srgbClr val="7F7F7F"/>
                </a:solidFill>
                <a:latin typeface="Calibri"/>
                <a:ea typeface="Calibri"/>
                <a:cs typeface="Calibri"/>
                <a:sym typeface="Calibri"/>
              </a:defRPr>
            </a:lvl3pPr>
            <a:lvl4pPr marL="0" lvl="3" indent="0" algn="r">
              <a:spcBef>
                <a:spcPts val="0"/>
              </a:spcBef>
              <a:buNone/>
              <a:defRPr sz="1000" b="0" i="0">
                <a:solidFill>
                  <a:srgbClr val="7F7F7F"/>
                </a:solidFill>
                <a:latin typeface="Calibri"/>
                <a:ea typeface="Calibri"/>
                <a:cs typeface="Calibri"/>
                <a:sym typeface="Calibri"/>
              </a:defRPr>
            </a:lvl4pPr>
            <a:lvl5pPr marL="0" lvl="4" indent="0" algn="r">
              <a:spcBef>
                <a:spcPts val="0"/>
              </a:spcBef>
              <a:buNone/>
              <a:defRPr sz="1000" b="0" i="0">
                <a:solidFill>
                  <a:srgbClr val="7F7F7F"/>
                </a:solidFill>
                <a:latin typeface="Calibri"/>
                <a:ea typeface="Calibri"/>
                <a:cs typeface="Calibri"/>
                <a:sym typeface="Calibri"/>
              </a:defRPr>
            </a:lvl5pPr>
            <a:lvl6pPr marL="0" lvl="5" indent="0" algn="r">
              <a:spcBef>
                <a:spcPts val="0"/>
              </a:spcBef>
              <a:buNone/>
              <a:defRPr sz="1000" b="0" i="0">
                <a:solidFill>
                  <a:srgbClr val="7F7F7F"/>
                </a:solidFill>
                <a:latin typeface="Calibri"/>
                <a:ea typeface="Calibri"/>
                <a:cs typeface="Calibri"/>
                <a:sym typeface="Calibri"/>
              </a:defRPr>
            </a:lvl6pPr>
            <a:lvl7pPr marL="0" lvl="6" indent="0" algn="r">
              <a:spcBef>
                <a:spcPts val="0"/>
              </a:spcBef>
              <a:buNone/>
              <a:defRPr sz="1000" b="0" i="0">
                <a:solidFill>
                  <a:srgbClr val="7F7F7F"/>
                </a:solidFill>
                <a:latin typeface="Calibri"/>
                <a:ea typeface="Calibri"/>
                <a:cs typeface="Calibri"/>
                <a:sym typeface="Calibri"/>
              </a:defRPr>
            </a:lvl7pPr>
            <a:lvl8pPr marL="0" lvl="7" indent="0" algn="r">
              <a:spcBef>
                <a:spcPts val="0"/>
              </a:spcBef>
              <a:buNone/>
              <a:defRPr sz="1000" b="0" i="0">
                <a:solidFill>
                  <a:srgbClr val="7F7F7F"/>
                </a:solidFill>
                <a:latin typeface="Calibri"/>
                <a:ea typeface="Calibri"/>
                <a:cs typeface="Calibri"/>
                <a:sym typeface="Calibri"/>
              </a:defRPr>
            </a:lvl8pPr>
            <a:lvl9pPr marL="0" lvl="8" indent="0" algn="r">
              <a:spcBef>
                <a:spcPts val="0"/>
              </a:spcBef>
              <a:buNone/>
              <a:defRPr sz="1000" b="0" i="0">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58" name="Google Shape;58;p7"/>
          <p:cNvSpPr txBox="1">
            <a:spLocks noGrp="1"/>
          </p:cNvSpPr>
          <p:nvPr>
            <p:ph type="body" idx="1"/>
          </p:nvPr>
        </p:nvSpPr>
        <p:spPr>
          <a:xfrm>
            <a:off x="351368" y="1028700"/>
            <a:ext cx="11444817" cy="531495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9" name="Google Shape;59;p7"/>
          <p:cNvPicPr preferRelativeResize="0"/>
          <p:nvPr/>
        </p:nvPicPr>
        <p:blipFill rotWithShape="1">
          <a:blip r:embed="rId2">
            <a:alphaModFix/>
          </a:blip>
          <a:srcRect/>
          <a:stretch/>
        </p:blipFill>
        <p:spPr>
          <a:xfrm>
            <a:off x="10528530" y="183826"/>
            <a:ext cx="1283880" cy="390419"/>
          </a:xfrm>
          <a:prstGeom prst="rect">
            <a:avLst/>
          </a:prstGeom>
          <a:noFill/>
          <a:ln>
            <a:noFill/>
          </a:ln>
        </p:spPr>
      </p:pic>
      <p:sp>
        <p:nvSpPr>
          <p:cNvPr id="60" name="Google Shape;60;p7"/>
          <p:cNvSpPr txBox="1">
            <a:spLocks noGrp="1"/>
          </p:cNvSpPr>
          <p:nvPr>
            <p:ph type="dt" idx="10"/>
          </p:nvPr>
        </p:nvSpPr>
        <p:spPr>
          <a:xfrm>
            <a:off x="597208" y="6363438"/>
            <a:ext cx="27432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pic>
        <p:nvPicPr>
          <p:cNvPr id="61" name="Google Shape;61;p7" descr="Macintosh HD:Users:cdomaleski:Downloads:cc_2.png">
            <a:hlinkClick r:id="rId3"/>
          </p:cNvPr>
          <p:cNvPicPr preferRelativeResize="0"/>
          <p:nvPr/>
        </p:nvPicPr>
        <p:blipFill rotWithShape="1">
          <a:blip r:embed="rId4">
            <a:alphaModFix/>
          </a:blip>
          <a:srcRect/>
          <a:stretch/>
        </p:blipFill>
        <p:spPr>
          <a:xfrm>
            <a:off x="1637114" y="6377804"/>
            <a:ext cx="1062318" cy="334150"/>
          </a:xfrm>
          <a:prstGeom prst="rect">
            <a:avLst/>
          </a:prstGeom>
          <a:noFill/>
          <a:ln>
            <a:noFill/>
          </a:ln>
        </p:spPr>
      </p:pic>
    </p:spTree>
    <p:extLst>
      <p:ext uri="{BB962C8B-B14F-4D97-AF65-F5344CB8AC3E}">
        <p14:creationId xmlns:p14="http://schemas.microsoft.com/office/powerpoint/2010/main" val="22846661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62"/>
        <p:cNvGrpSpPr/>
        <p:nvPr/>
      </p:nvGrpSpPr>
      <p:grpSpPr>
        <a:xfrm>
          <a:off x="0" y="0"/>
          <a:ext cx="0" cy="0"/>
          <a:chOff x="0" y="0"/>
          <a:chExt cx="0" cy="0"/>
        </a:xfrm>
      </p:grpSpPr>
      <p:pic>
        <p:nvPicPr>
          <p:cNvPr id="63" name="Google Shape;63;p8">
            <a:hlinkClick r:id="rId2"/>
          </p:cNvPr>
          <p:cNvPicPr preferRelativeResize="0"/>
          <p:nvPr/>
        </p:nvPicPr>
        <p:blipFill rotWithShape="1">
          <a:blip r:embed="rId3">
            <a:alphaModFix/>
          </a:blip>
          <a:srcRect/>
          <a:stretch/>
        </p:blipFill>
        <p:spPr>
          <a:xfrm>
            <a:off x="4370436" y="2904268"/>
            <a:ext cx="3451128" cy="1049465"/>
          </a:xfrm>
          <a:prstGeom prst="rect">
            <a:avLst/>
          </a:prstGeom>
          <a:noFill/>
          <a:ln>
            <a:noFill/>
          </a:ln>
        </p:spPr>
      </p:pic>
      <p:sp>
        <p:nvSpPr>
          <p:cNvPr id="64" name="Google Shape;64;p8">
            <a:hlinkClick r:id="rId2"/>
          </p:cNvPr>
          <p:cNvSpPr txBox="1"/>
          <p:nvPr/>
        </p:nvSpPr>
        <p:spPr>
          <a:xfrm>
            <a:off x="3869377" y="4453247"/>
            <a:ext cx="4453247"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00A84F"/>
                </a:solidFill>
                <a:latin typeface="Calibri"/>
                <a:ea typeface="Calibri"/>
                <a:cs typeface="Calibri"/>
                <a:sym typeface="Calibri"/>
              </a:rPr>
              <a:t>www.nciea.org</a:t>
            </a:r>
            <a:endParaRPr/>
          </a:p>
        </p:txBody>
      </p:sp>
      <p:sp>
        <p:nvSpPr>
          <p:cNvPr id="65" name="Google Shape;65;p8"/>
          <p:cNvSpPr/>
          <p:nvPr/>
        </p:nvSpPr>
        <p:spPr>
          <a:xfrm>
            <a:off x="822960" y="6342611"/>
            <a:ext cx="615142" cy="35744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66" name="Google Shape;66;p8"/>
          <p:cNvGrpSpPr/>
          <p:nvPr/>
        </p:nvGrpSpPr>
        <p:grpSpPr>
          <a:xfrm>
            <a:off x="10010294" y="6312411"/>
            <a:ext cx="2513944" cy="383182"/>
            <a:chOff x="848834" y="5976182"/>
            <a:chExt cx="2513944" cy="383182"/>
          </a:xfrm>
        </p:grpSpPr>
        <p:pic>
          <p:nvPicPr>
            <p:cNvPr id="67" name="Google Shape;67;p8"/>
            <p:cNvPicPr preferRelativeResize="0"/>
            <p:nvPr/>
          </p:nvPicPr>
          <p:blipFill rotWithShape="1">
            <a:blip r:embed="rId4">
              <a:alphaModFix amt="50000"/>
            </a:blip>
            <a:srcRect/>
            <a:stretch/>
          </p:blipFill>
          <p:spPr>
            <a:xfrm>
              <a:off x="848834" y="6023174"/>
              <a:ext cx="598970" cy="284127"/>
            </a:xfrm>
            <a:prstGeom prst="rect">
              <a:avLst/>
            </a:prstGeom>
            <a:noFill/>
            <a:ln>
              <a:noFill/>
            </a:ln>
          </p:spPr>
        </p:pic>
        <p:sp>
          <p:nvSpPr>
            <p:cNvPr id="68" name="Google Shape;68;p8"/>
            <p:cNvSpPr txBox="1"/>
            <p:nvPr/>
          </p:nvSpPr>
          <p:spPr>
            <a:xfrm>
              <a:off x="1466648" y="5976182"/>
              <a:ext cx="1896130" cy="38318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700">
                  <a:solidFill>
                    <a:srgbClr val="898989"/>
                  </a:solidFill>
                  <a:latin typeface="Calibri"/>
                  <a:ea typeface="Calibri"/>
                  <a:cs typeface="Calibri"/>
                  <a:sym typeface="Calibri"/>
                </a:rPr>
                <a:t>This work is licensed under a </a:t>
              </a:r>
              <a:br>
                <a:rPr lang="en-US" sz="700">
                  <a:solidFill>
                    <a:srgbClr val="898989"/>
                  </a:solidFill>
                  <a:latin typeface="Calibri"/>
                  <a:ea typeface="Calibri"/>
                  <a:cs typeface="Calibri"/>
                  <a:sym typeface="Calibri"/>
                </a:rPr>
              </a:br>
              <a:r>
                <a:rPr lang="en-US" sz="700">
                  <a:solidFill>
                    <a:srgbClr val="898989"/>
                  </a:solidFill>
                  <a:latin typeface="Calibri"/>
                  <a:ea typeface="Calibri"/>
                  <a:cs typeface="Calibri"/>
                  <a:sym typeface="Calibri"/>
                </a:rPr>
                <a:t>Creative Commons Attribution 4.0</a:t>
              </a:r>
              <a:endParaRPr/>
            </a:p>
            <a:p>
              <a:pPr marL="0" marR="0" lvl="0" indent="0" algn="l" rtl="0">
                <a:lnSpc>
                  <a:spcPct val="90000"/>
                </a:lnSpc>
                <a:spcBef>
                  <a:spcPts val="0"/>
                </a:spcBef>
                <a:spcAft>
                  <a:spcPts val="0"/>
                </a:spcAft>
                <a:buNone/>
              </a:pPr>
              <a:r>
                <a:rPr lang="en-US" sz="700">
                  <a:solidFill>
                    <a:srgbClr val="898989"/>
                  </a:solidFill>
                  <a:latin typeface="Calibri"/>
                  <a:ea typeface="Calibri"/>
                  <a:cs typeface="Calibri"/>
                  <a:sym typeface="Calibri"/>
                </a:rPr>
                <a:t>International License.</a:t>
              </a:r>
              <a:endParaRPr/>
            </a:p>
          </p:txBody>
        </p:sp>
      </p:grpSp>
    </p:spTree>
    <p:extLst>
      <p:ext uri="{BB962C8B-B14F-4D97-AF65-F5344CB8AC3E}">
        <p14:creationId xmlns:p14="http://schemas.microsoft.com/office/powerpoint/2010/main" val="3363972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9"/>
        <p:cNvGrpSpPr/>
        <p:nvPr/>
      </p:nvGrpSpPr>
      <p:grpSpPr>
        <a:xfrm>
          <a:off x="0" y="0"/>
          <a:ext cx="0" cy="0"/>
          <a:chOff x="0" y="0"/>
          <a:chExt cx="0" cy="0"/>
        </a:xfrm>
      </p:grpSpPr>
      <p:sp>
        <p:nvSpPr>
          <p:cNvPr id="70" name="Google Shape;70;p9"/>
          <p:cNvSpPr txBox="1">
            <a:spLocks noGrp="1"/>
          </p:cNvSpPr>
          <p:nvPr>
            <p:ph type="body" idx="1"/>
          </p:nvPr>
        </p:nvSpPr>
        <p:spPr>
          <a:xfrm>
            <a:off x="839788" y="1367313"/>
            <a:ext cx="5157787" cy="70215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00A84F"/>
              </a:buClr>
              <a:buSzPts val="3600"/>
              <a:buNone/>
              <a:defRPr sz="3600" b="1" i="0">
                <a:solidFill>
                  <a:srgbClr val="00A84F"/>
                </a:solidFill>
                <a:latin typeface="Calibri"/>
                <a:ea typeface="Calibri"/>
                <a:cs typeface="Calibri"/>
                <a:sym typeface="Calibri"/>
              </a:defRPr>
            </a:lvl1pPr>
            <a:lvl2pPr marL="914400" lvl="1" indent="-228600" algn="l">
              <a:lnSpc>
                <a:spcPct val="90000"/>
              </a:lnSpc>
              <a:spcBef>
                <a:spcPts val="500"/>
              </a:spcBef>
              <a:spcAft>
                <a:spcPts val="0"/>
              </a:spcAft>
              <a:buClr>
                <a:srgbClr val="595959"/>
              </a:buClr>
              <a:buSzPts val="2000"/>
              <a:buNone/>
              <a:defRPr sz="2000" b="1"/>
            </a:lvl2pPr>
            <a:lvl3pPr marL="1371600" lvl="2" indent="-228600" algn="l">
              <a:lnSpc>
                <a:spcPct val="90000"/>
              </a:lnSpc>
              <a:spcBef>
                <a:spcPts val="500"/>
              </a:spcBef>
              <a:spcAft>
                <a:spcPts val="0"/>
              </a:spcAft>
              <a:buClr>
                <a:srgbClr val="595959"/>
              </a:buClr>
              <a:buSzPts val="1800"/>
              <a:buNone/>
              <a:defRPr sz="1800" b="1"/>
            </a:lvl3pPr>
            <a:lvl4pPr marL="1828800" lvl="3" indent="-228600" algn="l">
              <a:lnSpc>
                <a:spcPct val="90000"/>
              </a:lnSpc>
              <a:spcBef>
                <a:spcPts val="500"/>
              </a:spcBef>
              <a:spcAft>
                <a:spcPts val="0"/>
              </a:spcAft>
              <a:buClr>
                <a:srgbClr val="595959"/>
              </a:buClr>
              <a:buSzPts val="1600"/>
              <a:buNone/>
              <a:defRPr sz="1600" b="1"/>
            </a:lvl4pPr>
            <a:lvl5pPr marL="2286000" lvl="4" indent="-228600" algn="l">
              <a:lnSpc>
                <a:spcPct val="9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1" name="Google Shape;71;p9"/>
          <p:cNvSpPr txBox="1">
            <a:spLocks noGrp="1"/>
          </p:cNvSpPr>
          <p:nvPr>
            <p:ph type="body" idx="2"/>
          </p:nvPr>
        </p:nvSpPr>
        <p:spPr>
          <a:xfrm>
            <a:off x="839788" y="2069467"/>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2" name="Google Shape;72;p9"/>
          <p:cNvSpPr txBox="1">
            <a:spLocks noGrp="1"/>
          </p:cNvSpPr>
          <p:nvPr>
            <p:ph type="body" idx="3"/>
          </p:nvPr>
        </p:nvSpPr>
        <p:spPr>
          <a:xfrm>
            <a:off x="6172200" y="1367313"/>
            <a:ext cx="5183188" cy="70215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00A84F"/>
              </a:buClr>
              <a:buSzPts val="3600"/>
              <a:buNone/>
              <a:defRPr sz="3600" b="1" i="0">
                <a:solidFill>
                  <a:srgbClr val="00A84F"/>
                </a:solidFill>
                <a:latin typeface="Calibri"/>
                <a:ea typeface="Calibri"/>
                <a:cs typeface="Calibri"/>
                <a:sym typeface="Calibri"/>
              </a:defRPr>
            </a:lvl1pPr>
            <a:lvl2pPr marL="914400" lvl="1" indent="-228600" algn="l">
              <a:lnSpc>
                <a:spcPct val="90000"/>
              </a:lnSpc>
              <a:spcBef>
                <a:spcPts val="500"/>
              </a:spcBef>
              <a:spcAft>
                <a:spcPts val="0"/>
              </a:spcAft>
              <a:buClr>
                <a:srgbClr val="595959"/>
              </a:buClr>
              <a:buSzPts val="2000"/>
              <a:buNone/>
              <a:defRPr sz="2000" b="1"/>
            </a:lvl2pPr>
            <a:lvl3pPr marL="1371600" lvl="2" indent="-228600" algn="l">
              <a:lnSpc>
                <a:spcPct val="90000"/>
              </a:lnSpc>
              <a:spcBef>
                <a:spcPts val="500"/>
              </a:spcBef>
              <a:spcAft>
                <a:spcPts val="0"/>
              </a:spcAft>
              <a:buClr>
                <a:srgbClr val="595959"/>
              </a:buClr>
              <a:buSzPts val="1800"/>
              <a:buNone/>
              <a:defRPr sz="1800" b="1"/>
            </a:lvl3pPr>
            <a:lvl4pPr marL="1828800" lvl="3" indent="-228600" algn="l">
              <a:lnSpc>
                <a:spcPct val="90000"/>
              </a:lnSpc>
              <a:spcBef>
                <a:spcPts val="500"/>
              </a:spcBef>
              <a:spcAft>
                <a:spcPts val="0"/>
              </a:spcAft>
              <a:buClr>
                <a:srgbClr val="595959"/>
              </a:buClr>
              <a:buSzPts val="1600"/>
              <a:buNone/>
              <a:defRPr sz="1600" b="1"/>
            </a:lvl4pPr>
            <a:lvl5pPr marL="2286000" lvl="4" indent="-228600" algn="l">
              <a:lnSpc>
                <a:spcPct val="9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3" name="Google Shape;73;p9"/>
          <p:cNvSpPr txBox="1">
            <a:spLocks noGrp="1"/>
          </p:cNvSpPr>
          <p:nvPr>
            <p:ph type="body" idx="4"/>
          </p:nvPr>
        </p:nvSpPr>
        <p:spPr>
          <a:xfrm>
            <a:off x="6172200" y="2069467"/>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 name="Google Shape;7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5" name="Google Shape;75;p9">
            <a:hlinkClick r:id="rId2"/>
          </p:cNvPr>
          <p:cNvPicPr preferRelativeResize="0"/>
          <p:nvPr/>
        </p:nvPicPr>
        <p:blipFill rotWithShape="1">
          <a:blip r:embed="rId3">
            <a:alphaModFix/>
          </a:blip>
          <a:srcRect/>
          <a:stretch/>
        </p:blipFill>
        <p:spPr>
          <a:xfrm>
            <a:off x="10528530" y="318498"/>
            <a:ext cx="1283880" cy="390419"/>
          </a:xfrm>
          <a:prstGeom prst="rect">
            <a:avLst/>
          </a:prstGeom>
          <a:noFill/>
          <a:ln>
            <a:noFill/>
          </a:ln>
        </p:spPr>
      </p:pic>
      <p:sp>
        <p:nvSpPr>
          <p:cNvPr id="76" name="Google Shape;76;p9"/>
          <p:cNvSpPr txBox="1">
            <a:spLocks noGrp="1"/>
          </p:cNvSpPr>
          <p:nvPr>
            <p:ph type="title"/>
          </p:nvPr>
        </p:nvSpPr>
        <p:spPr>
          <a:xfrm>
            <a:off x="838200" y="365125"/>
            <a:ext cx="9144000" cy="88570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262626"/>
              </a:buClr>
              <a:buSzPts val="4000"/>
              <a:buFont typeface="Calibri"/>
              <a:buNone/>
              <a:defRPr b="1" i="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7" name="Google Shape;77;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78" name="Google Shape;78;p9"/>
          <p:cNvCxnSpPr/>
          <p:nvPr/>
        </p:nvCxnSpPr>
        <p:spPr>
          <a:xfrm>
            <a:off x="923925" y="1269999"/>
            <a:ext cx="10429875" cy="0"/>
          </a:xfrm>
          <a:prstGeom prst="straightConnector1">
            <a:avLst/>
          </a:prstGeom>
          <a:noFill/>
          <a:ln w="19050" cap="flat" cmpd="sng">
            <a:solidFill>
              <a:srgbClr val="00A84F"/>
            </a:solidFill>
            <a:prstDash val="solid"/>
            <a:miter lim="800000"/>
            <a:headEnd type="none" w="sm" len="sm"/>
            <a:tailEnd type="none" w="sm" len="sm"/>
          </a:ln>
        </p:spPr>
      </p:cxnSp>
    </p:spTree>
    <p:extLst>
      <p:ext uri="{BB962C8B-B14F-4D97-AF65-F5344CB8AC3E}">
        <p14:creationId xmlns:p14="http://schemas.microsoft.com/office/powerpoint/2010/main" val="240156025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9"/>
        <p:cNvGrpSpPr/>
        <p:nvPr/>
      </p:nvGrpSpPr>
      <p:grpSpPr>
        <a:xfrm>
          <a:off x="0" y="0"/>
          <a:ext cx="0" cy="0"/>
          <a:chOff x="0" y="0"/>
          <a:chExt cx="0" cy="0"/>
        </a:xfrm>
      </p:grpSpPr>
      <p:sp>
        <p:nvSpPr>
          <p:cNvPr id="80" name="Google Shape;80;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81" name="Google Shape;81;p10">
            <a:hlinkClick r:id="rId2"/>
          </p:cNvPr>
          <p:cNvPicPr preferRelativeResize="0"/>
          <p:nvPr/>
        </p:nvPicPr>
        <p:blipFill rotWithShape="1">
          <a:blip r:embed="rId3">
            <a:alphaModFix/>
          </a:blip>
          <a:srcRect/>
          <a:stretch/>
        </p:blipFill>
        <p:spPr>
          <a:xfrm>
            <a:off x="10528530" y="318498"/>
            <a:ext cx="1283880" cy="390419"/>
          </a:xfrm>
          <a:prstGeom prst="rect">
            <a:avLst/>
          </a:prstGeom>
          <a:noFill/>
          <a:ln>
            <a:noFill/>
          </a:ln>
        </p:spPr>
      </p:pic>
      <p:sp>
        <p:nvSpPr>
          <p:cNvPr id="82" name="Google Shape;82;p10"/>
          <p:cNvSpPr txBox="1">
            <a:spLocks noGrp="1"/>
          </p:cNvSpPr>
          <p:nvPr>
            <p:ph type="title"/>
          </p:nvPr>
        </p:nvSpPr>
        <p:spPr>
          <a:xfrm>
            <a:off x="838200" y="365125"/>
            <a:ext cx="9144000" cy="88570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262626"/>
              </a:buClr>
              <a:buSzPts val="4000"/>
              <a:buFont typeface="Calibri"/>
              <a:buNone/>
              <a:defRPr b="1" i="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84" name="Google Shape;84;p10"/>
          <p:cNvCxnSpPr/>
          <p:nvPr/>
        </p:nvCxnSpPr>
        <p:spPr>
          <a:xfrm>
            <a:off x="923925" y="1269999"/>
            <a:ext cx="10429875" cy="0"/>
          </a:xfrm>
          <a:prstGeom prst="straightConnector1">
            <a:avLst/>
          </a:prstGeom>
          <a:noFill/>
          <a:ln w="19050" cap="flat" cmpd="sng">
            <a:solidFill>
              <a:srgbClr val="00A84F"/>
            </a:solidFill>
            <a:prstDash val="solid"/>
            <a:miter lim="800000"/>
            <a:headEnd type="none" w="sm" len="sm"/>
            <a:tailEnd type="none" w="sm" len="sm"/>
          </a:ln>
        </p:spPr>
      </p:cxnSp>
    </p:spTree>
    <p:extLst>
      <p:ext uri="{BB962C8B-B14F-4D97-AF65-F5344CB8AC3E}">
        <p14:creationId xmlns:p14="http://schemas.microsoft.com/office/powerpoint/2010/main" val="5458770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Picture with Content Left" type="picTx">
  <p:cSld name="Picture with Content Left">
    <p:spTree>
      <p:nvGrpSpPr>
        <p:cNvPr id="1" name="Shape 85"/>
        <p:cNvGrpSpPr/>
        <p:nvPr/>
      </p:nvGrpSpPr>
      <p:grpSpPr>
        <a:xfrm>
          <a:off x="0" y="0"/>
          <a:ext cx="0" cy="0"/>
          <a:chOff x="0" y="0"/>
          <a:chExt cx="0" cy="0"/>
        </a:xfrm>
      </p:grpSpPr>
      <p:sp>
        <p:nvSpPr>
          <p:cNvPr id="86" name="Google Shape;86;p11"/>
          <p:cNvSpPr txBox="1">
            <a:spLocks noGrp="1"/>
          </p:cNvSpPr>
          <p:nvPr>
            <p:ph type="title"/>
          </p:nvPr>
        </p:nvSpPr>
        <p:spPr>
          <a:xfrm>
            <a:off x="839788" y="987424"/>
            <a:ext cx="3932237" cy="10699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262626"/>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1"/>
          <p:cNvSpPr>
            <a:spLocks noGrp="1"/>
          </p:cNvSpPr>
          <p:nvPr>
            <p:ph type="pic" idx="2"/>
          </p:nvPr>
        </p:nvSpPr>
        <p:spPr>
          <a:xfrm>
            <a:off x="5183188" y="987425"/>
            <a:ext cx="6172200" cy="48006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595959"/>
              </a:buClr>
              <a:buSzPts val="3200"/>
              <a:buFont typeface="Arial"/>
              <a:buNone/>
              <a:defRPr sz="3200" b="0" i="0" u="none" strike="noStrike" cap="none">
                <a:solidFill>
                  <a:srgbClr val="595959"/>
                </a:solidFill>
                <a:latin typeface="Calibri"/>
                <a:ea typeface="Calibri"/>
                <a:cs typeface="Calibri"/>
                <a:sym typeface="Calibri"/>
              </a:defRPr>
            </a:lvl1pPr>
            <a:lvl2pPr marR="0" lvl="1" algn="l" rtl="0">
              <a:lnSpc>
                <a:spcPct val="90000"/>
              </a:lnSpc>
              <a:spcBef>
                <a:spcPts val="500"/>
              </a:spcBef>
              <a:spcAft>
                <a:spcPts val="0"/>
              </a:spcAft>
              <a:buClr>
                <a:srgbClr val="595959"/>
              </a:buClr>
              <a:buSzPts val="2800"/>
              <a:buFont typeface="Arial"/>
              <a:buNone/>
              <a:defRPr sz="2800" b="0" i="0" u="none" strike="noStrike" cap="none">
                <a:solidFill>
                  <a:srgbClr val="595959"/>
                </a:solidFill>
                <a:latin typeface="Calibri"/>
                <a:ea typeface="Calibri"/>
                <a:cs typeface="Calibri"/>
                <a:sym typeface="Calibri"/>
              </a:defRPr>
            </a:lvl2pPr>
            <a:lvl3pPr marR="0" lvl="2" algn="l" rtl="0">
              <a:lnSpc>
                <a:spcPct val="90000"/>
              </a:lnSpc>
              <a:spcBef>
                <a:spcPts val="50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3pPr>
            <a:lvl4pPr marR="0" lvl="3" algn="l" rtl="0">
              <a:lnSpc>
                <a:spcPct val="90000"/>
              </a:lnSpc>
              <a:spcBef>
                <a:spcPts val="500"/>
              </a:spcBef>
              <a:spcAft>
                <a:spcPts val="0"/>
              </a:spcAft>
              <a:buClr>
                <a:srgbClr val="595959"/>
              </a:buClr>
              <a:buSzPts val="2000"/>
              <a:buFont typeface="Arial"/>
              <a:buNone/>
              <a:defRPr sz="2000" b="0" i="0" u="none" strike="noStrike" cap="none">
                <a:solidFill>
                  <a:srgbClr val="595959"/>
                </a:solidFill>
                <a:latin typeface="Calibri"/>
                <a:ea typeface="Calibri"/>
                <a:cs typeface="Calibri"/>
                <a:sym typeface="Calibri"/>
              </a:defRPr>
            </a:lvl4pPr>
            <a:lvl5pPr marR="0" lvl="4" algn="l" rtl="0">
              <a:lnSpc>
                <a:spcPct val="90000"/>
              </a:lnSpc>
              <a:spcBef>
                <a:spcPts val="500"/>
              </a:spcBef>
              <a:spcAft>
                <a:spcPts val="0"/>
              </a:spcAft>
              <a:buClr>
                <a:srgbClr val="595959"/>
              </a:buClr>
              <a:buSzPts val="2000"/>
              <a:buFont typeface="Arial"/>
              <a:buNone/>
              <a:defRPr sz="2000" b="0" i="0" u="none" strike="noStrike" cap="none">
                <a:solidFill>
                  <a:srgbClr val="595959"/>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8" name="Google Shape;88;p11"/>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95959"/>
              </a:buClr>
              <a:buSzPts val="2400"/>
              <a:buNone/>
              <a:defRPr sz="2400"/>
            </a:lvl1pPr>
            <a:lvl2pPr marL="914400" lvl="1" indent="-228600" algn="l">
              <a:lnSpc>
                <a:spcPct val="90000"/>
              </a:lnSpc>
              <a:spcBef>
                <a:spcPts val="500"/>
              </a:spcBef>
              <a:spcAft>
                <a:spcPts val="0"/>
              </a:spcAft>
              <a:buClr>
                <a:srgbClr val="595959"/>
              </a:buClr>
              <a:buSzPts val="1400"/>
              <a:buNone/>
              <a:defRPr sz="1400"/>
            </a:lvl2pPr>
            <a:lvl3pPr marL="1371600" lvl="2" indent="-228600" algn="l">
              <a:lnSpc>
                <a:spcPct val="90000"/>
              </a:lnSpc>
              <a:spcBef>
                <a:spcPts val="500"/>
              </a:spcBef>
              <a:spcAft>
                <a:spcPts val="0"/>
              </a:spcAft>
              <a:buClr>
                <a:srgbClr val="595959"/>
              </a:buClr>
              <a:buSzPts val="1200"/>
              <a:buNone/>
              <a:defRPr sz="1200"/>
            </a:lvl3pPr>
            <a:lvl4pPr marL="1828800" lvl="3" indent="-228600" algn="l">
              <a:lnSpc>
                <a:spcPct val="90000"/>
              </a:lnSpc>
              <a:spcBef>
                <a:spcPts val="500"/>
              </a:spcBef>
              <a:spcAft>
                <a:spcPts val="0"/>
              </a:spcAft>
              <a:buClr>
                <a:srgbClr val="595959"/>
              </a:buClr>
              <a:buSzPts val="1000"/>
              <a:buNone/>
              <a:defRPr sz="1000"/>
            </a:lvl4pPr>
            <a:lvl5pPr marL="2286000" lvl="4" indent="-228600" algn="l">
              <a:lnSpc>
                <a:spcPct val="90000"/>
              </a:lnSpc>
              <a:spcBef>
                <a:spcPts val="500"/>
              </a:spcBef>
              <a:spcAft>
                <a:spcPts val="0"/>
              </a:spcAft>
              <a:buClr>
                <a:srgbClr val="59595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9" name="Google Shape;8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90" name="Google Shape;90;p11"/>
          <p:cNvCxnSpPr/>
          <p:nvPr/>
        </p:nvCxnSpPr>
        <p:spPr>
          <a:xfrm>
            <a:off x="923925" y="2057400"/>
            <a:ext cx="3848100" cy="0"/>
          </a:xfrm>
          <a:prstGeom prst="straightConnector1">
            <a:avLst/>
          </a:prstGeom>
          <a:noFill/>
          <a:ln w="19050" cap="flat" cmpd="sng">
            <a:solidFill>
              <a:srgbClr val="00A84F"/>
            </a:solidFill>
            <a:prstDash val="solid"/>
            <a:miter lim="800000"/>
            <a:headEnd type="none" w="sm" len="sm"/>
            <a:tailEnd type="none" w="sm" len="sm"/>
          </a:ln>
        </p:spPr>
      </p:cxnSp>
      <p:pic>
        <p:nvPicPr>
          <p:cNvPr id="91" name="Google Shape;91;p11">
            <a:hlinkClick r:id="rId2"/>
          </p:cNvPr>
          <p:cNvPicPr preferRelativeResize="0"/>
          <p:nvPr/>
        </p:nvPicPr>
        <p:blipFill rotWithShape="1">
          <a:blip r:embed="rId3">
            <a:alphaModFix/>
          </a:blip>
          <a:srcRect/>
          <a:stretch/>
        </p:blipFill>
        <p:spPr>
          <a:xfrm>
            <a:off x="10528530" y="318498"/>
            <a:ext cx="1283880" cy="390419"/>
          </a:xfrm>
          <a:prstGeom prst="rect">
            <a:avLst/>
          </a:prstGeom>
          <a:noFill/>
          <a:ln>
            <a:noFill/>
          </a:ln>
        </p:spPr>
      </p:pic>
      <p:sp>
        <p:nvSpPr>
          <p:cNvPr id="92" name="Google Shape;9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72418259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icture with Content Right">
  <p:cSld name="Picture with Content Right">
    <p:spTree>
      <p:nvGrpSpPr>
        <p:cNvPr id="1" name="Shape 93"/>
        <p:cNvGrpSpPr/>
        <p:nvPr/>
      </p:nvGrpSpPr>
      <p:grpSpPr>
        <a:xfrm>
          <a:off x="0" y="0"/>
          <a:ext cx="0" cy="0"/>
          <a:chOff x="0" y="0"/>
          <a:chExt cx="0" cy="0"/>
        </a:xfrm>
      </p:grpSpPr>
      <p:sp>
        <p:nvSpPr>
          <p:cNvPr id="94" name="Google Shape;94;p12"/>
          <p:cNvSpPr txBox="1">
            <a:spLocks noGrp="1"/>
          </p:cNvSpPr>
          <p:nvPr>
            <p:ph type="title"/>
          </p:nvPr>
        </p:nvSpPr>
        <p:spPr>
          <a:xfrm>
            <a:off x="7421563" y="987424"/>
            <a:ext cx="3932237" cy="10699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262626"/>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2"/>
          <p:cNvSpPr>
            <a:spLocks noGrp="1"/>
          </p:cNvSpPr>
          <p:nvPr>
            <p:ph type="pic" idx="2"/>
          </p:nvPr>
        </p:nvSpPr>
        <p:spPr>
          <a:xfrm>
            <a:off x="838200" y="987425"/>
            <a:ext cx="6172200" cy="48006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595959"/>
              </a:buClr>
              <a:buSzPts val="3200"/>
              <a:buFont typeface="Arial"/>
              <a:buNone/>
              <a:defRPr sz="3200" b="0" i="0" u="none" strike="noStrike" cap="none">
                <a:solidFill>
                  <a:srgbClr val="595959"/>
                </a:solidFill>
                <a:latin typeface="Calibri"/>
                <a:ea typeface="Calibri"/>
                <a:cs typeface="Calibri"/>
                <a:sym typeface="Calibri"/>
              </a:defRPr>
            </a:lvl1pPr>
            <a:lvl2pPr marR="0" lvl="1" algn="l" rtl="0">
              <a:lnSpc>
                <a:spcPct val="90000"/>
              </a:lnSpc>
              <a:spcBef>
                <a:spcPts val="500"/>
              </a:spcBef>
              <a:spcAft>
                <a:spcPts val="0"/>
              </a:spcAft>
              <a:buClr>
                <a:srgbClr val="595959"/>
              </a:buClr>
              <a:buSzPts val="2800"/>
              <a:buFont typeface="Arial"/>
              <a:buNone/>
              <a:defRPr sz="2800" b="0" i="0" u="none" strike="noStrike" cap="none">
                <a:solidFill>
                  <a:srgbClr val="595959"/>
                </a:solidFill>
                <a:latin typeface="Calibri"/>
                <a:ea typeface="Calibri"/>
                <a:cs typeface="Calibri"/>
                <a:sym typeface="Calibri"/>
              </a:defRPr>
            </a:lvl2pPr>
            <a:lvl3pPr marR="0" lvl="2" algn="l" rtl="0">
              <a:lnSpc>
                <a:spcPct val="90000"/>
              </a:lnSpc>
              <a:spcBef>
                <a:spcPts val="50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3pPr>
            <a:lvl4pPr marR="0" lvl="3" algn="l" rtl="0">
              <a:lnSpc>
                <a:spcPct val="90000"/>
              </a:lnSpc>
              <a:spcBef>
                <a:spcPts val="500"/>
              </a:spcBef>
              <a:spcAft>
                <a:spcPts val="0"/>
              </a:spcAft>
              <a:buClr>
                <a:srgbClr val="595959"/>
              </a:buClr>
              <a:buSzPts val="2000"/>
              <a:buFont typeface="Arial"/>
              <a:buNone/>
              <a:defRPr sz="2000" b="0" i="0" u="none" strike="noStrike" cap="none">
                <a:solidFill>
                  <a:srgbClr val="595959"/>
                </a:solidFill>
                <a:latin typeface="Calibri"/>
                <a:ea typeface="Calibri"/>
                <a:cs typeface="Calibri"/>
                <a:sym typeface="Calibri"/>
              </a:defRPr>
            </a:lvl4pPr>
            <a:lvl5pPr marR="0" lvl="4" algn="l" rtl="0">
              <a:lnSpc>
                <a:spcPct val="90000"/>
              </a:lnSpc>
              <a:spcBef>
                <a:spcPts val="500"/>
              </a:spcBef>
              <a:spcAft>
                <a:spcPts val="0"/>
              </a:spcAft>
              <a:buClr>
                <a:srgbClr val="595959"/>
              </a:buClr>
              <a:buSzPts val="2000"/>
              <a:buFont typeface="Arial"/>
              <a:buNone/>
              <a:defRPr sz="2000" b="0" i="0" u="none" strike="noStrike" cap="none">
                <a:solidFill>
                  <a:srgbClr val="595959"/>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96" name="Google Shape;96;p12"/>
          <p:cNvSpPr txBox="1">
            <a:spLocks noGrp="1"/>
          </p:cNvSpPr>
          <p:nvPr>
            <p:ph type="body" idx="1"/>
          </p:nvPr>
        </p:nvSpPr>
        <p:spPr>
          <a:xfrm>
            <a:off x="7421563"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95959"/>
              </a:buClr>
              <a:buSzPts val="2400"/>
              <a:buNone/>
              <a:defRPr sz="2400"/>
            </a:lvl1pPr>
            <a:lvl2pPr marL="914400" lvl="1" indent="-228600" algn="l">
              <a:lnSpc>
                <a:spcPct val="90000"/>
              </a:lnSpc>
              <a:spcBef>
                <a:spcPts val="500"/>
              </a:spcBef>
              <a:spcAft>
                <a:spcPts val="0"/>
              </a:spcAft>
              <a:buClr>
                <a:srgbClr val="595959"/>
              </a:buClr>
              <a:buSzPts val="1400"/>
              <a:buNone/>
              <a:defRPr sz="1400"/>
            </a:lvl2pPr>
            <a:lvl3pPr marL="1371600" lvl="2" indent="-228600" algn="l">
              <a:lnSpc>
                <a:spcPct val="90000"/>
              </a:lnSpc>
              <a:spcBef>
                <a:spcPts val="500"/>
              </a:spcBef>
              <a:spcAft>
                <a:spcPts val="0"/>
              </a:spcAft>
              <a:buClr>
                <a:srgbClr val="595959"/>
              </a:buClr>
              <a:buSzPts val="1200"/>
              <a:buNone/>
              <a:defRPr sz="1200"/>
            </a:lvl3pPr>
            <a:lvl4pPr marL="1828800" lvl="3" indent="-228600" algn="l">
              <a:lnSpc>
                <a:spcPct val="90000"/>
              </a:lnSpc>
              <a:spcBef>
                <a:spcPts val="500"/>
              </a:spcBef>
              <a:spcAft>
                <a:spcPts val="0"/>
              </a:spcAft>
              <a:buClr>
                <a:srgbClr val="595959"/>
              </a:buClr>
              <a:buSzPts val="1000"/>
              <a:buNone/>
              <a:defRPr sz="1000"/>
            </a:lvl4pPr>
            <a:lvl5pPr marL="2286000" lvl="4" indent="-228600" algn="l">
              <a:lnSpc>
                <a:spcPct val="90000"/>
              </a:lnSpc>
              <a:spcBef>
                <a:spcPts val="500"/>
              </a:spcBef>
              <a:spcAft>
                <a:spcPts val="0"/>
              </a:spcAft>
              <a:buClr>
                <a:srgbClr val="59595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7" name="Google Shape;9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98" name="Google Shape;98;p12"/>
          <p:cNvCxnSpPr/>
          <p:nvPr/>
        </p:nvCxnSpPr>
        <p:spPr>
          <a:xfrm>
            <a:off x="7505700" y="2057400"/>
            <a:ext cx="3848100" cy="0"/>
          </a:xfrm>
          <a:prstGeom prst="straightConnector1">
            <a:avLst/>
          </a:prstGeom>
          <a:noFill/>
          <a:ln w="19050" cap="flat" cmpd="sng">
            <a:solidFill>
              <a:srgbClr val="00A84F"/>
            </a:solidFill>
            <a:prstDash val="solid"/>
            <a:miter lim="800000"/>
            <a:headEnd type="none" w="sm" len="sm"/>
            <a:tailEnd type="none" w="sm" len="sm"/>
          </a:ln>
        </p:spPr>
      </p:cxnSp>
      <p:pic>
        <p:nvPicPr>
          <p:cNvPr id="99" name="Google Shape;99;p12">
            <a:hlinkClick r:id="rId2"/>
          </p:cNvPr>
          <p:cNvPicPr preferRelativeResize="0"/>
          <p:nvPr/>
        </p:nvPicPr>
        <p:blipFill rotWithShape="1">
          <a:blip r:embed="rId3">
            <a:alphaModFix/>
          </a:blip>
          <a:srcRect/>
          <a:stretch/>
        </p:blipFill>
        <p:spPr>
          <a:xfrm>
            <a:off x="10528530" y="318498"/>
            <a:ext cx="1283880" cy="390419"/>
          </a:xfrm>
          <a:prstGeom prst="rect">
            <a:avLst/>
          </a:prstGeom>
          <a:noFill/>
          <a:ln>
            <a:noFill/>
          </a:ln>
        </p:spPr>
      </p:pic>
      <p:sp>
        <p:nvSpPr>
          <p:cNvPr id="100" name="Google Shape;100;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86516125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01"/>
        <p:cNvGrpSpPr/>
        <p:nvPr/>
      </p:nvGrpSpPr>
      <p:grpSpPr>
        <a:xfrm>
          <a:off x="0" y="0"/>
          <a:ext cx="0" cy="0"/>
          <a:chOff x="0" y="0"/>
          <a:chExt cx="0" cy="0"/>
        </a:xfrm>
      </p:grpSpPr>
      <p:sp>
        <p:nvSpPr>
          <p:cNvPr id="102" name="Google Shape;102;p13"/>
          <p:cNvSpPr txBox="1">
            <a:spLocks noGrp="1"/>
          </p:cNvSpPr>
          <p:nvPr>
            <p:ph type="title"/>
          </p:nvPr>
        </p:nvSpPr>
        <p:spPr>
          <a:xfrm>
            <a:off x="831850" y="1442114"/>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262626"/>
              </a:buClr>
              <a:buSzPts val="3000"/>
              <a:buFont typeface="Calibri"/>
              <a:buNone/>
              <a:defRPr sz="3000" b="1" i="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3"/>
          <p:cNvSpPr txBox="1">
            <a:spLocks noGrp="1"/>
          </p:cNvSpPr>
          <p:nvPr>
            <p:ph type="body" idx="1"/>
          </p:nvPr>
        </p:nvSpPr>
        <p:spPr>
          <a:xfrm>
            <a:off x="831850" y="4321839"/>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600"/>
              <a:buNone/>
              <a:defRPr sz="26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4" name="Google Shape;10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105" name="Google Shape;105;p13"/>
          <p:cNvCxnSpPr/>
          <p:nvPr/>
        </p:nvCxnSpPr>
        <p:spPr>
          <a:xfrm>
            <a:off x="923925" y="4321839"/>
            <a:ext cx="10423525" cy="0"/>
          </a:xfrm>
          <a:prstGeom prst="straightConnector1">
            <a:avLst/>
          </a:prstGeom>
          <a:noFill/>
          <a:ln w="19050" cap="flat" cmpd="sng">
            <a:solidFill>
              <a:srgbClr val="00A84F"/>
            </a:solidFill>
            <a:prstDash val="solid"/>
            <a:miter lim="800000"/>
            <a:headEnd type="none" w="sm" len="sm"/>
            <a:tailEnd type="none" w="sm" len="sm"/>
          </a:ln>
        </p:spPr>
      </p:cxnSp>
      <p:pic>
        <p:nvPicPr>
          <p:cNvPr id="106" name="Google Shape;106;p13">
            <a:hlinkClick r:id="rId2"/>
          </p:cNvPr>
          <p:cNvPicPr preferRelativeResize="0"/>
          <p:nvPr/>
        </p:nvPicPr>
        <p:blipFill rotWithShape="1">
          <a:blip r:embed="rId3">
            <a:alphaModFix/>
          </a:blip>
          <a:srcRect/>
          <a:stretch/>
        </p:blipFill>
        <p:spPr>
          <a:xfrm>
            <a:off x="10528530" y="318498"/>
            <a:ext cx="1283880" cy="390419"/>
          </a:xfrm>
          <a:prstGeom prst="rect">
            <a:avLst/>
          </a:prstGeom>
          <a:noFill/>
          <a:ln>
            <a:noFill/>
          </a:ln>
        </p:spPr>
      </p:pic>
      <p:sp>
        <p:nvSpPr>
          <p:cNvPr id="107" name="Google Shape;107;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7861174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2CAC1B6-8D99-406D-A060-8D8B6A531075}" type="datetimeFigureOut">
              <a:rPr lang="en-US" smtClean="0"/>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F28DED-108B-4A47-861F-76EC9AA0562D}" type="slidenum">
              <a:rPr lang="en-US" smtClean="0"/>
              <a:t>‹#›</a:t>
            </a:fld>
            <a:endParaRPr lang="en-US"/>
          </a:p>
        </p:txBody>
      </p:sp>
    </p:spTree>
    <p:extLst>
      <p:ext uri="{BB962C8B-B14F-4D97-AF65-F5344CB8AC3E}">
        <p14:creationId xmlns:p14="http://schemas.microsoft.com/office/powerpoint/2010/main" val="429114256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blipFill>
          <a:blip r:embed="rId2">
            <a:alphaModFix/>
          </a:blip>
          <a:stretch>
            <a:fillRect/>
          </a:stretch>
        </a:blipFill>
        <a:effectLst/>
      </p:bgPr>
    </p:bg>
    <p:spTree>
      <p:nvGrpSpPr>
        <p:cNvPr id="1" name="Shape 108"/>
        <p:cNvGrpSpPr/>
        <p:nvPr/>
      </p:nvGrpSpPr>
      <p:grpSpPr>
        <a:xfrm>
          <a:off x="0" y="0"/>
          <a:ext cx="0" cy="0"/>
          <a:chOff x="0" y="0"/>
          <a:chExt cx="0" cy="0"/>
        </a:xfrm>
      </p:grpSpPr>
      <p:sp>
        <p:nvSpPr>
          <p:cNvPr id="109" name="Google Shape;109;p14"/>
          <p:cNvSpPr txBox="1">
            <a:spLocks noGrp="1"/>
          </p:cNvSpPr>
          <p:nvPr>
            <p:ph type="title"/>
          </p:nvPr>
        </p:nvSpPr>
        <p:spPr>
          <a:xfrm>
            <a:off x="831850" y="1442114"/>
            <a:ext cx="4888726"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3F3F3F"/>
              </a:buClr>
              <a:buSzPts val="4800"/>
              <a:buFont typeface="Calibri"/>
              <a:buNone/>
              <a:defRPr sz="4800" b="1" i="0">
                <a:solidFill>
                  <a:srgbClr val="3F3F3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4"/>
          <p:cNvSpPr txBox="1">
            <a:spLocks noGrp="1"/>
          </p:cNvSpPr>
          <p:nvPr>
            <p:ph type="body" idx="1"/>
          </p:nvPr>
        </p:nvSpPr>
        <p:spPr>
          <a:xfrm>
            <a:off x="831850" y="4321839"/>
            <a:ext cx="4888726"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3F3F3F"/>
              </a:buClr>
              <a:buSzPts val="3400"/>
              <a:buNone/>
              <a:defRPr sz="3400">
                <a:solidFill>
                  <a:srgbClr val="3F3F3F"/>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11" name="Google Shape;111;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0" i="0">
                <a:solidFill>
                  <a:srgbClr val="7F7F7F"/>
                </a:solidFill>
                <a:latin typeface="Calibri"/>
                <a:ea typeface="Calibri"/>
                <a:cs typeface="Calibri"/>
                <a:sym typeface="Calibri"/>
              </a:defRPr>
            </a:lvl1pPr>
            <a:lvl2pPr marL="0" lvl="1" indent="0" algn="r">
              <a:spcBef>
                <a:spcPts val="0"/>
              </a:spcBef>
              <a:buNone/>
              <a:defRPr sz="1000" b="0" i="0">
                <a:solidFill>
                  <a:srgbClr val="7F7F7F"/>
                </a:solidFill>
                <a:latin typeface="Calibri"/>
                <a:ea typeface="Calibri"/>
                <a:cs typeface="Calibri"/>
                <a:sym typeface="Calibri"/>
              </a:defRPr>
            </a:lvl2pPr>
            <a:lvl3pPr marL="0" lvl="2" indent="0" algn="r">
              <a:spcBef>
                <a:spcPts val="0"/>
              </a:spcBef>
              <a:buNone/>
              <a:defRPr sz="1000" b="0" i="0">
                <a:solidFill>
                  <a:srgbClr val="7F7F7F"/>
                </a:solidFill>
                <a:latin typeface="Calibri"/>
                <a:ea typeface="Calibri"/>
                <a:cs typeface="Calibri"/>
                <a:sym typeface="Calibri"/>
              </a:defRPr>
            </a:lvl3pPr>
            <a:lvl4pPr marL="0" lvl="3" indent="0" algn="r">
              <a:spcBef>
                <a:spcPts val="0"/>
              </a:spcBef>
              <a:buNone/>
              <a:defRPr sz="1000" b="0" i="0">
                <a:solidFill>
                  <a:srgbClr val="7F7F7F"/>
                </a:solidFill>
                <a:latin typeface="Calibri"/>
                <a:ea typeface="Calibri"/>
                <a:cs typeface="Calibri"/>
                <a:sym typeface="Calibri"/>
              </a:defRPr>
            </a:lvl4pPr>
            <a:lvl5pPr marL="0" lvl="4" indent="0" algn="r">
              <a:spcBef>
                <a:spcPts val="0"/>
              </a:spcBef>
              <a:buNone/>
              <a:defRPr sz="1000" b="0" i="0">
                <a:solidFill>
                  <a:srgbClr val="7F7F7F"/>
                </a:solidFill>
                <a:latin typeface="Calibri"/>
                <a:ea typeface="Calibri"/>
                <a:cs typeface="Calibri"/>
                <a:sym typeface="Calibri"/>
              </a:defRPr>
            </a:lvl5pPr>
            <a:lvl6pPr marL="0" lvl="5" indent="0" algn="r">
              <a:spcBef>
                <a:spcPts val="0"/>
              </a:spcBef>
              <a:buNone/>
              <a:defRPr sz="1000" b="0" i="0">
                <a:solidFill>
                  <a:srgbClr val="7F7F7F"/>
                </a:solidFill>
                <a:latin typeface="Calibri"/>
                <a:ea typeface="Calibri"/>
                <a:cs typeface="Calibri"/>
                <a:sym typeface="Calibri"/>
              </a:defRPr>
            </a:lvl6pPr>
            <a:lvl7pPr marL="0" lvl="6" indent="0" algn="r">
              <a:spcBef>
                <a:spcPts val="0"/>
              </a:spcBef>
              <a:buNone/>
              <a:defRPr sz="1000" b="0" i="0">
                <a:solidFill>
                  <a:srgbClr val="7F7F7F"/>
                </a:solidFill>
                <a:latin typeface="Calibri"/>
                <a:ea typeface="Calibri"/>
                <a:cs typeface="Calibri"/>
                <a:sym typeface="Calibri"/>
              </a:defRPr>
            </a:lvl7pPr>
            <a:lvl8pPr marL="0" lvl="7" indent="0" algn="r">
              <a:spcBef>
                <a:spcPts val="0"/>
              </a:spcBef>
              <a:buNone/>
              <a:defRPr sz="1000" b="0" i="0">
                <a:solidFill>
                  <a:srgbClr val="7F7F7F"/>
                </a:solidFill>
                <a:latin typeface="Calibri"/>
                <a:ea typeface="Calibri"/>
                <a:cs typeface="Calibri"/>
                <a:sym typeface="Calibri"/>
              </a:defRPr>
            </a:lvl8pPr>
            <a:lvl9pPr marL="0" lvl="8" indent="0" algn="r">
              <a:spcBef>
                <a:spcPts val="0"/>
              </a:spcBef>
              <a:buNone/>
              <a:defRPr sz="1000" b="0" i="0">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12" name="Google Shape;112;p14"/>
          <p:cNvCxnSpPr/>
          <p:nvPr/>
        </p:nvCxnSpPr>
        <p:spPr>
          <a:xfrm>
            <a:off x="923925" y="4321839"/>
            <a:ext cx="10423525" cy="0"/>
          </a:xfrm>
          <a:prstGeom prst="straightConnector1">
            <a:avLst/>
          </a:prstGeom>
          <a:noFill/>
          <a:ln w="19050" cap="flat" cmpd="sng">
            <a:solidFill>
              <a:srgbClr val="00A84F"/>
            </a:solidFill>
            <a:prstDash val="solid"/>
            <a:miter lim="800000"/>
            <a:headEnd type="none" w="sm" len="sm"/>
            <a:tailEnd type="none" w="sm" len="sm"/>
          </a:ln>
        </p:spPr>
      </p:cxnSp>
      <p:pic>
        <p:nvPicPr>
          <p:cNvPr id="113" name="Google Shape;113;p14">
            <a:hlinkClick r:id="rId3"/>
          </p:cNvPr>
          <p:cNvPicPr preferRelativeResize="0"/>
          <p:nvPr/>
        </p:nvPicPr>
        <p:blipFill rotWithShape="1">
          <a:blip r:embed="rId4">
            <a:alphaModFix/>
          </a:blip>
          <a:srcRect/>
          <a:stretch/>
        </p:blipFill>
        <p:spPr>
          <a:xfrm>
            <a:off x="10528530" y="318498"/>
            <a:ext cx="1283880" cy="390419"/>
          </a:xfrm>
          <a:prstGeom prst="rect">
            <a:avLst/>
          </a:prstGeom>
          <a:noFill/>
          <a:ln>
            <a:noFill/>
          </a:ln>
        </p:spPr>
      </p:pic>
      <p:sp>
        <p:nvSpPr>
          <p:cNvPr id="114" name="Google Shape;114;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23439685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End Slide with Contact Info">
  <p:cSld name="End Slide with Contact Info">
    <p:spTree>
      <p:nvGrpSpPr>
        <p:cNvPr id="1" name="Shape 115"/>
        <p:cNvGrpSpPr/>
        <p:nvPr/>
      </p:nvGrpSpPr>
      <p:grpSpPr>
        <a:xfrm>
          <a:off x="0" y="0"/>
          <a:ext cx="0" cy="0"/>
          <a:chOff x="0" y="0"/>
          <a:chExt cx="0" cy="0"/>
        </a:xfrm>
      </p:grpSpPr>
      <p:sp>
        <p:nvSpPr>
          <p:cNvPr id="116" name="Google Shape;116;p15"/>
          <p:cNvSpPr/>
          <p:nvPr/>
        </p:nvSpPr>
        <p:spPr>
          <a:xfrm>
            <a:off x="0" y="0"/>
            <a:ext cx="406908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17" name="Google Shape;117;p15">
            <a:hlinkClick r:id="rId2"/>
          </p:cNvPr>
          <p:cNvPicPr preferRelativeResize="0"/>
          <p:nvPr/>
        </p:nvPicPr>
        <p:blipFill rotWithShape="1">
          <a:blip r:embed="rId3">
            <a:alphaModFix/>
          </a:blip>
          <a:srcRect/>
          <a:stretch/>
        </p:blipFill>
        <p:spPr>
          <a:xfrm>
            <a:off x="6272388" y="2904268"/>
            <a:ext cx="3451128" cy="1049465"/>
          </a:xfrm>
          <a:prstGeom prst="rect">
            <a:avLst/>
          </a:prstGeom>
          <a:noFill/>
          <a:ln>
            <a:noFill/>
          </a:ln>
        </p:spPr>
      </p:pic>
      <p:sp>
        <p:nvSpPr>
          <p:cNvPr id="118" name="Google Shape;118;p15">
            <a:hlinkClick r:id="rId2"/>
          </p:cNvPr>
          <p:cNvSpPr txBox="1"/>
          <p:nvPr/>
        </p:nvSpPr>
        <p:spPr>
          <a:xfrm>
            <a:off x="5771329" y="4453247"/>
            <a:ext cx="4453247"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00A84F"/>
                </a:solidFill>
                <a:latin typeface="Calibri"/>
                <a:ea typeface="Calibri"/>
                <a:cs typeface="Calibri"/>
                <a:sym typeface="Calibri"/>
              </a:rPr>
              <a:t>www.nciea.org</a:t>
            </a:r>
            <a:endParaRPr/>
          </a:p>
        </p:txBody>
      </p:sp>
      <p:sp>
        <p:nvSpPr>
          <p:cNvPr id="119" name="Google Shape;119;p15"/>
          <p:cNvSpPr txBox="1">
            <a:spLocks noGrp="1"/>
          </p:cNvSpPr>
          <p:nvPr>
            <p:ph type="body" idx="1"/>
          </p:nvPr>
        </p:nvSpPr>
        <p:spPr>
          <a:xfrm>
            <a:off x="444691" y="2057400"/>
            <a:ext cx="3121469" cy="4162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95959"/>
              </a:buClr>
              <a:buSzPts val="2400"/>
              <a:buNone/>
              <a:defRPr sz="2400"/>
            </a:lvl1pPr>
            <a:lvl2pPr marL="914400" lvl="1" indent="-228600" algn="l">
              <a:lnSpc>
                <a:spcPct val="90000"/>
              </a:lnSpc>
              <a:spcBef>
                <a:spcPts val="500"/>
              </a:spcBef>
              <a:spcAft>
                <a:spcPts val="0"/>
              </a:spcAft>
              <a:buClr>
                <a:srgbClr val="595959"/>
              </a:buClr>
              <a:buSzPts val="1400"/>
              <a:buNone/>
              <a:defRPr sz="1400"/>
            </a:lvl2pPr>
            <a:lvl3pPr marL="1371600" lvl="2" indent="-228600" algn="l">
              <a:lnSpc>
                <a:spcPct val="90000"/>
              </a:lnSpc>
              <a:spcBef>
                <a:spcPts val="500"/>
              </a:spcBef>
              <a:spcAft>
                <a:spcPts val="0"/>
              </a:spcAft>
              <a:buClr>
                <a:srgbClr val="595959"/>
              </a:buClr>
              <a:buSzPts val="1200"/>
              <a:buNone/>
              <a:defRPr sz="1200"/>
            </a:lvl3pPr>
            <a:lvl4pPr marL="1828800" lvl="3" indent="-228600" algn="l">
              <a:lnSpc>
                <a:spcPct val="90000"/>
              </a:lnSpc>
              <a:spcBef>
                <a:spcPts val="500"/>
              </a:spcBef>
              <a:spcAft>
                <a:spcPts val="0"/>
              </a:spcAft>
              <a:buClr>
                <a:srgbClr val="595959"/>
              </a:buClr>
              <a:buSzPts val="1000"/>
              <a:buNone/>
              <a:defRPr sz="1000"/>
            </a:lvl4pPr>
            <a:lvl5pPr marL="2286000" lvl="4" indent="-228600" algn="l">
              <a:lnSpc>
                <a:spcPct val="90000"/>
              </a:lnSpc>
              <a:spcBef>
                <a:spcPts val="500"/>
              </a:spcBef>
              <a:spcAft>
                <a:spcPts val="0"/>
              </a:spcAft>
              <a:buClr>
                <a:srgbClr val="59595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20" name="Google Shape;120;p15"/>
          <p:cNvSpPr>
            <a:spLocks noGrp="1"/>
          </p:cNvSpPr>
          <p:nvPr>
            <p:ph type="pic" idx="2"/>
          </p:nvPr>
        </p:nvSpPr>
        <p:spPr>
          <a:xfrm>
            <a:off x="444691" y="476458"/>
            <a:ext cx="11430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595959"/>
              </a:buClr>
              <a:buSzPts val="1000"/>
              <a:buFont typeface="Arial"/>
              <a:buNone/>
              <a:defRPr sz="1000" b="0" i="0" u="none" strike="noStrike" cap="none">
                <a:solidFill>
                  <a:srgbClr val="595959"/>
                </a:solidFill>
                <a:latin typeface="Calibri"/>
                <a:ea typeface="Calibri"/>
                <a:cs typeface="Calibri"/>
                <a:sym typeface="Calibri"/>
              </a:defRPr>
            </a:lvl1pPr>
            <a:lvl2pPr marR="0" lvl="1" algn="l" rtl="0">
              <a:lnSpc>
                <a:spcPct val="90000"/>
              </a:lnSpc>
              <a:spcBef>
                <a:spcPts val="500"/>
              </a:spcBef>
              <a:spcAft>
                <a:spcPts val="0"/>
              </a:spcAft>
              <a:buClr>
                <a:srgbClr val="595959"/>
              </a:buClr>
              <a:buSzPts val="2800"/>
              <a:buFont typeface="Arial"/>
              <a:buNone/>
              <a:defRPr sz="2800" b="0" i="0" u="none" strike="noStrike" cap="none">
                <a:solidFill>
                  <a:srgbClr val="595959"/>
                </a:solidFill>
                <a:latin typeface="Calibri"/>
                <a:ea typeface="Calibri"/>
                <a:cs typeface="Calibri"/>
                <a:sym typeface="Calibri"/>
              </a:defRPr>
            </a:lvl2pPr>
            <a:lvl3pPr marR="0" lvl="2" algn="l" rtl="0">
              <a:lnSpc>
                <a:spcPct val="90000"/>
              </a:lnSpc>
              <a:spcBef>
                <a:spcPts val="50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3pPr>
            <a:lvl4pPr marR="0" lvl="3" algn="l" rtl="0">
              <a:lnSpc>
                <a:spcPct val="90000"/>
              </a:lnSpc>
              <a:spcBef>
                <a:spcPts val="500"/>
              </a:spcBef>
              <a:spcAft>
                <a:spcPts val="0"/>
              </a:spcAft>
              <a:buClr>
                <a:srgbClr val="595959"/>
              </a:buClr>
              <a:buSzPts val="2000"/>
              <a:buFont typeface="Arial"/>
              <a:buNone/>
              <a:defRPr sz="2000" b="0" i="0" u="none" strike="noStrike" cap="none">
                <a:solidFill>
                  <a:srgbClr val="595959"/>
                </a:solidFill>
                <a:latin typeface="Calibri"/>
                <a:ea typeface="Calibri"/>
                <a:cs typeface="Calibri"/>
                <a:sym typeface="Calibri"/>
              </a:defRPr>
            </a:lvl4pPr>
            <a:lvl5pPr marR="0" lvl="4" algn="l" rtl="0">
              <a:lnSpc>
                <a:spcPct val="90000"/>
              </a:lnSpc>
              <a:spcBef>
                <a:spcPts val="500"/>
              </a:spcBef>
              <a:spcAft>
                <a:spcPts val="0"/>
              </a:spcAft>
              <a:buClr>
                <a:srgbClr val="595959"/>
              </a:buClr>
              <a:buSzPts val="2000"/>
              <a:buFont typeface="Arial"/>
              <a:buNone/>
              <a:defRPr sz="2000" b="0" i="0" u="none" strike="noStrike" cap="none">
                <a:solidFill>
                  <a:srgbClr val="595959"/>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cxnSp>
        <p:nvCxnSpPr>
          <p:cNvPr id="121" name="Google Shape;121;p15"/>
          <p:cNvCxnSpPr/>
          <p:nvPr/>
        </p:nvCxnSpPr>
        <p:spPr>
          <a:xfrm>
            <a:off x="444691" y="1855215"/>
            <a:ext cx="1143000" cy="0"/>
          </a:xfrm>
          <a:prstGeom prst="straightConnector1">
            <a:avLst/>
          </a:prstGeom>
          <a:noFill/>
          <a:ln w="19050" cap="flat" cmpd="sng">
            <a:solidFill>
              <a:srgbClr val="00A84F"/>
            </a:solidFill>
            <a:prstDash val="solid"/>
            <a:miter lim="800000"/>
            <a:headEnd type="none" w="sm" len="sm"/>
            <a:tailEnd type="none" w="sm" len="sm"/>
          </a:ln>
        </p:spPr>
      </p:cxnSp>
      <p:grpSp>
        <p:nvGrpSpPr>
          <p:cNvPr id="122" name="Google Shape;122;p15"/>
          <p:cNvGrpSpPr/>
          <p:nvPr/>
        </p:nvGrpSpPr>
        <p:grpSpPr>
          <a:xfrm>
            <a:off x="10010294" y="6312411"/>
            <a:ext cx="2513944" cy="383182"/>
            <a:chOff x="848834" y="5976182"/>
            <a:chExt cx="2513944" cy="383182"/>
          </a:xfrm>
        </p:grpSpPr>
        <p:pic>
          <p:nvPicPr>
            <p:cNvPr id="123" name="Google Shape;123;p15"/>
            <p:cNvPicPr preferRelativeResize="0"/>
            <p:nvPr/>
          </p:nvPicPr>
          <p:blipFill rotWithShape="1">
            <a:blip r:embed="rId4">
              <a:alphaModFix amt="50000"/>
            </a:blip>
            <a:srcRect/>
            <a:stretch/>
          </p:blipFill>
          <p:spPr>
            <a:xfrm>
              <a:off x="848834" y="6023174"/>
              <a:ext cx="598970" cy="284127"/>
            </a:xfrm>
            <a:prstGeom prst="rect">
              <a:avLst/>
            </a:prstGeom>
            <a:noFill/>
            <a:ln>
              <a:noFill/>
            </a:ln>
          </p:spPr>
        </p:pic>
        <p:sp>
          <p:nvSpPr>
            <p:cNvPr id="124" name="Google Shape;124;p15"/>
            <p:cNvSpPr txBox="1"/>
            <p:nvPr/>
          </p:nvSpPr>
          <p:spPr>
            <a:xfrm>
              <a:off x="1466648" y="5976182"/>
              <a:ext cx="1896130" cy="38318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700">
                  <a:solidFill>
                    <a:srgbClr val="898989"/>
                  </a:solidFill>
                  <a:latin typeface="Calibri"/>
                  <a:ea typeface="Calibri"/>
                  <a:cs typeface="Calibri"/>
                  <a:sym typeface="Calibri"/>
                </a:rPr>
                <a:t>This work is licensed under a </a:t>
              </a:r>
              <a:br>
                <a:rPr lang="en-US" sz="700">
                  <a:solidFill>
                    <a:srgbClr val="898989"/>
                  </a:solidFill>
                  <a:latin typeface="Calibri"/>
                  <a:ea typeface="Calibri"/>
                  <a:cs typeface="Calibri"/>
                  <a:sym typeface="Calibri"/>
                </a:rPr>
              </a:br>
              <a:r>
                <a:rPr lang="en-US" sz="700">
                  <a:solidFill>
                    <a:srgbClr val="898989"/>
                  </a:solidFill>
                  <a:latin typeface="Calibri"/>
                  <a:ea typeface="Calibri"/>
                  <a:cs typeface="Calibri"/>
                  <a:sym typeface="Calibri"/>
                </a:rPr>
                <a:t>Creative Commons Attribution 4.0</a:t>
              </a:r>
              <a:endParaRPr/>
            </a:p>
            <a:p>
              <a:pPr marL="0" marR="0" lvl="0" indent="0" algn="l" rtl="0">
                <a:lnSpc>
                  <a:spcPct val="90000"/>
                </a:lnSpc>
                <a:spcBef>
                  <a:spcPts val="0"/>
                </a:spcBef>
                <a:spcAft>
                  <a:spcPts val="0"/>
                </a:spcAft>
                <a:buNone/>
              </a:pPr>
              <a:r>
                <a:rPr lang="en-US" sz="700">
                  <a:solidFill>
                    <a:srgbClr val="898989"/>
                  </a:solidFill>
                  <a:latin typeface="Calibri"/>
                  <a:ea typeface="Calibri"/>
                  <a:cs typeface="Calibri"/>
                  <a:sym typeface="Calibri"/>
                </a:rPr>
                <a:t>International License.</a:t>
              </a:r>
              <a:endParaRPr/>
            </a:p>
          </p:txBody>
        </p:sp>
      </p:grpSp>
    </p:spTree>
    <p:extLst>
      <p:ext uri="{BB962C8B-B14F-4D97-AF65-F5344CB8AC3E}">
        <p14:creationId xmlns:p14="http://schemas.microsoft.com/office/powerpoint/2010/main" val="359017161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sp>
        <p:nvSpPr>
          <p:cNvPr id="16" name="Google Shape;16;p2"/>
          <p:cNvSpPr txBox="1">
            <a:spLocks noGrp="1"/>
          </p:cNvSpPr>
          <p:nvPr>
            <p:ph type="subTitle" idx="1"/>
          </p:nvPr>
        </p:nvSpPr>
        <p:spPr>
          <a:xfrm>
            <a:off x="838200" y="3991918"/>
            <a:ext cx="9829800" cy="874269"/>
          </a:xfrm>
          <a:prstGeom prst="rect">
            <a:avLst/>
          </a:prstGeom>
          <a:noFill/>
          <a:ln>
            <a:noFill/>
          </a:ln>
        </p:spPr>
        <p:txBody>
          <a:bodyPr spcFirstLastPara="1" wrap="square" lIns="91425" tIns="45700" rIns="91425" bIns="45700" anchor="t" anchorCtr="0">
            <a:noAutofit/>
          </a:bodyPr>
          <a:lstStyle>
            <a:lvl1pPr lvl="0" algn="l">
              <a:lnSpc>
                <a:spcPct val="90000"/>
              </a:lnSpc>
              <a:spcBef>
                <a:spcPts val="1000"/>
              </a:spcBef>
              <a:spcAft>
                <a:spcPts val="0"/>
              </a:spcAft>
              <a:buClr>
                <a:srgbClr val="7F7F7F"/>
              </a:buClr>
              <a:buSzPts val="2400"/>
              <a:buNone/>
              <a:defRPr sz="2400" b="0" i="0">
                <a:solidFill>
                  <a:srgbClr val="7F7F7F"/>
                </a:solidFill>
                <a:latin typeface="Calibri"/>
                <a:ea typeface="Calibri"/>
                <a:cs typeface="Calibri"/>
                <a:sym typeface="Calibri"/>
              </a:defRPr>
            </a:lvl1pPr>
            <a:lvl2pPr lvl="1" algn="ctr">
              <a:lnSpc>
                <a:spcPct val="90000"/>
              </a:lnSpc>
              <a:spcBef>
                <a:spcPts val="500"/>
              </a:spcBef>
              <a:spcAft>
                <a:spcPts val="0"/>
              </a:spcAft>
              <a:buClr>
                <a:srgbClr val="595959"/>
              </a:buClr>
              <a:buSzPts val="2000"/>
              <a:buNone/>
              <a:defRPr sz="2000"/>
            </a:lvl2pPr>
            <a:lvl3pPr lvl="2" algn="ctr">
              <a:lnSpc>
                <a:spcPct val="90000"/>
              </a:lnSpc>
              <a:spcBef>
                <a:spcPts val="500"/>
              </a:spcBef>
              <a:spcAft>
                <a:spcPts val="0"/>
              </a:spcAft>
              <a:buClr>
                <a:srgbClr val="595959"/>
              </a:buClr>
              <a:buSzPts val="1800"/>
              <a:buNone/>
              <a:defRPr sz="1800"/>
            </a:lvl3pPr>
            <a:lvl4pPr lvl="3" algn="ctr">
              <a:lnSpc>
                <a:spcPct val="90000"/>
              </a:lnSpc>
              <a:spcBef>
                <a:spcPts val="500"/>
              </a:spcBef>
              <a:spcAft>
                <a:spcPts val="0"/>
              </a:spcAft>
              <a:buClr>
                <a:srgbClr val="595959"/>
              </a:buClr>
              <a:buSzPts val="1600"/>
              <a:buNone/>
              <a:defRPr sz="1600"/>
            </a:lvl4pPr>
            <a:lvl5pPr lvl="4" algn="ctr">
              <a:lnSpc>
                <a:spcPct val="90000"/>
              </a:lnSpc>
              <a:spcBef>
                <a:spcPts val="500"/>
              </a:spcBef>
              <a:spcAft>
                <a:spcPts val="0"/>
              </a:spcAft>
              <a:buClr>
                <a:srgbClr val="595959"/>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7" name="Google Shape;17;p2">
            <a:hlinkClick r:id="rId2"/>
          </p:cNvPr>
          <p:cNvPicPr preferRelativeResize="0"/>
          <p:nvPr/>
        </p:nvPicPr>
        <p:blipFill rotWithShape="1">
          <a:blip r:embed="rId3">
            <a:alphaModFix/>
          </a:blip>
          <a:srcRect/>
          <a:stretch/>
        </p:blipFill>
        <p:spPr>
          <a:xfrm>
            <a:off x="838200" y="744279"/>
            <a:ext cx="2608540" cy="793239"/>
          </a:xfrm>
          <a:prstGeom prst="rect">
            <a:avLst/>
          </a:prstGeom>
          <a:noFill/>
          <a:ln>
            <a:noFill/>
          </a:ln>
        </p:spPr>
      </p:pic>
      <p:sp>
        <p:nvSpPr>
          <p:cNvPr id="18" name="Google Shape;18;p2"/>
          <p:cNvSpPr/>
          <p:nvPr/>
        </p:nvSpPr>
        <p:spPr>
          <a:xfrm>
            <a:off x="10668000" y="0"/>
            <a:ext cx="1524000" cy="6858000"/>
          </a:xfrm>
          <a:prstGeom prst="rect">
            <a:avLst/>
          </a:prstGeom>
          <a:solidFill>
            <a:srgbClr val="08AF6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
          <p:cNvSpPr/>
          <p:nvPr/>
        </p:nvSpPr>
        <p:spPr>
          <a:xfrm>
            <a:off x="728870" y="6281804"/>
            <a:ext cx="848139" cy="439671"/>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nvGrpSpPr>
          <p:cNvPr id="20" name="Google Shape;20;p2"/>
          <p:cNvGrpSpPr/>
          <p:nvPr/>
        </p:nvGrpSpPr>
        <p:grpSpPr>
          <a:xfrm>
            <a:off x="932796" y="6312411"/>
            <a:ext cx="2513944" cy="383182"/>
            <a:chOff x="848834" y="5976182"/>
            <a:chExt cx="2513944" cy="383182"/>
          </a:xfrm>
        </p:grpSpPr>
        <p:pic>
          <p:nvPicPr>
            <p:cNvPr id="21" name="Google Shape;21;p2">
              <a:hlinkClick r:id="rId4"/>
            </p:cNvPr>
            <p:cNvPicPr preferRelativeResize="0"/>
            <p:nvPr/>
          </p:nvPicPr>
          <p:blipFill rotWithShape="1">
            <a:blip r:embed="rId5">
              <a:alphaModFix amt="50000"/>
            </a:blip>
            <a:srcRect/>
            <a:stretch/>
          </p:blipFill>
          <p:spPr>
            <a:xfrm>
              <a:off x="848834" y="6023174"/>
              <a:ext cx="598970" cy="284127"/>
            </a:xfrm>
            <a:prstGeom prst="rect">
              <a:avLst/>
            </a:prstGeom>
            <a:noFill/>
            <a:ln>
              <a:noFill/>
            </a:ln>
          </p:spPr>
        </p:pic>
        <p:sp>
          <p:nvSpPr>
            <p:cNvPr id="22" name="Google Shape;22;p2"/>
            <p:cNvSpPr txBox="1"/>
            <p:nvPr/>
          </p:nvSpPr>
          <p:spPr>
            <a:xfrm>
              <a:off x="1466648" y="5976182"/>
              <a:ext cx="1896130" cy="38318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700" b="0" i="0" u="none" strike="noStrike" cap="none">
                  <a:solidFill>
                    <a:srgbClr val="898989"/>
                  </a:solidFill>
                  <a:latin typeface="Calibri"/>
                  <a:ea typeface="Calibri"/>
                  <a:cs typeface="Calibri"/>
                  <a:sym typeface="Calibri"/>
                </a:rPr>
                <a:t>This work is licensed under a </a:t>
              </a:r>
              <a:br>
                <a:rPr lang="en-US" sz="700" b="0" i="0" u="none" strike="noStrike" cap="none">
                  <a:solidFill>
                    <a:srgbClr val="898989"/>
                  </a:solidFill>
                  <a:latin typeface="Calibri"/>
                  <a:ea typeface="Calibri"/>
                  <a:cs typeface="Calibri"/>
                  <a:sym typeface="Calibri"/>
                </a:rPr>
              </a:br>
              <a:r>
                <a:rPr lang="en-US" sz="700" b="0" i="0" u="none" strike="noStrike" cap="none">
                  <a:solidFill>
                    <a:srgbClr val="898989"/>
                  </a:solidFill>
                  <a:latin typeface="Calibri"/>
                  <a:ea typeface="Calibri"/>
                  <a:cs typeface="Calibri"/>
                  <a:sym typeface="Calibri"/>
                </a:rPr>
                <a:t>Creative Commons Attribution 4.0</a:t>
              </a:r>
              <a:endParaRPr/>
            </a:p>
            <a:p>
              <a:pPr marL="0" marR="0" lvl="0" indent="0" algn="l" rtl="0">
                <a:lnSpc>
                  <a:spcPct val="90000"/>
                </a:lnSpc>
                <a:spcBef>
                  <a:spcPts val="0"/>
                </a:spcBef>
                <a:spcAft>
                  <a:spcPts val="0"/>
                </a:spcAft>
                <a:buNone/>
              </a:pPr>
              <a:r>
                <a:rPr lang="en-US" sz="700" b="0" i="0" u="none" strike="noStrike" cap="none">
                  <a:solidFill>
                    <a:srgbClr val="898989"/>
                  </a:solidFill>
                  <a:latin typeface="Calibri"/>
                  <a:ea typeface="Calibri"/>
                  <a:cs typeface="Calibri"/>
                  <a:sym typeface="Calibri"/>
                </a:rPr>
                <a:t>International License.</a:t>
              </a:r>
              <a:endParaRPr/>
            </a:p>
          </p:txBody>
        </p:sp>
      </p:grpSp>
      <p:sp>
        <p:nvSpPr>
          <p:cNvPr id="23" name="Google Shape;23;p2"/>
          <p:cNvSpPr txBox="1">
            <a:spLocks noGrp="1"/>
          </p:cNvSpPr>
          <p:nvPr>
            <p:ph type="title"/>
          </p:nvPr>
        </p:nvSpPr>
        <p:spPr>
          <a:xfrm>
            <a:off x="831614" y="1947604"/>
            <a:ext cx="9836386" cy="19431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262626"/>
              </a:buClr>
              <a:buSzPts val="4800"/>
              <a:buFont typeface="Calibri"/>
              <a:buNone/>
              <a:defRPr sz="4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2"/>
          <p:cNvSpPr txBox="1">
            <a:spLocks noGrp="1"/>
          </p:cNvSpPr>
          <p:nvPr>
            <p:ph type="body" idx="2"/>
          </p:nvPr>
        </p:nvSpPr>
        <p:spPr>
          <a:xfrm>
            <a:off x="838200" y="4993708"/>
            <a:ext cx="9829800" cy="1210151"/>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98989"/>
              </a:buClr>
              <a:buSzPts val="2400"/>
              <a:buNone/>
              <a:defRPr sz="2400">
                <a:solidFill>
                  <a:srgbClr val="898989"/>
                </a:solidFill>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42892976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25"/>
        <p:cNvGrpSpPr/>
        <p:nvPr/>
      </p:nvGrpSpPr>
      <p:grpSpPr>
        <a:xfrm>
          <a:off x="0" y="0"/>
          <a:ext cx="0" cy="0"/>
          <a:chOff x="0" y="0"/>
          <a:chExt cx="0" cy="0"/>
        </a:xfrm>
      </p:grpSpPr>
      <p:sp>
        <p:nvSpPr>
          <p:cNvPr id="26" name="Google Shape;26;p3"/>
          <p:cNvSpPr txBox="1">
            <a:spLocks noGrp="1"/>
          </p:cNvSpPr>
          <p:nvPr>
            <p:ph type="title"/>
          </p:nvPr>
        </p:nvSpPr>
        <p:spPr>
          <a:xfrm>
            <a:off x="838200" y="365125"/>
            <a:ext cx="9144000" cy="88570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262626"/>
              </a:buClr>
              <a:buSzPts val="4000"/>
              <a:buFont typeface="Calibri"/>
              <a:buNone/>
              <a:defRPr b="1" i="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3"/>
          <p:cNvSpPr txBox="1">
            <a:spLocks noGrp="1"/>
          </p:cNvSpPr>
          <p:nvPr>
            <p:ph type="body" idx="1"/>
          </p:nvPr>
        </p:nvSpPr>
        <p:spPr>
          <a:xfrm>
            <a:off x="838200" y="1394302"/>
            <a:ext cx="10515600" cy="484259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29" name="Google Shape;29;p3">
            <a:hlinkClick r:id="rId2"/>
          </p:cNvPr>
          <p:cNvPicPr preferRelativeResize="0"/>
          <p:nvPr/>
        </p:nvPicPr>
        <p:blipFill rotWithShape="1">
          <a:blip r:embed="rId3">
            <a:alphaModFix/>
          </a:blip>
          <a:srcRect/>
          <a:stretch/>
        </p:blipFill>
        <p:spPr>
          <a:xfrm>
            <a:off x="10528530" y="318498"/>
            <a:ext cx="1283880" cy="390419"/>
          </a:xfrm>
          <a:prstGeom prst="rect">
            <a:avLst/>
          </a:prstGeom>
          <a:noFill/>
          <a:ln>
            <a:noFill/>
          </a:ln>
        </p:spPr>
      </p:pic>
      <p:cxnSp>
        <p:nvCxnSpPr>
          <p:cNvPr id="30" name="Google Shape;30;p3"/>
          <p:cNvCxnSpPr/>
          <p:nvPr/>
        </p:nvCxnSpPr>
        <p:spPr>
          <a:xfrm>
            <a:off x="923925" y="1269999"/>
            <a:ext cx="10429875" cy="0"/>
          </a:xfrm>
          <a:prstGeom prst="straightConnector1">
            <a:avLst/>
          </a:prstGeom>
          <a:noFill/>
          <a:ln w="19050" cap="flat" cmpd="sng">
            <a:solidFill>
              <a:srgbClr val="00A84F"/>
            </a:solidFill>
            <a:prstDash val="solid"/>
            <a:miter lim="800000"/>
            <a:headEnd type="none" w="sm" len="sm"/>
            <a:tailEnd type="none" w="sm" len="sm"/>
          </a:ln>
        </p:spPr>
      </p:cxnSp>
      <p:sp>
        <p:nvSpPr>
          <p:cNvPr id="31" name="Google Shape;31;p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404093164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4" name="Google Shape;34;p4">
            <a:hlinkClick r:id="rId2"/>
          </p:cNvPr>
          <p:cNvPicPr preferRelativeResize="0"/>
          <p:nvPr/>
        </p:nvPicPr>
        <p:blipFill rotWithShape="1">
          <a:blip r:embed="rId3">
            <a:alphaModFix/>
          </a:blip>
          <a:srcRect/>
          <a:stretch/>
        </p:blipFill>
        <p:spPr>
          <a:xfrm>
            <a:off x="10528530" y="318498"/>
            <a:ext cx="1283880" cy="390419"/>
          </a:xfrm>
          <a:prstGeom prst="rect">
            <a:avLst/>
          </a:prstGeom>
          <a:noFill/>
          <a:ln>
            <a:noFill/>
          </a:ln>
        </p:spPr>
      </p:pic>
      <p:cxnSp>
        <p:nvCxnSpPr>
          <p:cNvPr id="35" name="Google Shape;35;p4"/>
          <p:cNvCxnSpPr/>
          <p:nvPr/>
        </p:nvCxnSpPr>
        <p:spPr>
          <a:xfrm>
            <a:off x="0" y="0"/>
            <a:ext cx="12192000" cy="0"/>
          </a:xfrm>
          <a:prstGeom prst="straightConnector1">
            <a:avLst/>
          </a:prstGeom>
          <a:noFill/>
          <a:ln w="57150" cap="flat" cmpd="sng">
            <a:solidFill>
              <a:srgbClr val="00A84F"/>
            </a:solidFill>
            <a:prstDash val="solid"/>
            <a:miter lim="800000"/>
            <a:headEnd type="none" w="sm" len="sm"/>
            <a:tailEnd type="none" w="sm" len="sm"/>
          </a:ln>
        </p:spPr>
      </p:cxnSp>
      <p:sp>
        <p:nvSpPr>
          <p:cNvPr id="36" name="Google Shape;36;p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279509915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1_Section Header" type="secHead">
  <p:cSld name="1_Section Header">
    <p:bg>
      <p:bgPr>
        <a:solidFill>
          <a:srgbClr val="08AF6E"/>
        </a:solidFill>
        <a:effectLst/>
      </p:bgPr>
    </p:bg>
    <p:spTree>
      <p:nvGrpSpPr>
        <p:cNvPr id="1" name="Shape 37"/>
        <p:cNvGrpSpPr/>
        <p:nvPr/>
      </p:nvGrpSpPr>
      <p:grpSpPr>
        <a:xfrm>
          <a:off x="0" y="0"/>
          <a:ext cx="0" cy="0"/>
          <a:chOff x="0" y="0"/>
          <a:chExt cx="0" cy="0"/>
        </a:xfrm>
      </p:grpSpPr>
      <p:sp>
        <p:nvSpPr>
          <p:cNvPr id="38" name="Google Shape;38;p5"/>
          <p:cNvSpPr txBox="1">
            <a:spLocks noGrp="1"/>
          </p:cNvSpPr>
          <p:nvPr>
            <p:ph type="title"/>
          </p:nvPr>
        </p:nvSpPr>
        <p:spPr>
          <a:xfrm>
            <a:off x="831850" y="1442114"/>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Calibri"/>
              <a:buNone/>
              <a:defRPr sz="4800" b="1" i="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5"/>
          <p:cNvSpPr txBox="1">
            <a:spLocks noGrp="1"/>
          </p:cNvSpPr>
          <p:nvPr>
            <p:ph type="body" idx="1"/>
          </p:nvPr>
        </p:nvSpPr>
        <p:spPr>
          <a:xfrm>
            <a:off x="831850" y="4321839"/>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lt1"/>
              </a:buClr>
              <a:buSzPts val="3200"/>
              <a:buNone/>
              <a:defRPr sz="3200">
                <a:solidFill>
                  <a:schemeClr val="lt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0" name="Google Shape;40;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0" i="0">
                <a:solidFill>
                  <a:schemeClr val="lt1"/>
                </a:solidFill>
                <a:latin typeface="Calibri"/>
                <a:ea typeface="Calibri"/>
                <a:cs typeface="Calibri"/>
                <a:sym typeface="Calibri"/>
              </a:defRPr>
            </a:lvl1pPr>
            <a:lvl2pPr marL="0" lvl="1" indent="0" algn="r">
              <a:spcBef>
                <a:spcPts val="0"/>
              </a:spcBef>
              <a:buNone/>
              <a:defRPr sz="1000" b="0" i="0">
                <a:solidFill>
                  <a:schemeClr val="lt1"/>
                </a:solidFill>
                <a:latin typeface="Calibri"/>
                <a:ea typeface="Calibri"/>
                <a:cs typeface="Calibri"/>
                <a:sym typeface="Calibri"/>
              </a:defRPr>
            </a:lvl2pPr>
            <a:lvl3pPr marL="0" lvl="2" indent="0" algn="r">
              <a:spcBef>
                <a:spcPts val="0"/>
              </a:spcBef>
              <a:buNone/>
              <a:defRPr sz="1000" b="0" i="0">
                <a:solidFill>
                  <a:schemeClr val="lt1"/>
                </a:solidFill>
                <a:latin typeface="Calibri"/>
                <a:ea typeface="Calibri"/>
                <a:cs typeface="Calibri"/>
                <a:sym typeface="Calibri"/>
              </a:defRPr>
            </a:lvl3pPr>
            <a:lvl4pPr marL="0" lvl="3" indent="0" algn="r">
              <a:spcBef>
                <a:spcPts val="0"/>
              </a:spcBef>
              <a:buNone/>
              <a:defRPr sz="1000" b="0" i="0">
                <a:solidFill>
                  <a:schemeClr val="lt1"/>
                </a:solidFill>
                <a:latin typeface="Calibri"/>
                <a:ea typeface="Calibri"/>
                <a:cs typeface="Calibri"/>
                <a:sym typeface="Calibri"/>
              </a:defRPr>
            </a:lvl4pPr>
            <a:lvl5pPr marL="0" lvl="4" indent="0" algn="r">
              <a:spcBef>
                <a:spcPts val="0"/>
              </a:spcBef>
              <a:buNone/>
              <a:defRPr sz="1000" b="0" i="0">
                <a:solidFill>
                  <a:schemeClr val="lt1"/>
                </a:solidFill>
                <a:latin typeface="Calibri"/>
                <a:ea typeface="Calibri"/>
                <a:cs typeface="Calibri"/>
                <a:sym typeface="Calibri"/>
              </a:defRPr>
            </a:lvl5pPr>
            <a:lvl6pPr marL="0" lvl="5" indent="0" algn="r">
              <a:spcBef>
                <a:spcPts val="0"/>
              </a:spcBef>
              <a:buNone/>
              <a:defRPr sz="1000" b="0" i="0">
                <a:solidFill>
                  <a:schemeClr val="lt1"/>
                </a:solidFill>
                <a:latin typeface="Calibri"/>
                <a:ea typeface="Calibri"/>
                <a:cs typeface="Calibri"/>
                <a:sym typeface="Calibri"/>
              </a:defRPr>
            </a:lvl6pPr>
            <a:lvl7pPr marL="0" lvl="6" indent="0" algn="r">
              <a:spcBef>
                <a:spcPts val="0"/>
              </a:spcBef>
              <a:buNone/>
              <a:defRPr sz="1000" b="0" i="0">
                <a:solidFill>
                  <a:schemeClr val="lt1"/>
                </a:solidFill>
                <a:latin typeface="Calibri"/>
                <a:ea typeface="Calibri"/>
                <a:cs typeface="Calibri"/>
                <a:sym typeface="Calibri"/>
              </a:defRPr>
            </a:lvl7pPr>
            <a:lvl8pPr marL="0" lvl="7" indent="0" algn="r">
              <a:spcBef>
                <a:spcPts val="0"/>
              </a:spcBef>
              <a:buNone/>
              <a:defRPr sz="1000" b="0" i="0">
                <a:solidFill>
                  <a:schemeClr val="lt1"/>
                </a:solidFill>
                <a:latin typeface="Calibri"/>
                <a:ea typeface="Calibri"/>
                <a:cs typeface="Calibri"/>
                <a:sym typeface="Calibri"/>
              </a:defRPr>
            </a:lvl8pPr>
            <a:lvl9pPr marL="0" lvl="8" indent="0" algn="r">
              <a:spcBef>
                <a:spcPts val="0"/>
              </a:spcBef>
              <a:buNone/>
              <a:defRPr sz="1000" b="0" i="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41" name="Google Shape;41;p5"/>
          <p:cNvCxnSpPr/>
          <p:nvPr/>
        </p:nvCxnSpPr>
        <p:spPr>
          <a:xfrm>
            <a:off x="923925" y="4321839"/>
            <a:ext cx="10423525" cy="0"/>
          </a:xfrm>
          <a:prstGeom prst="straightConnector1">
            <a:avLst/>
          </a:prstGeom>
          <a:noFill/>
          <a:ln w="19050" cap="flat" cmpd="sng">
            <a:solidFill>
              <a:schemeClr val="lt1"/>
            </a:solidFill>
            <a:prstDash val="solid"/>
            <a:miter lim="800000"/>
            <a:headEnd type="none" w="sm" len="sm"/>
            <a:tailEnd type="none" w="sm" len="sm"/>
          </a:ln>
        </p:spPr>
      </p:cxnSp>
      <p:pic>
        <p:nvPicPr>
          <p:cNvPr id="42" name="Google Shape;42;p5">
            <a:hlinkClick r:id="rId2"/>
          </p:cNvPr>
          <p:cNvPicPr preferRelativeResize="0"/>
          <p:nvPr/>
        </p:nvPicPr>
        <p:blipFill rotWithShape="1">
          <a:blip r:embed="rId3">
            <a:alphaModFix/>
          </a:blip>
          <a:srcRect/>
          <a:stretch/>
        </p:blipFill>
        <p:spPr>
          <a:xfrm>
            <a:off x="10528531" y="318498"/>
            <a:ext cx="1283877" cy="390419"/>
          </a:xfrm>
          <a:prstGeom prst="rect">
            <a:avLst/>
          </a:prstGeom>
          <a:noFill/>
          <a:ln>
            <a:noFill/>
          </a:ln>
        </p:spPr>
      </p:pic>
      <p:sp>
        <p:nvSpPr>
          <p:cNvPr id="43" name="Google Shape;43;p5"/>
          <p:cNvSpPr/>
          <p:nvPr/>
        </p:nvSpPr>
        <p:spPr>
          <a:xfrm>
            <a:off x="831850" y="6356350"/>
            <a:ext cx="564688" cy="365125"/>
          </a:xfrm>
          <a:prstGeom prst="rect">
            <a:avLst/>
          </a:prstGeom>
          <a:solidFill>
            <a:srgbClr val="08AF6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44" name="Google Shape;44;p5"/>
          <p:cNvPicPr preferRelativeResize="0"/>
          <p:nvPr/>
        </p:nvPicPr>
        <p:blipFill rotWithShape="1">
          <a:blip r:embed="rId4">
            <a:alphaModFix/>
          </a:blip>
          <a:srcRect/>
          <a:stretch/>
        </p:blipFill>
        <p:spPr>
          <a:xfrm>
            <a:off x="906798" y="6441390"/>
            <a:ext cx="411171" cy="195043"/>
          </a:xfrm>
          <a:prstGeom prst="rect">
            <a:avLst/>
          </a:prstGeom>
          <a:noFill/>
          <a:ln>
            <a:noFill/>
          </a:ln>
        </p:spPr>
      </p:pic>
      <p:sp>
        <p:nvSpPr>
          <p:cNvPr id="45" name="Google Shape;45;p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88972861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End Slide">
  <p:cSld name="End Slide">
    <p:spTree>
      <p:nvGrpSpPr>
        <p:cNvPr id="1" name="Shape 46"/>
        <p:cNvGrpSpPr/>
        <p:nvPr/>
      </p:nvGrpSpPr>
      <p:grpSpPr>
        <a:xfrm>
          <a:off x="0" y="0"/>
          <a:ext cx="0" cy="0"/>
          <a:chOff x="0" y="0"/>
          <a:chExt cx="0" cy="0"/>
        </a:xfrm>
      </p:grpSpPr>
      <p:pic>
        <p:nvPicPr>
          <p:cNvPr id="47" name="Google Shape;47;p6">
            <a:hlinkClick r:id="rId2"/>
          </p:cNvPr>
          <p:cNvPicPr preferRelativeResize="0"/>
          <p:nvPr/>
        </p:nvPicPr>
        <p:blipFill rotWithShape="1">
          <a:blip r:embed="rId3">
            <a:alphaModFix/>
          </a:blip>
          <a:srcRect/>
          <a:stretch/>
        </p:blipFill>
        <p:spPr>
          <a:xfrm>
            <a:off x="4370436" y="2904268"/>
            <a:ext cx="3451128" cy="1049465"/>
          </a:xfrm>
          <a:prstGeom prst="rect">
            <a:avLst/>
          </a:prstGeom>
          <a:noFill/>
          <a:ln>
            <a:noFill/>
          </a:ln>
        </p:spPr>
      </p:pic>
      <p:sp>
        <p:nvSpPr>
          <p:cNvPr id="48" name="Google Shape;48;p6">
            <a:hlinkClick r:id="rId2"/>
          </p:cNvPr>
          <p:cNvSpPr txBox="1"/>
          <p:nvPr/>
        </p:nvSpPr>
        <p:spPr>
          <a:xfrm>
            <a:off x="3869377" y="4453247"/>
            <a:ext cx="4453247"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00A84F"/>
                </a:solidFill>
                <a:latin typeface="Calibri"/>
                <a:ea typeface="Calibri"/>
                <a:cs typeface="Calibri"/>
                <a:sym typeface="Calibri"/>
              </a:rPr>
              <a:t>www.nciea.org</a:t>
            </a:r>
            <a:endParaRPr/>
          </a:p>
        </p:txBody>
      </p:sp>
      <p:sp>
        <p:nvSpPr>
          <p:cNvPr id="49" name="Google Shape;49;p6"/>
          <p:cNvSpPr/>
          <p:nvPr/>
        </p:nvSpPr>
        <p:spPr>
          <a:xfrm>
            <a:off x="822960" y="6342611"/>
            <a:ext cx="615142" cy="357447"/>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50" name="Google Shape;50;p6"/>
          <p:cNvGrpSpPr/>
          <p:nvPr/>
        </p:nvGrpSpPr>
        <p:grpSpPr>
          <a:xfrm>
            <a:off x="10010294" y="6312411"/>
            <a:ext cx="2513944" cy="383182"/>
            <a:chOff x="848834" y="5976182"/>
            <a:chExt cx="2513944" cy="383182"/>
          </a:xfrm>
        </p:grpSpPr>
        <p:pic>
          <p:nvPicPr>
            <p:cNvPr id="51" name="Google Shape;51;p6"/>
            <p:cNvPicPr preferRelativeResize="0"/>
            <p:nvPr/>
          </p:nvPicPr>
          <p:blipFill rotWithShape="1">
            <a:blip r:embed="rId4">
              <a:alphaModFix amt="50000"/>
            </a:blip>
            <a:srcRect/>
            <a:stretch/>
          </p:blipFill>
          <p:spPr>
            <a:xfrm>
              <a:off x="848834" y="6023174"/>
              <a:ext cx="598970" cy="284127"/>
            </a:xfrm>
            <a:prstGeom prst="rect">
              <a:avLst/>
            </a:prstGeom>
            <a:noFill/>
            <a:ln>
              <a:noFill/>
            </a:ln>
          </p:spPr>
        </p:pic>
        <p:sp>
          <p:nvSpPr>
            <p:cNvPr id="52" name="Google Shape;52;p6"/>
            <p:cNvSpPr txBox="1"/>
            <p:nvPr/>
          </p:nvSpPr>
          <p:spPr>
            <a:xfrm>
              <a:off x="1466648" y="5976182"/>
              <a:ext cx="1896130" cy="38318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700">
                  <a:solidFill>
                    <a:srgbClr val="898989"/>
                  </a:solidFill>
                  <a:latin typeface="Calibri"/>
                  <a:ea typeface="Calibri"/>
                  <a:cs typeface="Calibri"/>
                  <a:sym typeface="Calibri"/>
                </a:rPr>
                <a:t>This work is licensed under a </a:t>
              </a:r>
              <a:br>
                <a:rPr lang="en-US" sz="700">
                  <a:solidFill>
                    <a:srgbClr val="898989"/>
                  </a:solidFill>
                  <a:latin typeface="Calibri"/>
                  <a:ea typeface="Calibri"/>
                  <a:cs typeface="Calibri"/>
                  <a:sym typeface="Calibri"/>
                </a:rPr>
              </a:br>
              <a:r>
                <a:rPr lang="en-US" sz="700">
                  <a:solidFill>
                    <a:srgbClr val="898989"/>
                  </a:solidFill>
                  <a:latin typeface="Calibri"/>
                  <a:ea typeface="Calibri"/>
                  <a:cs typeface="Calibri"/>
                  <a:sym typeface="Calibri"/>
                </a:rPr>
                <a:t>Creative Commons Attribution 4.0</a:t>
              </a:r>
              <a:endParaRPr/>
            </a:p>
            <a:p>
              <a:pPr marL="0" marR="0" lvl="0" indent="0" algn="l" rtl="0">
                <a:lnSpc>
                  <a:spcPct val="90000"/>
                </a:lnSpc>
                <a:spcBef>
                  <a:spcPts val="0"/>
                </a:spcBef>
                <a:spcAft>
                  <a:spcPts val="0"/>
                </a:spcAft>
                <a:buNone/>
              </a:pPr>
              <a:r>
                <a:rPr lang="en-US" sz="700">
                  <a:solidFill>
                    <a:srgbClr val="898989"/>
                  </a:solidFill>
                  <a:latin typeface="Calibri"/>
                  <a:ea typeface="Calibri"/>
                  <a:cs typeface="Calibri"/>
                  <a:sym typeface="Calibri"/>
                </a:rPr>
                <a:t>International License.</a:t>
              </a:r>
              <a:endParaRPr/>
            </a:p>
          </p:txBody>
        </p:sp>
      </p:grpSp>
    </p:spTree>
    <p:extLst>
      <p:ext uri="{BB962C8B-B14F-4D97-AF65-F5344CB8AC3E}">
        <p14:creationId xmlns:p14="http://schemas.microsoft.com/office/powerpoint/2010/main" val="412952344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3"/>
        <p:cNvGrpSpPr/>
        <p:nvPr/>
      </p:nvGrpSpPr>
      <p:grpSpPr>
        <a:xfrm>
          <a:off x="0" y="0"/>
          <a:ext cx="0" cy="0"/>
          <a:chOff x="0" y="0"/>
          <a:chExt cx="0" cy="0"/>
        </a:xfrm>
      </p:grpSpPr>
      <p:sp>
        <p:nvSpPr>
          <p:cNvPr id="54" name="Google Shape;54;p7"/>
          <p:cNvSpPr txBox="1">
            <a:spLocks noGrp="1"/>
          </p:cNvSpPr>
          <p:nvPr>
            <p:ph type="body" idx="1"/>
          </p:nvPr>
        </p:nvSpPr>
        <p:spPr>
          <a:xfrm>
            <a:off x="838200" y="1390915"/>
            <a:ext cx="5181600" cy="482010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5" name="Google Shape;55;p7"/>
          <p:cNvSpPr txBox="1">
            <a:spLocks noGrp="1"/>
          </p:cNvSpPr>
          <p:nvPr>
            <p:ph type="body" idx="2"/>
          </p:nvPr>
        </p:nvSpPr>
        <p:spPr>
          <a:xfrm>
            <a:off x="6172200" y="1390915"/>
            <a:ext cx="5181600" cy="4820103"/>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57" name="Google Shape;57;p7">
            <a:hlinkClick r:id="rId2"/>
          </p:cNvPr>
          <p:cNvPicPr preferRelativeResize="0"/>
          <p:nvPr/>
        </p:nvPicPr>
        <p:blipFill rotWithShape="1">
          <a:blip r:embed="rId3">
            <a:alphaModFix/>
          </a:blip>
          <a:srcRect/>
          <a:stretch/>
        </p:blipFill>
        <p:spPr>
          <a:xfrm>
            <a:off x="10528530" y="318498"/>
            <a:ext cx="1283880" cy="390419"/>
          </a:xfrm>
          <a:prstGeom prst="rect">
            <a:avLst/>
          </a:prstGeom>
          <a:noFill/>
          <a:ln>
            <a:noFill/>
          </a:ln>
        </p:spPr>
      </p:pic>
      <p:sp>
        <p:nvSpPr>
          <p:cNvPr id="58" name="Google Shape;58;p7"/>
          <p:cNvSpPr txBox="1">
            <a:spLocks noGrp="1"/>
          </p:cNvSpPr>
          <p:nvPr>
            <p:ph type="title"/>
          </p:nvPr>
        </p:nvSpPr>
        <p:spPr>
          <a:xfrm>
            <a:off x="838200" y="365125"/>
            <a:ext cx="9144000" cy="88570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262626"/>
              </a:buClr>
              <a:buSzPts val="4000"/>
              <a:buFont typeface="Calibri"/>
              <a:buNone/>
              <a:defRPr b="1" i="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60" name="Google Shape;60;p7"/>
          <p:cNvCxnSpPr/>
          <p:nvPr/>
        </p:nvCxnSpPr>
        <p:spPr>
          <a:xfrm>
            <a:off x="923925" y="1269999"/>
            <a:ext cx="10429875" cy="0"/>
          </a:xfrm>
          <a:prstGeom prst="straightConnector1">
            <a:avLst/>
          </a:prstGeom>
          <a:noFill/>
          <a:ln w="19050" cap="flat" cmpd="sng">
            <a:solidFill>
              <a:srgbClr val="00A84F"/>
            </a:solidFill>
            <a:prstDash val="solid"/>
            <a:miter lim="800000"/>
            <a:headEnd type="none" w="sm" len="sm"/>
            <a:tailEnd type="none" w="sm" len="sm"/>
          </a:ln>
        </p:spPr>
      </p:cxnSp>
    </p:spTree>
    <p:extLst>
      <p:ext uri="{BB962C8B-B14F-4D97-AF65-F5344CB8AC3E}">
        <p14:creationId xmlns:p14="http://schemas.microsoft.com/office/powerpoint/2010/main" val="385789208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61"/>
        <p:cNvGrpSpPr/>
        <p:nvPr/>
      </p:nvGrpSpPr>
      <p:grpSpPr>
        <a:xfrm>
          <a:off x="0" y="0"/>
          <a:ext cx="0" cy="0"/>
          <a:chOff x="0" y="0"/>
          <a:chExt cx="0" cy="0"/>
        </a:xfrm>
      </p:grpSpPr>
      <p:sp>
        <p:nvSpPr>
          <p:cNvPr id="62" name="Google Shape;62;p8"/>
          <p:cNvSpPr txBox="1">
            <a:spLocks noGrp="1"/>
          </p:cNvSpPr>
          <p:nvPr>
            <p:ph type="body" idx="1"/>
          </p:nvPr>
        </p:nvSpPr>
        <p:spPr>
          <a:xfrm>
            <a:off x="839788" y="1367313"/>
            <a:ext cx="5157787" cy="70215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00A84F"/>
              </a:buClr>
              <a:buSzPts val="3600"/>
              <a:buNone/>
              <a:defRPr sz="3600" b="1" i="0">
                <a:solidFill>
                  <a:srgbClr val="00A84F"/>
                </a:solidFill>
                <a:latin typeface="Calibri"/>
                <a:ea typeface="Calibri"/>
                <a:cs typeface="Calibri"/>
                <a:sym typeface="Calibri"/>
              </a:defRPr>
            </a:lvl1pPr>
            <a:lvl2pPr marL="914400" lvl="1" indent="-228600" algn="l">
              <a:lnSpc>
                <a:spcPct val="90000"/>
              </a:lnSpc>
              <a:spcBef>
                <a:spcPts val="500"/>
              </a:spcBef>
              <a:spcAft>
                <a:spcPts val="0"/>
              </a:spcAft>
              <a:buClr>
                <a:srgbClr val="595959"/>
              </a:buClr>
              <a:buSzPts val="2000"/>
              <a:buNone/>
              <a:defRPr sz="2000" b="1"/>
            </a:lvl2pPr>
            <a:lvl3pPr marL="1371600" lvl="2" indent="-228600" algn="l">
              <a:lnSpc>
                <a:spcPct val="90000"/>
              </a:lnSpc>
              <a:spcBef>
                <a:spcPts val="500"/>
              </a:spcBef>
              <a:spcAft>
                <a:spcPts val="0"/>
              </a:spcAft>
              <a:buClr>
                <a:srgbClr val="595959"/>
              </a:buClr>
              <a:buSzPts val="1800"/>
              <a:buNone/>
              <a:defRPr sz="1800" b="1"/>
            </a:lvl3pPr>
            <a:lvl4pPr marL="1828800" lvl="3" indent="-228600" algn="l">
              <a:lnSpc>
                <a:spcPct val="90000"/>
              </a:lnSpc>
              <a:spcBef>
                <a:spcPts val="500"/>
              </a:spcBef>
              <a:spcAft>
                <a:spcPts val="0"/>
              </a:spcAft>
              <a:buClr>
                <a:srgbClr val="595959"/>
              </a:buClr>
              <a:buSzPts val="1600"/>
              <a:buNone/>
              <a:defRPr sz="1600" b="1"/>
            </a:lvl4pPr>
            <a:lvl5pPr marL="2286000" lvl="4" indent="-228600" algn="l">
              <a:lnSpc>
                <a:spcPct val="9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8"/>
          <p:cNvSpPr txBox="1">
            <a:spLocks noGrp="1"/>
          </p:cNvSpPr>
          <p:nvPr>
            <p:ph type="body" idx="2"/>
          </p:nvPr>
        </p:nvSpPr>
        <p:spPr>
          <a:xfrm>
            <a:off x="839788" y="2069467"/>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8"/>
          <p:cNvSpPr txBox="1">
            <a:spLocks noGrp="1"/>
          </p:cNvSpPr>
          <p:nvPr>
            <p:ph type="body" idx="3"/>
          </p:nvPr>
        </p:nvSpPr>
        <p:spPr>
          <a:xfrm>
            <a:off x="6172200" y="1367313"/>
            <a:ext cx="5183188" cy="702154"/>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rgbClr val="00A84F"/>
              </a:buClr>
              <a:buSzPts val="3600"/>
              <a:buNone/>
              <a:defRPr sz="3600" b="1" i="0">
                <a:solidFill>
                  <a:srgbClr val="00A84F"/>
                </a:solidFill>
                <a:latin typeface="Calibri"/>
                <a:ea typeface="Calibri"/>
                <a:cs typeface="Calibri"/>
                <a:sym typeface="Calibri"/>
              </a:defRPr>
            </a:lvl1pPr>
            <a:lvl2pPr marL="914400" lvl="1" indent="-228600" algn="l">
              <a:lnSpc>
                <a:spcPct val="90000"/>
              </a:lnSpc>
              <a:spcBef>
                <a:spcPts val="500"/>
              </a:spcBef>
              <a:spcAft>
                <a:spcPts val="0"/>
              </a:spcAft>
              <a:buClr>
                <a:srgbClr val="595959"/>
              </a:buClr>
              <a:buSzPts val="2000"/>
              <a:buNone/>
              <a:defRPr sz="2000" b="1"/>
            </a:lvl2pPr>
            <a:lvl3pPr marL="1371600" lvl="2" indent="-228600" algn="l">
              <a:lnSpc>
                <a:spcPct val="90000"/>
              </a:lnSpc>
              <a:spcBef>
                <a:spcPts val="500"/>
              </a:spcBef>
              <a:spcAft>
                <a:spcPts val="0"/>
              </a:spcAft>
              <a:buClr>
                <a:srgbClr val="595959"/>
              </a:buClr>
              <a:buSzPts val="1800"/>
              <a:buNone/>
              <a:defRPr sz="1800" b="1"/>
            </a:lvl3pPr>
            <a:lvl4pPr marL="1828800" lvl="3" indent="-228600" algn="l">
              <a:lnSpc>
                <a:spcPct val="90000"/>
              </a:lnSpc>
              <a:spcBef>
                <a:spcPts val="500"/>
              </a:spcBef>
              <a:spcAft>
                <a:spcPts val="0"/>
              </a:spcAft>
              <a:buClr>
                <a:srgbClr val="595959"/>
              </a:buClr>
              <a:buSzPts val="1600"/>
              <a:buNone/>
              <a:defRPr sz="1600" b="1"/>
            </a:lvl4pPr>
            <a:lvl5pPr marL="2286000" lvl="4" indent="-228600" algn="l">
              <a:lnSpc>
                <a:spcPct val="90000"/>
              </a:lnSpc>
              <a:spcBef>
                <a:spcPts val="500"/>
              </a:spcBef>
              <a:spcAft>
                <a:spcPts val="0"/>
              </a:spcAft>
              <a:buClr>
                <a:srgbClr val="595959"/>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8"/>
          <p:cNvSpPr txBox="1">
            <a:spLocks noGrp="1"/>
          </p:cNvSpPr>
          <p:nvPr>
            <p:ph type="body" idx="4"/>
          </p:nvPr>
        </p:nvSpPr>
        <p:spPr>
          <a:xfrm>
            <a:off x="6172200" y="2069467"/>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595959"/>
              </a:buClr>
              <a:buSzPts val="1800"/>
              <a:buChar char="•"/>
              <a:defRPr/>
            </a:lvl1pPr>
            <a:lvl2pPr marL="914400" lvl="1" indent="-342900" algn="l">
              <a:lnSpc>
                <a:spcPct val="90000"/>
              </a:lnSpc>
              <a:spcBef>
                <a:spcPts val="500"/>
              </a:spcBef>
              <a:spcAft>
                <a:spcPts val="0"/>
              </a:spcAft>
              <a:buClr>
                <a:srgbClr val="595959"/>
              </a:buClr>
              <a:buSzPts val="1800"/>
              <a:buChar char="•"/>
              <a:defRPr/>
            </a:lvl2pPr>
            <a:lvl3pPr marL="1371600" lvl="2" indent="-342900" algn="l">
              <a:lnSpc>
                <a:spcPct val="90000"/>
              </a:lnSpc>
              <a:spcBef>
                <a:spcPts val="500"/>
              </a:spcBef>
              <a:spcAft>
                <a:spcPts val="0"/>
              </a:spcAft>
              <a:buClr>
                <a:srgbClr val="595959"/>
              </a:buClr>
              <a:buSzPts val="1800"/>
              <a:buChar char="•"/>
              <a:defRPr/>
            </a:lvl3pPr>
            <a:lvl4pPr marL="1828800" lvl="3" indent="-342900" algn="l">
              <a:lnSpc>
                <a:spcPct val="90000"/>
              </a:lnSpc>
              <a:spcBef>
                <a:spcPts val="500"/>
              </a:spcBef>
              <a:spcAft>
                <a:spcPts val="0"/>
              </a:spcAft>
              <a:buClr>
                <a:srgbClr val="595959"/>
              </a:buClr>
              <a:buSzPts val="1800"/>
              <a:buChar char="•"/>
              <a:defRPr/>
            </a:lvl4pPr>
            <a:lvl5pPr marL="2286000" lvl="4" indent="-342900" algn="l">
              <a:lnSpc>
                <a:spcPct val="90000"/>
              </a:lnSpc>
              <a:spcBef>
                <a:spcPts val="500"/>
              </a:spcBef>
              <a:spcAft>
                <a:spcPts val="0"/>
              </a:spcAft>
              <a:buClr>
                <a:srgbClr val="595959"/>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67" name="Google Shape;67;p8">
            <a:hlinkClick r:id="rId2"/>
          </p:cNvPr>
          <p:cNvPicPr preferRelativeResize="0"/>
          <p:nvPr/>
        </p:nvPicPr>
        <p:blipFill rotWithShape="1">
          <a:blip r:embed="rId3">
            <a:alphaModFix/>
          </a:blip>
          <a:srcRect/>
          <a:stretch/>
        </p:blipFill>
        <p:spPr>
          <a:xfrm>
            <a:off x="10528530" y="318498"/>
            <a:ext cx="1283880" cy="390419"/>
          </a:xfrm>
          <a:prstGeom prst="rect">
            <a:avLst/>
          </a:prstGeom>
          <a:noFill/>
          <a:ln>
            <a:noFill/>
          </a:ln>
        </p:spPr>
      </p:pic>
      <p:sp>
        <p:nvSpPr>
          <p:cNvPr id="68" name="Google Shape;68;p8"/>
          <p:cNvSpPr txBox="1">
            <a:spLocks noGrp="1"/>
          </p:cNvSpPr>
          <p:nvPr>
            <p:ph type="title"/>
          </p:nvPr>
        </p:nvSpPr>
        <p:spPr>
          <a:xfrm>
            <a:off x="838200" y="365125"/>
            <a:ext cx="9144000" cy="88570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262626"/>
              </a:buClr>
              <a:buSzPts val="4000"/>
              <a:buFont typeface="Calibri"/>
              <a:buNone/>
              <a:defRPr b="1" i="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70" name="Google Shape;70;p8"/>
          <p:cNvCxnSpPr/>
          <p:nvPr/>
        </p:nvCxnSpPr>
        <p:spPr>
          <a:xfrm>
            <a:off x="923925" y="1269999"/>
            <a:ext cx="10429875" cy="0"/>
          </a:xfrm>
          <a:prstGeom prst="straightConnector1">
            <a:avLst/>
          </a:prstGeom>
          <a:noFill/>
          <a:ln w="19050" cap="flat" cmpd="sng">
            <a:solidFill>
              <a:srgbClr val="00A84F"/>
            </a:solidFill>
            <a:prstDash val="solid"/>
            <a:miter lim="800000"/>
            <a:headEnd type="none" w="sm" len="sm"/>
            <a:tailEnd type="none" w="sm" len="sm"/>
          </a:ln>
        </p:spPr>
      </p:cxnSp>
    </p:spTree>
    <p:extLst>
      <p:ext uri="{BB962C8B-B14F-4D97-AF65-F5344CB8AC3E}">
        <p14:creationId xmlns:p14="http://schemas.microsoft.com/office/powerpoint/2010/main" val="42216561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1"/>
        <p:cNvGrpSpPr/>
        <p:nvPr/>
      </p:nvGrpSpPr>
      <p:grpSpPr>
        <a:xfrm>
          <a:off x="0" y="0"/>
          <a:ext cx="0" cy="0"/>
          <a:chOff x="0" y="0"/>
          <a:chExt cx="0" cy="0"/>
        </a:xfrm>
      </p:grpSpPr>
      <p:sp>
        <p:nvSpPr>
          <p:cNvPr id="72" name="Google Shape;72;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73" name="Google Shape;73;p9">
            <a:hlinkClick r:id="rId2"/>
          </p:cNvPr>
          <p:cNvPicPr preferRelativeResize="0"/>
          <p:nvPr/>
        </p:nvPicPr>
        <p:blipFill rotWithShape="1">
          <a:blip r:embed="rId3">
            <a:alphaModFix/>
          </a:blip>
          <a:srcRect/>
          <a:stretch/>
        </p:blipFill>
        <p:spPr>
          <a:xfrm>
            <a:off x="10528530" y="318498"/>
            <a:ext cx="1283880" cy="390419"/>
          </a:xfrm>
          <a:prstGeom prst="rect">
            <a:avLst/>
          </a:prstGeom>
          <a:noFill/>
          <a:ln>
            <a:noFill/>
          </a:ln>
        </p:spPr>
      </p:pic>
      <p:sp>
        <p:nvSpPr>
          <p:cNvPr id="74" name="Google Shape;74;p9"/>
          <p:cNvSpPr txBox="1">
            <a:spLocks noGrp="1"/>
          </p:cNvSpPr>
          <p:nvPr>
            <p:ph type="title"/>
          </p:nvPr>
        </p:nvSpPr>
        <p:spPr>
          <a:xfrm>
            <a:off x="838200" y="365125"/>
            <a:ext cx="9144000" cy="88570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262626"/>
              </a:buClr>
              <a:buSzPts val="4000"/>
              <a:buFont typeface="Calibri"/>
              <a:buNone/>
              <a:defRPr b="1" i="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cxnSp>
        <p:nvCxnSpPr>
          <p:cNvPr id="76" name="Google Shape;76;p9"/>
          <p:cNvCxnSpPr/>
          <p:nvPr/>
        </p:nvCxnSpPr>
        <p:spPr>
          <a:xfrm>
            <a:off x="923925" y="1269999"/>
            <a:ext cx="10429875" cy="0"/>
          </a:xfrm>
          <a:prstGeom prst="straightConnector1">
            <a:avLst/>
          </a:prstGeom>
          <a:noFill/>
          <a:ln w="19050" cap="flat" cmpd="sng">
            <a:solidFill>
              <a:srgbClr val="00A84F"/>
            </a:solidFill>
            <a:prstDash val="solid"/>
            <a:miter lim="800000"/>
            <a:headEnd type="none" w="sm" len="sm"/>
            <a:tailEnd type="none" w="sm" len="sm"/>
          </a:ln>
        </p:spPr>
      </p:cxnSp>
    </p:spTree>
    <p:extLst>
      <p:ext uri="{BB962C8B-B14F-4D97-AF65-F5344CB8AC3E}">
        <p14:creationId xmlns:p14="http://schemas.microsoft.com/office/powerpoint/2010/main" val="1510189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2CAC1B6-8D99-406D-A060-8D8B6A531075}" type="datetimeFigureOut">
              <a:rPr lang="en-US" smtClean="0"/>
              <a:t>10/9/2020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F28DED-108B-4A47-861F-76EC9AA0562D}" type="slidenum">
              <a:rPr lang="en-US" smtClean="0"/>
              <a:t>‹#›</a:t>
            </a:fld>
            <a:endParaRPr lang="en-US"/>
          </a:p>
        </p:txBody>
      </p:sp>
    </p:spTree>
    <p:extLst>
      <p:ext uri="{BB962C8B-B14F-4D97-AF65-F5344CB8AC3E}">
        <p14:creationId xmlns:p14="http://schemas.microsoft.com/office/powerpoint/2010/main" val="264842163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icture with Content Left" type="picTx">
  <p:cSld name="Picture with Content Left">
    <p:spTree>
      <p:nvGrpSpPr>
        <p:cNvPr id="1" name="Shape 77"/>
        <p:cNvGrpSpPr/>
        <p:nvPr/>
      </p:nvGrpSpPr>
      <p:grpSpPr>
        <a:xfrm>
          <a:off x="0" y="0"/>
          <a:ext cx="0" cy="0"/>
          <a:chOff x="0" y="0"/>
          <a:chExt cx="0" cy="0"/>
        </a:xfrm>
      </p:grpSpPr>
      <p:sp>
        <p:nvSpPr>
          <p:cNvPr id="78" name="Google Shape;78;p10"/>
          <p:cNvSpPr txBox="1">
            <a:spLocks noGrp="1"/>
          </p:cNvSpPr>
          <p:nvPr>
            <p:ph type="title"/>
          </p:nvPr>
        </p:nvSpPr>
        <p:spPr>
          <a:xfrm>
            <a:off x="839788" y="987424"/>
            <a:ext cx="3932237" cy="10699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262626"/>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0"/>
          <p:cNvSpPr>
            <a:spLocks noGrp="1"/>
          </p:cNvSpPr>
          <p:nvPr>
            <p:ph type="pic" idx="2"/>
          </p:nvPr>
        </p:nvSpPr>
        <p:spPr>
          <a:xfrm>
            <a:off x="5183188" y="987425"/>
            <a:ext cx="6172200" cy="48006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595959"/>
              </a:buClr>
              <a:buSzPts val="3200"/>
              <a:buFont typeface="Arial"/>
              <a:buNone/>
              <a:defRPr sz="3200" b="0" i="0" u="none" strike="noStrike" cap="none">
                <a:solidFill>
                  <a:srgbClr val="595959"/>
                </a:solidFill>
                <a:latin typeface="Calibri"/>
                <a:ea typeface="Calibri"/>
                <a:cs typeface="Calibri"/>
                <a:sym typeface="Calibri"/>
              </a:defRPr>
            </a:lvl1pPr>
            <a:lvl2pPr marR="0" lvl="1" algn="l" rtl="0">
              <a:lnSpc>
                <a:spcPct val="90000"/>
              </a:lnSpc>
              <a:spcBef>
                <a:spcPts val="500"/>
              </a:spcBef>
              <a:spcAft>
                <a:spcPts val="0"/>
              </a:spcAft>
              <a:buClr>
                <a:srgbClr val="595959"/>
              </a:buClr>
              <a:buSzPts val="2800"/>
              <a:buFont typeface="Arial"/>
              <a:buNone/>
              <a:defRPr sz="2800" b="0" i="0" u="none" strike="noStrike" cap="none">
                <a:solidFill>
                  <a:srgbClr val="595959"/>
                </a:solidFill>
                <a:latin typeface="Calibri"/>
                <a:ea typeface="Calibri"/>
                <a:cs typeface="Calibri"/>
                <a:sym typeface="Calibri"/>
              </a:defRPr>
            </a:lvl2pPr>
            <a:lvl3pPr marR="0" lvl="2" algn="l" rtl="0">
              <a:lnSpc>
                <a:spcPct val="90000"/>
              </a:lnSpc>
              <a:spcBef>
                <a:spcPts val="50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3pPr>
            <a:lvl4pPr marR="0" lvl="3" algn="l" rtl="0">
              <a:lnSpc>
                <a:spcPct val="90000"/>
              </a:lnSpc>
              <a:spcBef>
                <a:spcPts val="500"/>
              </a:spcBef>
              <a:spcAft>
                <a:spcPts val="0"/>
              </a:spcAft>
              <a:buClr>
                <a:srgbClr val="595959"/>
              </a:buClr>
              <a:buSzPts val="2000"/>
              <a:buFont typeface="Arial"/>
              <a:buNone/>
              <a:defRPr sz="2000" b="0" i="0" u="none" strike="noStrike" cap="none">
                <a:solidFill>
                  <a:srgbClr val="595959"/>
                </a:solidFill>
                <a:latin typeface="Calibri"/>
                <a:ea typeface="Calibri"/>
                <a:cs typeface="Calibri"/>
                <a:sym typeface="Calibri"/>
              </a:defRPr>
            </a:lvl4pPr>
            <a:lvl5pPr marR="0" lvl="4" algn="l" rtl="0">
              <a:lnSpc>
                <a:spcPct val="90000"/>
              </a:lnSpc>
              <a:spcBef>
                <a:spcPts val="500"/>
              </a:spcBef>
              <a:spcAft>
                <a:spcPts val="0"/>
              </a:spcAft>
              <a:buClr>
                <a:srgbClr val="595959"/>
              </a:buClr>
              <a:buSzPts val="2000"/>
              <a:buFont typeface="Arial"/>
              <a:buNone/>
              <a:defRPr sz="2000" b="0" i="0" u="none" strike="noStrike" cap="none">
                <a:solidFill>
                  <a:srgbClr val="595959"/>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0" name="Google Shape;80;p1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95959"/>
              </a:buClr>
              <a:buSzPts val="2400"/>
              <a:buNone/>
              <a:defRPr sz="2400"/>
            </a:lvl1pPr>
            <a:lvl2pPr marL="914400" lvl="1" indent="-228600" algn="l">
              <a:lnSpc>
                <a:spcPct val="90000"/>
              </a:lnSpc>
              <a:spcBef>
                <a:spcPts val="500"/>
              </a:spcBef>
              <a:spcAft>
                <a:spcPts val="0"/>
              </a:spcAft>
              <a:buClr>
                <a:srgbClr val="595959"/>
              </a:buClr>
              <a:buSzPts val="1400"/>
              <a:buNone/>
              <a:defRPr sz="1400"/>
            </a:lvl2pPr>
            <a:lvl3pPr marL="1371600" lvl="2" indent="-228600" algn="l">
              <a:lnSpc>
                <a:spcPct val="90000"/>
              </a:lnSpc>
              <a:spcBef>
                <a:spcPts val="500"/>
              </a:spcBef>
              <a:spcAft>
                <a:spcPts val="0"/>
              </a:spcAft>
              <a:buClr>
                <a:srgbClr val="595959"/>
              </a:buClr>
              <a:buSzPts val="1200"/>
              <a:buNone/>
              <a:defRPr sz="1200"/>
            </a:lvl3pPr>
            <a:lvl4pPr marL="1828800" lvl="3" indent="-228600" algn="l">
              <a:lnSpc>
                <a:spcPct val="90000"/>
              </a:lnSpc>
              <a:spcBef>
                <a:spcPts val="500"/>
              </a:spcBef>
              <a:spcAft>
                <a:spcPts val="0"/>
              </a:spcAft>
              <a:buClr>
                <a:srgbClr val="595959"/>
              </a:buClr>
              <a:buSzPts val="1000"/>
              <a:buNone/>
              <a:defRPr sz="1000"/>
            </a:lvl4pPr>
            <a:lvl5pPr marL="2286000" lvl="4" indent="-228600" algn="l">
              <a:lnSpc>
                <a:spcPct val="90000"/>
              </a:lnSpc>
              <a:spcBef>
                <a:spcPts val="500"/>
              </a:spcBef>
              <a:spcAft>
                <a:spcPts val="0"/>
              </a:spcAft>
              <a:buClr>
                <a:srgbClr val="59595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1" name="Google Shape;81;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82" name="Google Shape;82;p10"/>
          <p:cNvCxnSpPr/>
          <p:nvPr/>
        </p:nvCxnSpPr>
        <p:spPr>
          <a:xfrm>
            <a:off x="923925" y="2057400"/>
            <a:ext cx="3848100" cy="0"/>
          </a:xfrm>
          <a:prstGeom prst="straightConnector1">
            <a:avLst/>
          </a:prstGeom>
          <a:noFill/>
          <a:ln w="19050" cap="flat" cmpd="sng">
            <a:solidFill>
              <a:srgbClr val="00A84F"/>
            </a:solidFill>
            <a:prstDash val="solid"/>
            <a:miter lim="800000"/>
            <a:headEnd type="none" w="sm" len="sm"/>
            <a:tailEnd type="none" w="sm" len="sm"/>
          </a:ln>
        </p:spPr>
      </p:cxnSp>
      <p:pic>
        <p:nvPicPr>
          <p:cNvPr id="83" name="Google Shape;83;p10">
            <a:hlinkClick r:id="rId2"/>
          </p:cNvPr>
          <p:cNvPicPr preferRelativeResize="0"/>
          <p:nvPr/>
        </p:nvPicPr>
        <p:blipFill rotWithShape="1">
          <a:blip r:embed="rId3">
            <a:alphaModFix/>
          </a:blip>
          <a:srcRect/>
          <a:stretch/>
        </p:blipFill>
        <p:spPr>
          <a:xfrm>
            <a:off x="10528530" y="318498"/>
            <a:ext cx="1283880" cy="390419"/>
          </a:xfrm>
          <a:prstGeom prst="rect">
            <a:avLst/>
          </a:prstGeom>
          <a:noFill/>
          <a:ln>
            <a:noFill/>
          </a:ln>
        </p:spPr>
      </p:pic>
      <p:sp>
        <p:nvSpPr>
          <p:cNvPr id="84" name="Google Shape;84;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7120452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icture with Content Right">
  <p:cSld name="Picture with Content Right">
    <p:spTree>
      <p:nvGrpSpPr>
        <p:cNvPr id="1" name="Shape 85"/>
        <p:cNvGrpSpPr/>
        <p:nvPr/>
      </p:nvGrpSpPr>
      <p:grpSpPr>
        <a:xfrm>
          <a:off x="0" y="0"/>
          <a:ext cx="0" cy="0"/>
          <a:chOff x="0" y="0"/>
          <a:chExt cx="0" cy="0"/>
        </a:xfrm>
      </p:grpSpPr>
      <p:sp>
        <p:nvSpPr>
          <p:cNvPr id="86" name="Google Shape;86;p11"/>
          <p:cNvSpPr txBox="1">
            <a:spLocks noGrp="1"/>
          </p:cNvSpPr>
          <p:nvPr>
            <p:ph type="title"/>
          </p:nvPr>
        </p:nvSpPr>
        <p:spPr>
          <a:xfrm>
            <a:off x="7421563" y="987424"/>
            <a:ext cx="3932237" cy="1069975"/>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262626"/>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1"/>
          <p:cNvSpPr>
            <a:spLocks noGrp="1"/>
          </p:cNvSpPr>
          <p:nvPr>
            <p:ph type="pic" idx="2"/>
          </p:nvPr>
        </p:nvSpPr>
        <p:spPr>
          <a:xfrm>
            <a:off x="838200" y="987425"/>
            <a:ext cx="6172200" cy="48006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595959"/>
              </a:buClr>
              <a:buSzPts val="3200"/>
              <a:buFont typeface="Arial"/>
              <a:buNone/>
              <a:defRPr sz="3200" b="0" i="0" u="none" strike="noStrike" cap="none">
                <a:solidFill>
                  <a:srgbClr val="595959"/>
                </a:solidFill>
                <a:latin typeface="Calibri"/>
                <a:ea typeface="Calibri"/>
                <a:cs typeface="Calibri"/>
                <a:sym typeface="Calibri"/>
              </a:defRPr>
            </a:lvl1pPr>
            <a:lvl2pPr marR="0" lvl="1" algn="l" rtl="0">
              <a:lnSpc>
                <a:spcPct val="90000"/>
              </a:lnSpc>
              <a:spcBef>
                <a:spcPts val="500"/>
              </a:spcBef>
              <a:spcAft>
                <a:spcPts val="0"/>
              </a:spcAft>
              <a:buClr>
                <a:srgbClr val="595959"/>
              </a:buClr>
              <a:buSzPts val="2800"/>
              <a:buFont typeface="Arial"/>
              <a:buNone/>
              <a:defRPr sz="2800" b="0" i="0" u="none" strike="noStrike" cap="none">
                <a:solidFill>
                  <a:srgbClr val="595959"/>
                </a:solidFill>
                <a:latin typeface="Calibri"/>
                <a:ea typeface="Calibri"/>
                <a:cs typeface="Calibri"/>
                <a:sym typeface="Calibri"/>
              </a:defRPr>
            </a:lvl2pPr>
            <a:lvl3pPr marR="0" lvl="2" algn="l" rtl="0">
              <a:lnSpc>
                <a:spcPct val="90000"/>
              </a:lnSpc>
              <a:spcBef>
                <a:spcPts val="50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3pPr>
            <a:lvl4pPr marR="0" lvl="3" algn="l" rtl="0">
              <a:lnSpc>
                <a:spcPct val="90000"/>
              </a:lnSpc>
              <a:spcBef>
                <a:spcPts val="500"/>
              </a:spcBef>
              <a:spcAft>
                <a:spcPts val="0"/>
              </a:spcAft>
              <a:buClr>
                <a:srgbClr val="595959"/>
              </a:buClr>
              <a:buSzPts val="2000"/>
              <a:buFont typeface="Arial"/>
              <a:buNone/>
              <a:defRPr sz="2000" b="0" i="0" u="none" strike="noStrike" cap="none">
                <a:solidFill>
                  <a:srgbClr val="595959"/>
                </a:solidFill>
                <a:latin typeface="Calibri"/>
                <a:ea typeface="Calibri"/>
                <a:cs typeface="Calibri"/>
                <a:sym typeface="Calibri"/>
              </a:defRPr>
            </a:lvl4pPr>
            <a:lvl5pPr marR="0" lvl="4" algn="l" rtl="0">
              <a:lnSpc>
                <a:spcPct val="90000"/>
              </a:lnSpc>
              <a:spcBef>
                <a:spcPts val="500"/>
              </a:spcBef>
              <a:spcAft>
                <a:spcPts val="0"/>
              </a:spcAft>
              <a:buClr>
                <a:srgbClr val="595959"/>
              </a:buClr>
              <a:buSzPts val="2000"/>
              <a:buFont typeface="Arial"/>
              <a:buNone/>
              <a:defRPr sz="2000" b="0" i="0" u="none" strike="noStrike" cap="none">
                <a:solidFill>
                  <a:srgbClr val="595959"/>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8" name="Google Shape;88;p11"/>
          <p:cNvSpPr txBox="1">
            <a:spLocks noGrp="1"/>
          </p:cNvSpPr>
          <p:nvPr>
            <p:ph type="body" idx="1"/>
          </p:nvPr>
        </p:nvSpPr>
        <p:spPr>
          <a:xfrm>
            <a:off x="7421563"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95959"/>
              </a:buClr>
              <a:buSzPts val="2400"/>
              <a:buNone/>
              <a:defRPr sz="2400"/>
            </a:lvl1pPr>
            <a:lvl2pPr marL="914400" lvl="1" indent="-228600" algn="l">
              <a:lnSpc>
                <a:spcPct val="90000"/>
              </a:lnSpc>
              <a:spcBef>
                <a:spcPts val="500"/>
              </a:spcBef>
              <a:spcAft>
                <a:spcPts val="0"/>
              </a:spcAft>
              <a:buClr>
                <a:srgbClr val="595959"/>
              </a:buClr>
              <a:buSzPts val="1400"/>
              <a:buNone/>
              <a:defRPr sz="1400"/>
            </a:lvl2pPr>
            <a:lvl3pPr marL="1371600" lvl="2" indent="-228600" algn="l">
              <a:lnSpc>
                <a:spcPct val="90000"/>
              </a:lnSpc>
              <a:spcBef>
                <a:spcPts val="500"/>
              </a:spcBef>
              <a:spcAft>
                <a:spcPts val="0"/>
              </a:spcAft>
              <a:buClr>
                <a:srgbClr val="595959"/>
              </a:buClr>
              <a:buSzPts val="1200"/>
              <a:buNone/>
              <a:defRPr sz="1200"/>
            </a:lvl3pPr>
            <a:lvl4pPr marL="1828800" lvl="3" indent="-228600" algn="l">
              <a:lnSpc>
                <a:spcPct val="90000"/>
              </a:lnSpc>
              <a:spcBef>
                <a:spcPts val="500"/>
              </a:spcBef>
              <a:spcAft>
                <a:spcPts val="0"/>
              </a:spcAft>
              <a:buClr>
                <a:srgbClr val="595959"/>
              </a:buClr>
              <a:buSzPts val="1000"/>
              <a:buNone/>
              <a:defRPr sz="1000"/>
            </a:lvl4pPr>
            <a:lvl5pPr marL="2286000" lvl="4" indent="-228600" algn="l">
              <a:lnSpc>
                <a:spcPct val="90000"/>
              </a:lnSpc>
              <a:spcBef>
                <a:spcPts val="500"/>
              </a:spcBef>
              <a:spcAft>
                <a:spcPts val="0"/>
              </a:spcAft>
              <a:buClr>
                <a:srgbClr val="59595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9" name="Google Shape;89;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90" name="Google Shape;90;p11"/>
          <p:cNvCxnSpPr/>
          <p:nvPr/>
        </p:nvCxnSpPr>
        <p:spPr>
          <a:xfrm>
            <a:off x="7505700" y="2057400"/>
            <a:ext cx="3848100" cy="0"/>
          </a:xfrm>
          <a:prstGeom prst="straightConnector1">
            <a:avLst/>
          </a:prstGeom>
          <a:noFill/>
          <a:ln w="19050" cap="flat" cmpd="sng">
            <a:solidFill>
              <a:srgbClr val="00A84F"/>
            </a:solidFill>
            <a:prstDash val="solid"/>
            <a:miter lim="800000"/>
            <a:headEnd type="none" w="sm" len="sm"/>
            <a:tailEnd type="none" w="sm" len="sm"/>
          </a:ln>
        </p:spPr>
      </p:cxnSp>
      <p:pic>
        <p:nvPicPr>
          <p:cNvPr id="91" name="Google Shape;91;p11">
            <a:hlinkClick r:id="rId2"/>
          </p:cNvPr>
          <p:cNvPicPr preferRelativeResize="0"/>
          <p:nvPr/>
        </p:nvPicPr>
        <p:blipFill rotWithShape="1">
          <a:blip r:embed="rId3">
            <a:alphaModFix/>
          </a:blip>
          <a:srcRect/>
          <a:stretch/>
        </p:blipFill>
        <p:spPr>
          <a:xfrm>
            <a:off x="10528530" y="318498"/>
            <a:ext cx="1283880" cy="390419"/>
          </a:xfrm>
          <a:prstGeom prst="rect">
            <a:avLst/>
          </a:prstGeom>
          <a:noFill/>
          <a:ln>
            <a:noFill/>
          </a:ln>
        </p:spPr>
      </p:pic>
      <p:sp>
        <p:nvSpPr>
          <p:cNvPr id="92" name="Google Shape;9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15003491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93"/>
        <p:cNvGrpSpPr/>
        <p:nvPr/>
      </p:nvGrpSpPr>
      <p:grpSpPr>
        <a:xfrm>
          <a:off x="0" y="0"/>
          <a:ext cx="0" cy="0"/>
          <a:chOff x="0" y="0"/>
          <a:chExt cx="0" cy="0"/>
        </a:xfrm>
      </p:grpSpPr>
      <p:sp>
        <p:nvSpPr>
          <p:cNvPr id="94" name="Google Shape;94;p12"/>
          <p:cNvSpPr txBox="1">
            <a:spLocks noGrp="1"/>
          </p:cNvSpPr>
          <p:nvPr>
            <p:ph type="title"/>
          </p:nvPr>
        </p:nvSpPr>
        <p:spPr>
          <a:xfrm>
            <a:off x="831850" y="1442114"/>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262626"/>
              </a:buClr>
              <a:buSzPts val="3000"/>
              <a:buFont typeface="Calibri"/>
              <a:buNone/>
              <a:defRPr sz="3000" b="1" i="0">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2"/>
          <p:cNvSpPr txBox="1">
            <a:spLocks noGrp="1"/>
          </p:cNvSpPr>
          <p:nvPr>
            <p:ph type="body" idx="1"/>
          </p:nvPr>
        </p:nvSpPr>
        <p:spPr>
          <a:xfrm>
            <a:off x="831850" y="4321839"/>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600"/>
              <a:buNone/>
              <a:defRPr sz="26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6" name="Google Shape;96;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cxnSp>
        <p:nvCxnSpPr>
          <p:cNvPr id="97" name="Google Shape;97;p12"/>
          <p:cNvCxnSpPr/>
          <p:nvPr/>
        </p:nvCxnSpPr>
        <p:spPr>
          <a:xfrm>
            <a:off x="923925" y="4321839"/>
            <a:ext cx="10423525" cy="0"/>
          </a:xfrm>
          <a:prstGeom prst="straightConnector1">
            <a:avLst/>
          </a:prstGeom>
          <a:noFill/>
          <a:ln w="19050" cap="flat" cmpd="sng">
            <a:solidFill>
              <a:srgbClr val="00A84F"/>
            </a:solidFill>
            <a:prstDash val="solid"/>
            <a:miter lim="800000"/>
            <a:headEnd type="none" w="sm" len="sm"/>
            <a:tailEnd type="none" w="sm" len="sm"/>
          </a:ln>
        </p:spPr>
      </p:cxnSp>
      <p:pic>
        <p:nvPicPr>
          <p:cNvPr id="98" name="Google Shape;98;p12">
            <a:hlinkClick r:id="rId2"/>
          </p:cNvPr>
          <p:cNvPicPr preferRelativeResize="0"/>
          <p:nvPr/>
        </p:nvPicPr>
        <p:blipFill rotWithShape="1">
          <a:blip r:embed="rId3">
            <a:alphaModFix/>
          </a:blip>
          <a:srcRect/>
          <a:stretch/>
        </p:blipFill>
        <p:spPr>
          <a:xfrm>
            <a:off x="10528530" y="318498"/>
            <a:ext cx="1283880" cy="390419"/>
          </a:xfrm>
          <a:prstGeom prst="rect">
            <a:avLst/>
          </a:prstGeom>
          <a:noFill/>
          <a:ln>
            <a:noFill/>
          </a:ln>
        </p:spPr>
      </p:pic>
      <p:sp>
        <p:nvSpPr>
          <p:cNvPr id="99" name="Google Shape;9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60261614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blipFill>
          <a:blip r:embed="rId2">
            <a:alphaModFix/>
          </a:blip>
          <a:stretch>
            <a:fillRect/>
          </a:stretch>
        </a:blipFill>
        <a:effectLst/>
      </p:bgPr>
    </p:bg>
    <p:spTree>
      <p:nvGrpSpPr>
        <p:cNvPr id="1" name="Shape 100"/>
        <p:cNvGrpSpPr/>
        <p:nvPr/>
      </p:nvGrpSpPr>
      <p:grpSpPr>
        <a:xfrm>
          <a:off x="0" y="0"/>
          <a:ext cx="0" cy="0"/>
          <a:chOff x="0" y="0"/>
          <a:chExt cx="0" cy="0"/>
        </a:xfrm>
      </p:grpSpPr>
      <p:sp>
        <p:nvSpPr>
          <p:cNvPr id="101" name="Google Shape;101;p13"/>
          <p:cNvSpPr txBox="1">
            <a:spLocks noGrp="1"/>
          </p:cNvSpPr>
          <p:nvPr>
            <p:ph type="title"/>
          </p:nvPr>
        </p:nvSpPr>
        <p:spPr>
          <a:xfrm>
            <a:off x="831850" y="1442114"/>
            <a:ext cx="4888726"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3F3F3F"/>
              </a:buClr>
              <a:buSzPts val="4800"/>
              <a:buFont typeface="Calibri"/>
              <a:buNone/>
              <a:defRPr sz="4800" b="1" i="0">
                <a:solidFill>
                  <a:srgbClr val="3F3F3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13"/>
          <p:cNvSpPr txBox="1">
            <a:spLocks noGrp="1"/>
          </p:cNvSpPr>
          <p:nvPr>
            <p:ph type="body" idx="1"/>
          </p:nvPr>
        </p:nvSpPr>
        <p:spPr>
          <a:xfrm>
            <a:off x="831850" y="4321839"/>
            <a:ext cx="4888726"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3F3F3F"/>
              </a:buClr>
              <a:buSzPts val="3400"/>
              <a:buNone/>
              <a:defRPr sz="3400">
                <a:solidFill>
                  <a:srgbClr val="3F3F3F"/>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3" name="Google Shape;103;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000" b="0" i="0">
                <a:solidFill>
                  <a:srgbClr val="7F7F7F"/>
                </a:solidFill>
                <a:latin typeface="Calibri"/>
                <a:ea typeface="Calibri"/>
                <a:cs typeface="Calibri"/>
                <a:sym typeface="Calibri"/>
              </a:defRPr>
            </a:lvl1pPr>
            <a:lvl2pPr marL="0" lvl="1" indent="0" algn="r">
              <a:spcBef>
                <a:spcPts val="0"/>
              </a:spcBef>
              <a:buNone/>
              <a:defRPr sz="1000" b="0" i="0">
                <a:solidFill>
                  <a:srgbClr val="7F7F7F"/>
                </a:solidFill>
                <a:latin typeface="Calibri"/>
                <a:ea typeface="Calibri"/>
                <a:cs typeface="Calibri"/>
                <a:sym typeface="Calibri"/>
              </a:defRPr>
            </a:lvl2pPr>
            <a:lvl3pPr marL="0" lvl="2" indent="0" algn="r">
              <a:spcBef>
                <a:spcPts val="0"/>
              </a:spcBef>
              <a:buNone/>
              <a:defRPr sz="1000" b="0" i="0">
                <a:solidFill>
                  <a:srgbClr val="7F7F7F"/>
                </a:solidFill>
                <a:latin typeface="Calibri"/>
                <a:ea typeface="Calibri"/>
                <a:cs typeface="Calibri"/>
                <a:sym typeface="Calibri"/>
              </a:defRPr>
            </a:lvl3pPr>
            <a:lvl4pPr marL="0" lvl="3" indent="0" algn="r">
              <a:spcBef>
                <a:spcPts val="0"/>
              </a:spcBef>
              <a:buNone/>
              <a:defRPr sz="1000" b="0" i="0">
                <a:solidFill>
                  <a:srgbClr val="7F7F7F"/>
                </a:solidFill>
                <a:latin typeface="Calibri"/>
                <a:ea typeface="Calibri"/>
                <a:cs typeface="Calibri"/>
                <a:sym typeface="Calibri"/>
              </a:defRPr>
            </a:lvl4pPr>
            <a:lvl5pPr marL="0" lvl="4" indent="0" algn="r">
              <a:spcBef>
                <a:spcPts val="0"/>
              </a:spcBef>
              <a:buNone/>
              <a:defRPr sz="1000" b="0" i="0">
                <a:solidFill>
                  <a:srgbClr val="7F7F7F"/>
                </a:solidFill>
                <a:latin typeface="Calibri"/>
                <a:ea typeface="Calibri"/>
                <a:cs typeface="Calibri"/>
                <a:sym typeface="Calibri"/>
              </a:defRPr>
            </a:lvl5pPr>
            <a:lvl6pPr marL="0" lvl="5" indent="0" algn="r">
              <a:spcBef>
                <a:spcPts val="0"/>
              </a:spcBef>
              <a:buNone/>
              <a:defRPr sz="1000" b="0" i="0">
                <a:solidFill>
                  <a:srgbClr val="7F7F7F"/>
                </a:solidFill>
                <a:latin typeface="Calibri"/>
                <a:ea typeface="Calibri"/>
                <a:cs typeface="Calibri"/>
                <a:sym typeface="Calibri"/>
              </a:defRPr>
            </a:lvl6pPr>
            <a:lvl7pPr marL="0" lvl="6" indent="0" algn="r">
              <a:spcBef>
                <a:spcPts val="0"/>
              </a:spcBef>
              <a:buNone/>
              <a:defRPr sz="1000" b="0" i="0">
                <a:solidFill>
                  <a:srgbClr val="7F7F7F"/>
                </a:solidFill>
                <a:latin typeface="Calibri"/>
                <a:ea typeface="Calibri"/>
                <a:cs typeface="Calibri"/>
                <a:sym typeface="Calibri"/>
              </a:defRPr>
            </a:lvl7pPr>
            <a:lvl8pPr marL="0" lvl="7" indent="0" algn="r">
              <a:spcBef>
                <a:spcPts val="0"/>
              </a:spcBef>
              <a:buNone/>
              <a:defRPr sz="1000" b="0" i="0">
                <a:solidFill>
                  <a:srgbClr val="7F7F7F"/>
                </a:solidFill>
                <a:latin typeface="Calibri"/>
                <a:ea typeface="Calibri"/>
                <a:cs typeface="Calibri"/>
                <a:sym typeface="Calibri"/>
              </a:defRPr>
            </a:lvl8pPr>
            <a:lvl9pPr marL="0" lvl="8" indent="0" algn="r">
              <a:spcBef>
                <a:spcPts val="0"/>
              </a:spcBef>
              <a:buNone/>
              <a:defRPr sz="1000" b="0" i="0">
                <a:solidFill>
                  <a:srgbClr val="7F7F7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cxnSp>
        <p:nvCxnSpPr>
          <p:cNvPr id="104" name="Google Shape;104;p13"/>
          <p:cNvCxnSpPr/>
          <p:nvPr/>
        </p:nvCxnSpPr>
        <p:spPr>
          <a:xfrm>
            <a:off x="923925" y="4321839"/>
            <a:ext cx="10423525" cy="0"/>
          </a:xfrm>
          <a:prstGeom prst="straightConnector1">
            <a:avLst/>
          </a:prstGeom>
          <a:noFill/>
          <a:ln w="19050" cap="flat" cmpd="sng">
            <a:solidFill>
              <a:srgbClr val="00A84F"/>
            </a:solidFill>
            <a:prstDash val="solid"/>
            <a:miter lim="800000"/>
            <a:headEnd type="none" w="sm" len="sm"/>
            <a:tailEnd type="none" w="sm" len="sm"/>
          </a:ln>
        </p:spPr>
      </p:cxnSp>
      <p:pic>
        <p:nvPicPr>
          <p:cNvPr id="105" name="Google Shape;105;p13">
            <a:hlinkClick r:id="rId3"/>
          </p:cNvPr>
          <p:cNvPicPr preferRelativeResize="0"/>
          <p:nvPr/>
        </p:nvPicPr>
        <p:blipFill rotWithShape="1">
          <a:blip r:embed="rId4">
            <a:alphaModFix/>
          </a:blip>
          <a:srcRect/>
          <a:stretch/>
        </p:blipFill>
        <p:spPr>
          <a:xfrm>
            <a:off x="10528530" y="318498"/>
            <a:ext cx="1283880" cy="390419"/>
          </a:xfrm>
          <a:prstGeom prst="rect">
            <a:avLst/>
          </a:prstGeom>
          <a:noFill/>
          <a:ln>
            <a:noFill/>
          </a:ln>
        </p:spPr>
      </p:pic>
      <p:sp>
        <p:nvSpPr>
          <p:cNvPr id="106" name="Google Shape;10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extLst>
      <p:ext uri="{BB962C8B-B14F-4D97-AF65-F5344CB8AC3E}">
        <p14:creationId xmlns:p14="http://schemas.microsoft.com/office/powerpoint/2010/main" val="3988563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End Slide with Contact Info">
  <p:cSld name="End Slide with Contact Info">
    <p:spTree>
      <p:nvGrpSpPr>
        <p:cNvPr id="1" name="Shape 107"/>
        <p:cNvGrpSpPr/>
        <p:nvPr/>
      </p:nvGrpSpPr>
      <p:grpSpPr>
        <a:xfrm>
          <a:off x="0" y="0"/>
          <a:ext cx="0" cy="0"/>
          <a:chOff x="0" y="0"/>
          <a:chExt cx="0" cy="0"/>
        </a:xfrm>
      </p:grpSpPr>
      <p:sp>
        <p:nvSpPr>
          <p:cNvPr id="108" name="Google Shape;108;p14"/>
          <p:cNvSpPr/>
          <p:nvPr/>
        </p:nvSpPr>
        <p:spPr>
          <a:xfrm>
            <a:off x="0" y="0"/>
            <a:ext cx="406908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09" name="Google Shape;109;p14">
            <a:hlinkClick r:id="rId2"/>
          </p:cNvPr>
          <p:cNvPicPr preferRelativeResize="0"/>
          <p:nvPr/>
        </p:nvPicPr>
        <p:blipFill rotWithShape="1">
          <a:blip r:embed="rId3">
            <a:alphaModFix/>
          </a:blip>
          <a:srcRect/>
          <a:stretch/>
        </p:blipFill>
        <p:spPr>
          <a:xfrm>
            <a:off x="6272388" y="2904268"/>
            <a:ext cx="3451128" cy="1049465"/>
          </a:xfrm>
          <a:prstGeom prst="rect">
            <a:avLst/>
          </a:prstGeom>
          <a:noFill/>
          <a:ln>
            <a:noFill/>
          </a:ln>
        </p:spPr>
      </p:pic>
      <p:sp>
        <p:nvSpPr>
          <p:cNvPr id="110" name="Google Shape;110;p14">
            <a:hlinkClick r:id="rId2"/>
          </p:cNvPr>
          <p:cNvSpPr txBox="1"/>
          <p:nvPr/>
        </p:nvSpPr>
        <p:spPr>
          <a:xfrm>
            <a:off x="5771329" y="4453247"/>
            <a:ext cx="4453247"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a:solidFill>
                  <a:srgbClr val="00A84F"/>
                </a:solidFill>
                <a:latin typeface="Calibri"/>
                <a:ea typeface="Calibri"/>
                <a:cs typeface="Calibri"/>
                <a:sym typeface="Calibri"/>
              </a:rPr>
              <a:t>www.nciea.org</a:t>
            </a:r>
            <a:endParaRPr/>
          </a:p>
        </p:txBody>
      </p:sp>
      <p:sp>
        <p:nvSpPr>
          <p:cNvPr id="111" name="Google Shape;111;p14"/>
          <p:cNvSpPr txBox="1">
            <a:spLocks noGrp="1"/>
          </p:cNvSpPr>
          <p:nvPr>
            <p:ph type="body" idx="1"/>
          </p:nvPr>
        </p:nvSpPr>
        <p:spPr>
          <a:xfrm>
            <a:off x="444691" y="2057400"/>
            <a:ext cx="3121469" cy="4162425"/>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595959"/>
              </a:buClr>
              <a:buSzPts val="2400"/>
              <a:buNone/>
              <a:defRPr sz="2400"/>
            </a:lvl1pPr>
            <a:lvl2pPr marL="914400" lvl="1" indent="-228600" algn="l">
              <a:lnSpc>
                <a:spcPct val="90000"/>
              </a:lnSpc>
              <a:spcBef>
                <a:spcPts val="500"/>
              </a:spcBef>
              <a:spcAft>
                <a:spcPts val="0"/>
              </a:spcAft>
              <a:buClr>
                <a:srgbClr val="595959"/>
              </a:buClr>
              <a:buSzPts val="1400"/>
              <a:buNone/>
              <a:defRPr sz="1400"/>
            </a:lvl2pPr>
            <a:lvl3pPr marL="1371600" lvl="2" indent="-228600" algn="l">
              <a:lnSpc>
                <a:spcPct val="90000"/>
              </a:lnSpc>
              <a:spcBef>
                <a:spcPts val="500"/>
              </a:spcBef>
              <a:spcAft>
                <a:spcPts val="0"/>
              </a:spcAft>
              <a:buClr>
                <a:srgbClr val="595959"/>
              </a:buClr>
              <a:buSzPts val="1200"/>
              <a:buNone/>
              <a:defRPr sz="1200"/>
            </a:lvl3pPr>
            <a:lvl4pPr marL="1828800" lvl="3" indent="-228600" algn="l">
              <a:lnSpc>
                <a:spcPct val="90000"/>
              </a:lnSpc>
              <a:spcBef>
                <a:spcPts val="500"/>
              </a:spcBef>
              <a:spcAft>
                <a:spcPts val="0"/>
              </a:spcAft>
              <a:buClr>
                <a:srgbClr val="595959"/>
              </a:buClr>
              <a:buSzPts val="1000"/>
              <a:buNone/>
              <a:defRPr sz="1000"/>
            </a:lvl4pPr>
            <a:lvl5pPr marL="2286000" lvl="4" indent="-228600" algn="l">
              <a:lnSpc>
                <a:spcPct val="90000"/>
              </a:lnSpc>
              <a:spcBef>
                <a:spcPts val="500"/>
              </a:spcBef>
              <a:spcAft>
                <a:spcPts val="0"/>
              </a:spcAft>
              <a:buClr>
                <a:srgbClr val="595959"/>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12" name="Google Shape;112;p14"/>
          <p:cNvSpPr>
            <a:spLocks noGrp="1"/>
          </p:cNvSpPr>
          <p:nvPr>
            <p:ph type="pic" idx="2"/>
          </p:nvPr>
        </p:nvSpPr>
        <p:spPr>
          <a:xfrm>
            <a:off x="444691" y="476458"/>
            <a:ext cx="1143000" cy="1143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595959"/>
              </a:buClr>
              <a:buSzPts val="1000"/>
              <a:buFont typeface="Arial"/>
              <a:buNone/>
              <a:defRPr sz="1000" b="0" i="0" u="none" strike="noStrike" cap="none">
                <a:solidFill>
                  <a:srgbClr val="595959"/>
                </a:solidFill>
                <a:latin typeface="Calibri"/>
                <a:ea typeface="Calibri"/>
                <a:cs typeface="Calibri"/>
                <a:sym typeface="Calibri"/>
              </a:defRPr>
            </a:lvl1pPr>
            <a:lvl2pPr marR="0" lvl="1" algn="l" rtl="0">
              <a:lnSpc>
                <a:spcPct val="90000"/>
              </a:lnSpc>
              <a:spcBef>
                <a:spcPts val="500"/>
              </a:spcBef>
              <a:spcAft>
                <a:spcPts val="0"/>
              </a:spcAft>
              <a:buClr>
                <a:srgbClr val="595959"/>
              </a:buClr>
              <a:buSzPts val="2800"/>
              <a:buFont typeface="Arial"/>
              <a:buNone/>
              <a:defRPr sz="2800" b="0" i="0" u="none" strike="noStrike" cap="none">
                <a:solidFill>
                  <a:srgbClr val="595959"/>
                </a:solidFill>
                <a:latin typeface="Calibri"/>
                <a:ea typeface="Calibri"/>
                <a:cs typeface="Calibri"/>
                <a:sym typeface="Calibri"/>
              </a:defRPr>
            </a:lvl2pPr>
            <a:lvl3pPr marR="0" lvl="2" algn="l" rtl="0">
              <a:lnSpc>
                <a:spcPct val="90000"/>
              </a:lnSpc>
              <a:spcBef>
                <a:spcPts val="500"/>
              </a:spcBef>
              <a:spcAft>
                <a:spcPts val="0"/>
              </a:spcAft>
              <a:buClr>
                <a:srgbClr val="595959"/>
              </a:buClr>
              <a:buSzPts val="2400"/>
              <a:buFont typeface="Arial"/>
              <a:buNone/>
              <a:defRPr sz="2400" b="0" i="0" u="none" strike="noStrike" cap="none">
                <a:solidFill>
                  <a:srgbClr val="595959"/>
                </a:solidFill>
                <a:latin typeface="Calibri"/>
                <a:ea typeface="Calibri"/>
                <a:cs typeface="Calibri"/>
                <a:sym typeface="Calibri"/>
              </a:defRPr>
            </a:lvl3pPr>
            <a:lvl4pPr marR="0" lvl="3" algn="l" rtl="0">
              <a:lnSpc>
                <a:spcPct val="90000"/>
              </a:lnSpc>
              <a:spcBef>
                <a:spcPts val="500"/>
              </a:spcBef>
              <a:spcAft>
                <a:spcPts val="0"/>
              </a:spcAft>
              <a:buClr>
                <a:srgbClr val="595959"/>
              </a:buClr>
              <a:buSzPts val="2000"/>
              <a:buFont typeface="Arial"/>
              <a:buNone/>
              <a:defRPr sz="2000" b="0" i="0" u="none" strike="noStrike" cap="none">
                <a:solidFill>
                  <a:srgbClr val="595959"/>
                </a:solidFill>
                <a:latin typeface="Calibri"/>
                <a:ea typeface="Calibri"/>
                <a:cs typeface="Calibri"/>
                <a:sym typeface="Calibri"/>
              </a:defRPr>
            </a:lvl4pPr>
            <a:lvl5pPr marR="0" lvl="4" algn="l" rtl="0">
              <a:lnSpc>
                <a:spcPct val="90000"/>
              </a:lnSpc>
              <a:spcBef>
                <a:spcPts val="500"/>
              </a:spcBef>
              <a:spcAft>
                <a:spcPts val="0"/>
              </a:spcAft>
              <a:buClr>
                <a:srgbClr val="595959"/>
              </a:buClr>
              <a:buSzPts val="2000"/>
              <a:buFont typeface="Arial"/>
              <a:buNone/>
              <a:defRPr sz="2000" b="0" i="0" u="none" strike="noStrike" cap="none">
                <a:solidFill>
                  <a:srgbClr val="595959"/>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cxnSp>
        <p:nvCxnSpPr>
          <p:cNvPr id="113" name="Google Shape;113;p14"/>
          <p:cNvCxnSpPr/>
          <p:nvPr/>
        </p:nvCxnSpPr>
        <p:spPr>
          <a:xfrm>
            <a:off x="444691" y="1855215"/>
            <a:ext cx="1143000" cy="0"/>
          </a:xfrm>
          <a:prstGeom prst="straightConnector1">
            <a:avLst/>
          </a:prstGeom>
          <a:noFill/>
          <a:ln w="19050" cap="flat" cmpd="sng">
            <a:solidFill>
              <a:srgbClr val="00A84F"/>
            </a:solidFill>
            <a:prstDash val="solid"/>
            <a:miter lim="800000"/>
            <a:headEnd type="none" w="sm" len="sm"/>
            <a:tailEnd type="none" w="sm" len="sm"/>
          </a:ln>
        </p:spPr>
      </p:cxnSp>
      <p:grpSp>
        <p:nvGrpSpPr>
          <p:cNvPr id="114" name="Google Shape;114;p14"/>
          <p:cNvGrpSpPr/>
          <p:nvPr/>
        </p:nvGrpSpPr>
        <p:grpSpPr>
          <a:xfrm>
            <a:off x="10010294" y="6312411"/>
            <a:ext cx="2513944" cy="383182"/>
            <a:chOff x="848834" y="5976182"/>
            <a:chExt cx="2513944" cy="383182"/>
          </a:xfrm>
        </p:grpSpPr>
        <p:pic>
          <p:nvPicPr>
            <p:cNvPr id="115" name="Google Shape;115;p14"/>
            <p:cNvPicPr preferRelativeResize="0"/>
            <p:nvPr/>
          </p:nvPicPr>
          <p:blipFill rotWithShape="1">
            <a:blip r:embed="rId4">
              <a:alphaModFix amt="50000"/>
            </a:blip>
            <a:srcRect/>
            <a:stretch/>
          </p:blipFill>
          <p:spPr>
            <a:xfrm>
              <a:off x="848834" y="6023174"/>
              <a:ext cx="598970" cy="284127"/>
            </a:xfrm>
            <a:prstGeom prst="rect">
              <a:avLst/>
            </a:prstGeom>
            <a:noFill/>
            <a:ln>
              <a:noFill/>
            </a:ln>
          </p:spPr>
        </p:pic>
        <p:sp>
          <p:nvSpPr>
            <p:cNvPr id="116" name="Google Shape;116;p14"/>
            <p:cNvSpPr txBox="1"/>
            <p:nvPr/>
          </p:nvSpPr>
          <p:spPr>
            <a:xfrm>
              <a:off x="1466648" y="5976182"/>
              <a:ext cx="1896130" cy="383182"/>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None/>
              </a:pPr>
              <a:r>
                <a:rPr lang="en-US" sz="700">
                  <a:solidFill>
                    <a:srgbClr val="898989"/>
                  </a:solidFill>
                  <a:latin typeface="Calibri"/>
                  <a:ea typeface="Calibri"/>
                  <a:cs typeface="Calibri"/>
                  <a:sym typeface="Calibri"/>
                </a:rPr>
                <a:t>This work is licensed under a </a:t>
              </a:r>
              <a:br>
                <a:rPr lang="en-US" sz="700">
                  <a:solidFill>
                    <a:srgbClr val="898989"/>
                  </a:solidFill>
                  <a:latin typeface="Calibri"/>
                  <a:ea typeface="Calibri"/>
                  <a:cs typeface="Calibri"/>
                  <a:sym typeface="Calibri"/>
                </a:rPr>
              </a:br>
              <a:r>
                <a:rPr lang="en-US" sz="700">
                  <a:solidFill>
                    <a:srgbClr val="898989"/>
                  </a:solidFill>
                  <a:latin typeface="Calibri"/>
                  <a:ea typeface="Calibri"/>
                  <a:cs typeface="Calibri"/>
                  <a:sym typeface="Calibri"/>
                </a:rPr>
                <a:t>Creative Commons Attribution 4.0</a:t>
              </a:r>
              <a:endParaRPr/>
            </a:p>
            <a:p>
              <a:pPr marL="0" marR="0" lvl="0" indent="0" algn="l" rtl="0">
                <a:lnSpc>
                  <a:spcPct val="90000"/>
                </a:lnSpc>
                <a:spcBef>
                  <a:spcPts val="0"/>
                </a:spcBef>
                <a:spcAft>
                  <a:spcPts val="0"/>
                </a:spcAft>
                <a:buNone/>
              </a:pPr>
              <a:r>
                <a:rPr lang="en-US" sz="700">
                  <a:solidFill>
                    <a:srgbClr val="898989"/>
                  </a:solidFill>
                  <a:latin typeface="Calibri"/>
                  <a:ea typeface="Calibri"/>
                  <a:cs typeface="Calibri"/>
                  <a:sym typeface="Calibri"/>
                </a:rPr>
                <a:t>International License.</a:t>
              </a:r>
              <a:endParaRPr/>
            </a:p>
          </p:txBody>
        </p:sp>
      </p:grpSp>
    </p:spTree>
    <p:extLst>
      <p:ext uri="{BB962C8B-B14F-4D97-AF65-F5344CB8AC3E}">
        <p14:creationId xmlns:p14="http://schemas.microsoft.com/office/powerpoint/2010/main" val="1753836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2CAC1B6-8D99-406D-A060-8D8B6A531075}" type="datetimeFigureOut">
              <a:rPr lang="en-US" smtClean="0"/>
              <a:t>10/9/2020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F28DED-108B-4A47-861F-76EC9AA0562D}" type="slidenum">
              <a:rPr lang="en-US" smtClean="0"/>
              <a:t>‹#›</a:t>
            </a:fld>
            <a:endParaRPr lang="en-US"/>
          </a:p>
        </p:txBody>
      </p:sp>
    </p:spTree>
    <p:extLst>
      <p:ext uri="{BB962C8B-B14F-4D97-AF65-F5344CB8AC3E}">
        <p14:creationId xmlns:p14="http://schemas.microsoft.com/office/powerpoint/2010/main" val="14439207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CAC1B6-8D99-406D-A060-8D8B6A531075}" type="datetimeFigureOut">
              <a:rPr lang="en-US" smtClean="0"/>
              <a:t>10/9/2020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F28DED-108B-4A47-861F-76EC9AA0562D}" type="slidenum">
              <a:rPr lang="en-US" smtClean="0"/>
              <a:t>‹#›</a:t>
            </a:fld>
            <a:endParaRPr lang="en-US"/>
          </a:p>
        </p:txBody>
      </p:sp>
    </p:spTree>
    <p:extLst>
      <p:ext uri="{BB962C8B-B14F-4D97-AF65-F5344CB8AC3E}">
        <p14:creationId xmlns:p14="http://schemas.microsoft.com/office/powerpoint/2010/main" val="132008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2CAC1B6-8D99-406D-A060-8D8B6A531075}" type="datetimeFigureOut">
              <a:rPr lang="en-US" smtClean="0"/>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F28DED-108B-4A47-861F-76EC9AA0562D}" type="slidenum">
              <a:rPr lang="en-US" smtClean="0"/>
              <a:t>‹#›</a:t>
            </a:fld>
            <a:endParaRPr lang="en-US"/>
          </a:p>
        </p:txBody>
      </p:sp>
    </p:spTree>
    <p:extLst>
      <p:ext uri="{BB962C8B-B14F-4D97-AF65-F5344CB8AC3E}">
        <p14:creationId xmlns:p14="http://schemas.microsoft.com/office/powerpoint/2010/main" val="37822446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2CAC1B6-8D99-406D-A060-8D8B6A531075}" type="datetimeFigureOut">
              <a:rPr lang="en-US" smtClean="0"/>
              <a:t>10/9/2020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F28DED-108B-4A47-861F-76EC9AA0562D}" type="slidenum">
              <a:rPr lang="en-US" smtClean="0"/>
              <a:t>‹#›</a:t>
            </a:fld>
            <a:endParaRPr lang="en-US"/>
          </a:p>
        </p:txBody>
      </p:sp>
    </p:spTree>
    <p:extLst>
      <p:ext uri="{BB962C8B-B14F-4D97-AF65-F5344CB8AC3E}">
        <p14:creationId xmlns:p14="http://schemas.microsoft.com/office/powerpoint/2010/main" val="4244236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3.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image" Target="../media/image4.png"/><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image" Target="../media/image4.png"/><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CAC1B6-8D99-406D-A060-8D8B6A531075}" type="datetimeFigureOut">
              <a:rPr lang="en-US" smtClean="0"/>
              <a:t>10/9/2020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F28DED-108B-4A47-861F-76EC9AA0562D}" type="slidenum">
              <a:rPr lang="en-US" smtClean="0"/>
              <a:t>‹#›</a:t>
            </a:fld>
            <a:endParaRPr lang="en-US"/>
          </a:p>
        </p:txBody>
      </p:sp>
    </p:spTree>
    <p:extLst>
      <p:ext uri="{BB962C8B-B14F-4D97-AF65-F5344CB8AC3E}">
        <p14:creationId xmlns:p14="http://schemas.microsoft.com/office/powerpoint/2010/main" val="28776076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783770"/>
            <a:ext cx="12192000" cy="5500073"/>
          </a:xfrm>
          <a:prstGeom prst="rect">
            <a:avLst/>
          </a:prstGeom>
          <a:solidFill>
            <a:srgbClr val="F8FF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0" y="0"/>
            <a:ext cx="12192000" cy="783771"/>
          </a:xfrm>
          <a:prstGeom prst="rect">
            <a:avLst/>
          </a:prstGeom>
          <a:solidFill>
            <a:schemeClr val="bg1"/>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228600" y="1014983"/>
            <a:ext cx="11731752" cy="5087719"/>
          </a:xfrm>
          <a:prstGeom prst="rect">
            <a:avLst/>
          </a:prstGeom>
          <a:noFill/>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7" name="Straight Connector 16"/>
          <p:cNvCxnSpPr/>
          <p:nvPr userDrawn="1"/>
        </p:nvCxnSpPr>
        <p:spPr>
          <a:xfrm>
            <a:off x="0" y="792901"/>
            <a:ext cx="12192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userDrawn="1"/>
        </p:nvCxnSpPr>
        <p:spPr>
          <a:xfrm>
            <a:off x="0" y="6292975"/>
            <a:ext cx="12192000"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userDrawn="1"/>
        </p:nvSpPr>
        <p:spPr>
          <a:xfrm>
            <a:off x="451964" y="6382295"/>
            <a:ext cx="2367956" cy="400110"/>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accent1"/>
                </a:solidFill>
              </a:rPr>
              <a:t>District Assessment System</a:t>
            </a:r>
            <a:r>
              <a:rPr lang="en-US" sz="1000" baseline="0" dirty="0">
                <a:solidFill>
                  <a:schemeClr val="accent1"/>
                </a:solidFill>
              </a:rPr>
              <a:t> Design Toolkit</a:t>
            </a:r>
          </a:p>
          <a:p>
            <a:r>
              <a:rPr lang="en-US" sz="1000" baseline="0" dirty="0">
                <a:solidFill>
                  <a:schemeClr val="accent1"/>
                </a:solidFill>
              </a:rPr>
              <a:t>Workshop #2 Slide Deck</a:t>
            </a:r>
            <a:endParaRPr lang="en-US" sz="1000" dirty="0">
              <a:solidFill>
                <a:schemeClr val="accent1"/>
              </a:solidFill>
            </a:endParaRPr>
          </a:p>
        </p:txBody>
      </p:sp>
      <p:sp>
        <p:nvSpPr>
          <p:cNvPr id="15" name="Rectangle 14"/>
          <p:cNvSpPr/>
          <p:nvPr userDrawn="1"/>
        </p:nvSpPr>
        <p:spPr>
          <a:xfrm>
            <a:off x="11564090" y="6432448"/>
            <a:ext cx="396262" cy="307777"/>
          </a:xfrm>
          <a:prstGeom prst="rect">
            <a:avLst/>
          </a:prstGeom>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BD195846-72D0-0243-980D-F8B91CF2F15A}" type="slidenum">
              <a:rPr lang="en-US" sz="1400" smtClean="0">
                <a:solidFill>
                  <a:schemeClr val="accent1"/>
                </a:solidFill>
              </a:rPr>
              <a:t>‹#›</a:t>
            </a:fld>
            <a:endParaRPr lang="en-US" sz="1400" dirty="0">
              <a:solidFill>
                <a:schemeClr val="accent1"/>
              </a:solidFill>
            </a:endParaRPr>
          </a:p>
        </p:txBody>
      </p:sp>
      <p:pic>
        <p:nvPicPr>
          <p:cNvPr id="16" name="Picture 15">
            <a:extLst>
              <a:ext uri="{FF2B5EF4-FFF2-40B4-BE49-F238E27FC236}">
                <a16:creationId xmlns:a16="http://schemas.microsoft.com/office/drawing/2014/main" id="{88600472-6D92-1342-8A5D-DA65D3BD7AC8}"/>
              </a:ext>
            </a:extLst>
          </p:cNvPr>
          <p:cNvPicPr>
            <a:picLocks noChangeAspect="1"/>
          </p:cNvPicPr>
          <p:nvPr userDrawn="1"/>
        </p:nvPicPr>
        <p:blipFill>
          <a:blip r:embed="rId13"/>
          <a:stretch>
            <a:fillRect/>
          </a:stretch>
        </p:blipFill>
        <p:spPr bwMode="auto">
          <a:xfrm>
            <a:off x="92691" y="6399665"/>
            <a:ext cx="365760" cy="365369"/>
          </a:xfrm>
          <a:prstGeom prst="rect">
            <a:avLst/>
          </a:prstGeom>
          <a:ln w="9525">
            <a:solidFill>
              <a:schemeClr val="accent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323835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0"/>
                <a:lumOff val="100000"/>
              </a:schemeClr>
            </a:gs>
            <a:gs pos="100000">
              <a:schemeClr val="bg1">
                <a:lumMod val="75000"/>
              </a:schemeClr>
            </a:gs>
          </a:gsLst>
          <a:lin ang="5400000" scaled="0"/>
          <a:tileRect/>
        </a:gradFill>
        <a:effectLst/>
      </p:bgPr>
    </p:bg>
    <p:spTree>
      <p:nvGrpSpPr>
        <p:cNvPr id="1" name=""/>
        <p:cNvGrpSpPr/>
        <p:nvPr/>
      </p:nvGrpSpPr>
      <p:grpSpPr>
        <a:xfrm>
          <a:off x="0" y="0"/>
          <a:ext cx="0" cy="0"/>
          <a:chOff x="0" y="0"/>
          <a:chExt cx="0" cy="0"/>
        </a:xfrm>
      </p:grpSpPr>
      <p:grpSp>
        <p:nvGrpSpPr>
          <p:cNvPr id="7" name="Group 6"/>
          <p:cNvGrpSpPr/>
          <p:nvPr userDrawn="1"/>
        </p:nvGrpSpPr>
        <p:grpSpPr>
          <a:xfrm>
            <a:off x="-10444" y="5714745"/>
            <a:ext cx="12212887" cy="1155280"/>
            <a:chOff x="-10444" y="5704947"/>
            <a:chExt cx="12212887" cy="1155280"/>
          </a:xfrm>
        </p:grpSpPr>
        <p:sp>
          <p:nvSpPr>
            <p:cNvPr id="8" name="Rectangle 7"/>
            <p:cNvSpPr/>
            <p:nvPr/>
          </p:nvSpPr>
          <p:spPr>
            <a:xfrm flipV="1">
              <a:off x="0" y="6003552"/>
              <a:ext cx="12202443" cy="856675"/>
            </a:xfrm>
            <a:prstGeom prst="rect">
              <a:avLst/>
            </a:prstGeom>
            <a:solidFill>
              <a:srgbClr val="67001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p>
          </p:txBody>
        </p:sp>
        <p:sp>
          <p:nvSpPr>
            <p:cNvPr id="9" name="Rectangle 8"/>
            <p:cNvSpPr/>
            <p:nvPr/>
          </p:nvSpPr>
          <p:spPr>
            <a:xfrm flipV="1">
              <a:off x="-10444" y="5704947"/>
              <a:ext cx="12212887" cy="300579"/>
            </a:xfrm>
            <a:prstGeom prst="rect">
              <a:avLst/>
            </a:prstGeom>
            <a:solidFill>
              <a:srgbClr val="FFCC3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sz="1800">
                <a:solidFill>
                  <a:srgbClr val="E29519"/>
                </a:solidFill>
              </a:endParaRPr>
            </a:p>
          </p:txBody>
        </p:sp>
        <p:pic>
          <p:nvPicPr>
            <p:cNvPr id="10" name="Picture 5" descr="Msol-RGB"/>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888466" y="5769742"/>
              <a:ext cx="304800" cy="1679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wdmk-RGB"/>
            <p:cNvPicPr>
              <a:picLocks noChangeAspect="1" noChangeArrowheads="1"/>
            </p:cNvPicPr>
            <p:nvPr/>
          </p:nvPicPr>
          <p:blipFill>
            <a:blip r:embed="rId9" cstate="print">
              <a:biLevel thresh="75000"/>
              <a:extLst>
                <a:ext uri="{28A0092B-C50C-407E-A947-70E740481C1C}">
                  <a14:useLocalDpi xmlns:a14="http://schemas.microsoft.com/office/drawing/2010/main" val="0"/>
                </a:ext>
              </a:extLst>
            </a:blip>
            <a:srcRect/>
            <a:stretch>
              <a:fillRect/>
            </a:stretch>
          </p:blipFill>
          <p:spPr bwMode="auto">
            <a:xfrm>
              <a:off x="9322267" y="5771174"/>
              <a:ext cx="2743200" cy="176213"/>
            </a:xfrm>
            <a:prstGeom prst="rect">
              <a:avLst/>
            </a:prstGeom>
            <a:noFill/>
            <a:extLst>
              <a:ext uri="{909E8E84-426E-40DD-AFC4-6F175D3DCCD1}">
                <a14:hiddenFill xmlns:a14="http://schemas.microsoft.com/office/drawing/2010/main">
                  <a:solidFill>
                    <a:srgbClr val="FFFFFF"/>
                  </a:solidFill>
                </a14:hiddenFill>
              </a:ext>
            </a:extLst>
          </p:spPr>
        </p:pic>
      </p:grpSp>
      <p:sp>
        <p:nvSpPr>
          <p:cNvPr id="3" name="Text Placeholder 2"/>
          <p:cNvSpPr>
            <a:spLocks noGrp="1"/>
          </p:cNvSpPr>
          <p:nvPr>
            <p:ph type="body" idx="1"/>
          </p:nvPr>
        </p:nvSpPr>
        <p:spPr>
          <a:xfrm>
            <a:off x="624821" y="392610"/>
            <a:ext cx="10944171" cy="501759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0" y="6015319"/>
            <a:ext cx="12192000" cy="84268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extLst>
      <p:ext uri="{BB962C8B-B14F-4D97-AF65-F5344CB8AC3E}">
        <p14:creationId xmlns:p14="http://schemas.microsoft.com/office/powerpoint/2010/main" val="25175100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timing>
    <p:tnLst>
      <p:par>
        <p:cTn id="1" dur="indefinite" restart="never" nodeType="tmRoot"/>
      </p:par>
    </p:tnLst>
  </p:timing>
  <p:hf sldNum="0" hdr="0" ftr="0" dt="0"/>
  <p:txStyles>
    <p:titleStyle>
      <a:lvl1pPr algn="ctr" defTabSz="914400" rtl="0" eaLnBrk="1" latinLnBrk="0" hangingPunct="1">
        <a:lnSpc>
          <a:spcPct val="90000"/>
        </a:lnSpc>
        <a:spcBef>
          <a:spcPct val="0"/>
        </a:spcBef>
        <a:buNone/>
        <a:defRPr sz="3600" b="1" kern="1200">
          <a:solidFill>
            <a:schemeClr val="bg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262626"/>
              </a:buClr>
              <a:buSzPts val="4000"/>
              <a:buFont typeface="Calibri"/>
              <a:buNone/>
              <a:defRPr sz="4000" b="1" i="0" u="none" strike="noStrike" cap="none">
                <a:solidFill>
                  <a:srgbClr val="26262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595959"/>
              </a:buClr>
              <a:buSzPts val="3200"/>
              <a:buFont typeface="Arial"/>
              <a:buChar char="•"/>
              <a:defRPr sz="3200" b="0" i="0" u="none" strike="noStrike" cap="none">
                <a:solidFill>
                  <a:srgbClr val="595959"/>
                </a:solidFill>
                <a:latin typeface="Calibri"/>
                <a:ea typeface="Calibri"/>
                <a:cs typeface="Calibri"/>
                <a:sym typeface="Calibri"/>
              </a:defRPr>
            </a:lvl1pPr>
            <a:lvl2pPr marL="914400" marR="0" lvl="1" indent="-393700" algn="l" rtl="0">
              <a:lnSpc>
                <a:spcPct val="90000"/>
              </a:lnSpc>
              <a:spcBef>
                <a:spcPts val="500"/>
              </a:spcBef>
              <a:spcAft>
                <a:spcPts val="0"/>
              </a:spcAft>
              <a:buClr>
                <a:srgbClr val="595959"/>
              </a:buClr>
              <a:buSzPts val="2600"/>
              <a:buFont typeface="Arial"/>
              <a:buChar char="•"/>
              <a:defRPr sz="2600" b="0" i="0" u="none" strike="noStrike" cap="none">
                <a:solidFill>
                  <a:srgbClr val="595959"/>
                </a:solidFill>
                <a:latin typeface="Calibri"/>
                <a:ea typeface="Calibri"/>
                <a:cs typeface="Calibri"/>
                <a:sym typeface="Calibri"/>
              </a:defRPr>
            </a:lvl2pPr>
            <a:lvl3pPr marL="1371600" marR="0" lvl="2"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3pPr>
            <a:lvl4pPr marL="1828800" marR="0" lvl="3" indent="-368300" algn="l" rtl="0">
              <a:lnSpc>
                <a:spcPct val="90000"/>
              </a:lnSpc>
              <a:spcBef>
                <a:spcPts val="500"/>
              </a:spcBef>
              <a:spcAft>
                <a:spcPts val="0"/>
              </a:spcAft>
              <a:buClr>
                <a:srgbClr val="595959"/>
              </a:buClr>
              <a:buSzPts val="2200"/>
              <a:buFont typeface="Arial"/>
              <a:buChar char="•"/>
              <a:defRPr sz="2200" b="0" i="0" u="none" strike="noStrike" cap="none">
                <a:solidFill>
                  <a:srgbClr val="595959"/>
                </a:solidFill>
                <a:latin typeface="Calibri"/>
                <a:ea typeface="Calibri"/>
                <a:cs typeface="Calibri"/>
                <a:sym typeface="Calibri"/>
              </a:defRPr>
            </a:lvl4pPr>
            <a:lvl5pPr marL="2286000" marR="0" lvl="4"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 name="Google Shape;13;p1"/>
          <p:cNvPicPr preferRelativeResize="0"/>
          <p:nvPr/>
        </p:nvPicPr>
        <p:blipFill rotWithShape="1">
          <a:blip r:embed="rId15">
            <a:alphaModFix amt="50000"/>
          </a:blip>
          <a:srcRect/>
          <a:stretch/>
        </p:blipFill>
        <p:spPr>
          <a:xfrm>
            <a:off x="906797" y="6441390"/>
            <a:ext cx="411173" cy="195043"/>
          </a:xfrm>
          <a:prstGeom prst="rect">
            <a:avLst/>
          </a:prstGeom>
          <a:noFill/>
          <a:ln>
            <a:noFill/>
          </a:ln>
        </p:spPr>
      </p:pic>
      <p:sp>
        <p:nvSpPr>
          <p:cNvPr id="14" name="Google Shape;14;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845963256"/>
      </p:ext>
    </p:extLst>
  </p:cSld>
  <p:clrMap bg1="lt1" tx1="dk1" bg2="dk2" tx2="lt2" accent1="accent1" accent2="accent2" accent3="accent3" accent4="accent4" accent5="accent5" accent6="accent6" hlink="hlink" folHlink="folHlink"/>
  <p:sldLayoutIdLst>
    <p:sldLayoutId id="2147483680" r:id="rId1"/>
    <p:sldLayoutId id="2147483681"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rgbClr val="262626"/>
              </a:buClr>
              <a:buSzPts val="4000"/>
              <a:buFont typeface="Calibri"/>
              <a:buNone/>
              <a:defRPr sz="4000" b="1" i="0" u="none" strike="noStrike" cap="none">
                <a:solidFill>
                  <a:srgbClr val="26262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595959"/>
              </a:buClr>
              <a:buSzPts val="3200"/>
              <a:buFont typeface="Arial"/>
              <a:buChar char="•"/>
              <a:defRPr sz="3200" b="0" i="0" u="none" strike="noStrike" cap="none">
                <a:solidFill>
                  <a:srgbClr val="595959"/>
                </a:solidFill>
                <a:latin typeface="Calibri"/>
                <a:ea typeface="Calibri"/>
                <a:cs typeface="Calibri"/>
                <a:sym typeface="Calibri"/>
              </a:defRPr>
            </a:lvl1pPr>
            <a:lvl2pPr marL="914400" marR="0" lvl="1" indent="-393700" algn="l" rtl="0">
              <a:lnSpc>
                <a:spcPct val="90000"/>
              </a:lnSpc>
              <a:spcBef>
                <a:spcPts val="500"/>
              </a:spcBef>
              <a:spcAft>
                <a:spcPts val="0"/>
              </a:spcAft>
              <a:buClr>
                <a:srgbClr val="595959"/>
              </a:buClr>
              <a:buSzPts val="2600"/>
              <a:buFont typeface="Arial"/>
              <a:buChar char="•"/>
              <a:defRPr sz="2600" b="0" i="0" u="none" strike="noStrike" cap="none">
                <a:solidFill>
                  <a:srgbClr val="595959"/>
                </a:solidFill>
                <a:latin typeface="Calibri"/>
                <a:ea typeface="Calibri"/>
                <a:cs typeface="Calibri"/>
                <a:sym typeface="Calibri"/>
              </a:defRPr>
            </a:lvl2pPr>
            <a:lvl3pPr marL="1371600" marR="0" lvl="2" indent="-381000" algn="l" rtl="0">
              <a:lnSpc>
                <a:spcPct val="90000"/>
              </a:lnSpc>
              <a:spcBef>
                <a:spcPts val="500"/>
              </a:spcBef>
              <a:spcAft>
                <a:spcPts val="0"/>
              </a:spcAft>
              <a:buClr>
                <a:srgbClr val="595959"/>
              </a:buClr>
              <a:buSzPts val="2400"/>
              <a:buFont typeface="Arial"/>
              <a:buChar char="•"/>
              <a:defRPr sz="2400" b="0" i="0" u="none" strike="noStrike" cap="none">
                <a:solidFill>
                  <a:srgbClr val="595959"/>
                </a:solidFill>
                <a:latin typeface="Calibri"/>
                <a:ea typeface="Calibri"/>
                <a:cs typeface="Calibri"/>
                <a:sym typeface="Calibri"/>
              </a:defRPr>
            </a:lvl3pPr>
            <a:lvl4pPr marL="1828800" marR="0" lvl="3" indent="-368300" algn="l" rtl="0">
              <a:lnSpc>
                <a:spcPct val="90000"/>
              </a:lnSpc>
              <a:spcBef>
                <a:spcPts val="500"/>
              </a:spcBef>
              <a:spcAft>
                <a:spcPts val="0"/>
              </a:spcAft>
              <a:buClr>
                <a:srgbClr val="595959"/>
              </a:buClr>
              <a:buSzPts val="2200"/>
              <a:buFont typeface="Arial"/>
              <a:buChar char="•"/>
              <a:defRPr sz="2200" b="0" i="0" u="none" strike="noStrike" cap="none">
                <a:solidFill>
                  <a:srgbClr val="595959"/>
                </a:solidFill>
                <a:latin typeface="Calibri"/>
                <a:ea typeface="Calibri"/>
                <a:cs typeface="Calibri"/>
                <a:sym typeface="Calibri"/>
              </a:defRPr>
            </a:lvl4pPr>
            <a:lvl5pPr marL="2286000" marR="0" lvl="4" indent="-355600" algn="l" rtl="0">
              <a:lnSpc>
                <a:spcPct val="90000"/>
              </a:lnSpc>
              <a:spcBef>
                <a:spcPts val="500"/>
              </a:spcBef>
              <a:spcAft>
                <a:spcPts val="0"/>
              </a:spcAft>
              <a:buClr>
                <a:srgbClr val="595959"/>
              </a:buClr>
              <a:buSzPts val="2000"/>
              <a:buFont typeface="Arial"/>
              <a:buChar char="•"/>
              <a:defRPr sz="2000" b="0" i="0" u="none" strike="noStrike" cap="none">
                <a:solidFill>
                  <a:srgbClr val="595959"/>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000" b="0" i="0" u="none" strike="noStrike" cap="none">
                <a:solidFill>
                  <a:srgbClr val="888888"/>
                </a:solidFill>
                <a:latin typeface="Calibri"/>
                <a:ea typeface="Calibri"/>
                <a:cs typeface="Calibri"/>
                <a:sym typeface="Calibri"/>
              </a:defRPr>
            </a:lvl1pPr>
            <a:lvl2pPr marL="0" marR="0" lvl="1" indent="0" algn="r" rtl="0">
              <a:spcBef>
                <a:spcPts val="0"/>
              </a:spcBef>
              <a:buNone/>
              <a:defRPr sz="1000" b="0" i="0" u="none" strike="noStrike" cap="none">
                <a:solidFill>
                  <a:srgbClr val="888888"/>
                </a:solidFill>
                <a:latin typeface="Calibri"/>
                <a:ea typeface="Calibri"/>
                <a:cs typeface="Calibri"/>
                <a:sym typeface="Calibri"/>
              </a:defRPr>
            </a:lvl2pPr>
            <a:lvl3pPr marL="0" marR="0" lvl="2" indent="0" algn="r" rtl="0">
              <a:spcBef>
                <a:spcPts val="0"/>
              </a:spcBef>
              <a:buNone/>
              <a:defRPr sz="1000" b="0" i="0" u="none" strike="noStrike" cap="none">
                <a:solidFill>
                  <a:srgbClr val="888888"/>
                </a:solidFill>
                <a:latin typeface="Calibri"/>
                <a:ea typeface="Calibri"/>
                <a:cs typeface="Calibri"/>
                <a:sym typeface="Calibri"/>
              </a:defRPr>
            </a:lvl3pPr>
            <a:lvl4pPr marL="0" marR="0" lvl="3" indent="0" algn="r" rtl="0">
              <a:spcBef>
                <a:spcPts val="0"/>
              </a:spcBef>
              <a:buNone/>
              <a:defRPr sz="1000" b="0" i="0" u="none" strike="noStrike" cap="none">
                <a:solidFill>
                  <a:srgbClr val="888888"/>
                </a:solidFill>
                <a:latin typeface="Calibri"/>
                <a:ea typeface="Calibri"/>
                <a:cs typeface="Calibri"/>
                <a:sym typeface="Calibri"/>
              </a:defRPr>
            </a:lvl4pPr>
            <a:lvl5pPr marL="0" marR="0" lvl="4" indent="0" algn="r" rtl="0">
              <a:spcBef>
                <a:spcPts val="0"/>
              </a:spcBef>
              <a:buNone/>
              <a:defRPr sz="1000" b="0" i="0" u="none" strike="noStrike" cap="none">
                <a:solidFill>
                  <a:srgbClr val="888888"/>
                </a:solidFill>
                <a:latin typeface="Calibri"/>
                <a:ea typeface="Calibri"/>
                <a:cs typeface="Calibri"/>
                <a:sym typeface="Calibri"/>
              </a:defRPr>
            </a:lvl5pPr>
            <a:lvl6pPr marL="0" marR="0" lvl="5" indent="0" algn="r" rtl="0">
              <a:spcBef>
                <a:spcPts val="0"/>
              </a:spcBef>
              <a:buNone/>
              <a:defRPr sz="1000" b="0" i="0" u="none" strike="noStrike" cap="none">
                <a:solidFill>
                  <a:srgbClr val="888888"/>
                </a:solidFill>
                <a:latin typeface="Calibri"/>
                <a:ea typeface="Calibri"/>
                <a:cs typeface="Calibri"/>
                <a:sym typeface="Calibri"/>
              </a:defRPr>
            </a:lvl6pPr>
            <a:lvl7pPr marL="0" marR="0" lvl="6" indent="0" algn="r" rtl="0">
              <a:spcBef>
                <a:spcPts val="0"/>
              </a:spcBef>
              <a:buNone/>
              <a:defRPr sz="1000" b="0" i="0" u="none" strike="noStrike" cap="none">
                <a:solidFill>
                  <a:srgbClr val="888888"/>
                </a:solidFill>
                <a:latin typeface="Calibri"/>
                <a:ea typeface="Calibri"/>
                <a:cs typeface="Calibri"/>
                <a:sym typeface="Calibri"/>
              </a:defRPr>
            </a:lvl7pPr>
            <a:lvl8pPr marL="0" marR="0" lvl="7" indent="0" algn="r" rtl="0">
              <a:spcBef>
                <a:spcPts val="0"/>
              </a:spcBef>
              <a:buNone/>
              <a:defRPr sz="1000" b="0" i="0" u="none" strike="noStrike" cap="none">
                <a:solidFill>
                  <a:srgbClr val="888888"/>
                </a:solidFill>
                <a:latin typeface="Calibri"/>
                <a:ea typeface="Calibri"/>
                <a:cs typeface="Calibri"/>
                <a:sym typeface="Calibri"/>
              </a:defRPr>
            </a:lvl8pPr>
            <a:lvl9pPr marL="0" marR="0" lvl="8" indent="0" algn="r" rtl="0">
              <a:spcBef>
                <a:spcPts val="0"/>
              </a:spcBef>
              <a:buNone/>
              <a:defRPr sz="10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pic>
        <p:nvPicPr>
          <p:cNvPr id="13" name="Google Shape;13;p1"/>
          <p:cNvPicPr preferRelativeResize="0"/>
          <p:nvPr/>
        </p:nvPicPr>
        <p:blipFill rotWithShape="1">
          <a:blip r:embed="rId15">
            <a:alphaModFix amt="50000"/>
          </a:blip>
          <a:srcRect/>
          <a:stretch/>
        </p:blipFill>
        <p:spPr>
          <a:xfrm>
            <a:off x="906797" y="6441390"/>
            <a:ext cx="411173" cy="195043"/>
          </a:xfrm>
          <a:prstGeom prst="rect">
            <a:avLst/>
          </a:prstGeom>
          <a:noFill/>
          <a:ln>
            <a:noFill/>
          </a:ln>
        </p:spPr>
      </p:pic>
      <p:sp>
        <p:nvSpPr>
          <p:cNvPr id="14" name="Google Shape;14;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509119753"/>
      </p:ext>
    </p:extLst>
  </p:cSld>
  <p:clrMap bg1="lt1" tx1="dk1" bg2="dk2" tx2="lt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5.xml"/><Relationship Id="rId1" Type="http://schemas.openxmlformats.org/officeDocument/2006/relationships/slideLayout" Target="../slideLayouts/slideLayout44.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4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nciea.org/classroom-assessment-learning-modules" TargetMode="Externa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4.xml"/><Relationship Id="rId1" Type="http://schemas.openxmlformats.org/officeDocument/2006/relationships/vmlDrawing" Target="../drawings/vmlDrawing1.vml"/><Relationship Id="rId4" Type="http://schemas.openxmlformats.org/officeDocument/2006/relationships/image" Target="../media/image27.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nciea.org/classroom-assessment-learning-modules" TargetMode="External"/><Relationship Id="rId2" Type="http://schemas.openxmlformats.org/officeDocument/2006/relationships/notesSlide" Target="../notesSlides/notesSlide13.xml"/><Relationship Id="rId1" Type="http://schemas.openxmlformats.org/officeDocument/2006/relationships/slideLayout" Target="../slideLayouts/slideLayout29.xml"/><Relationship Id="rId5" Type="http://schemas.openxmlformats.org/officeDocument/2006/relationships/hyperlink" Target="https://creativecommons.org/licenses/by/4.0/" TargetMode="External"/><Relationship Id="rId4" Type="http://schemas.openxmlformats.org/officeDocument/2006/relationships/hyperlink" Target="http://www.nciea.org/"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30.xml"/><Relationship Id="rId4" Type="http://schemas.openxmlformats.org/officeDocument/2006/relationships/hyperlink" Target="https://docs.google.com/document/d/1Hnknw6g5fKF-T2xA4Vsk_Odpl4Tcd4-mIKFPfQIcTMA/edit?usp=sharing"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30.xml"/><Relationship Id="rId6" Type="http://schemas.openxmlformats.org/officeDocument/2006/relationships/hyperlink" Target="https://www.nciea.org/blog/principled-approach-classroom-assessment-during-remote-learning" TargetMode="External"/><Relationship Id="rId5" Type="http://schemas.openxmlformats.org/officeDocument/2006/relationships/image" Target="../media/image30.png"/><Relationship Id="rId4" Type="http://schemas.openxmlformats.org/officeDocument/2006/relationships/hyperlink" Target="https://www.colorado.edu/cadre/2020/02/11/classroom-assessment-principles-support-teaching-and-learning" TargetMode="Externa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30.xml"/><Relationship Id="rId4" Type="http://schemas.openxmlformats.org/officeDocument/2006/relationships/hyperlink" Target="https://docs.google.com/document/d/1NvE-4AMLn4gF7Hh8D7idlEzTXO-PWRJc7IKKOyU-jrM/edit?usp=sharing"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3" Type="http://schemas.openxmlformats.org/officeDocument/2006/relationships/hyperlink" Target="https://drive.google.com/file/d/1x1lhITIKZjAgVkJsc_QyTkuLPyjumbSp/view?usp=sharing" TargetMode="External"/><Relationship Id="rId2" Type="http://schemas.openxmlformats.org/officeDocument/2006/relationships/notesSlide" Target="../notesSlides/notesSlide21.xml"/><Relationship Id="rId1" Type="http://schemas.openxmlformats.org/officeDocument/2006/relationships/slideLayout" Target="../slideLayouts/slideLayout30.xml"/><Relationship Id="rId4" Type="http://schemas.openxmlformats.org/officeDocument/2006/relationships/image" Target="../media/image34.png"/></Relationships>
</file>

<file path=ppt/slides/_rels/slide4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2.xml"/><Relationship Id="rId1" Type="http://schemas.openxmlformats.org/officeDocument/2006/relationships/slideLayout" Target="../slideLayouts/slideLayout30.xml"/><Relationship Id="rId4" Type="http://schemas.openxmlformats.org/officeDocument/2006/relationships/hyperlink" Target="https://drive.google.com/file/d/1_j4sWoWCxzoKCJBzL3RrRnFAQSN75OU8/view?usp=sharing"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drive.google.com/file/d/1ftDgwiZ6gfZbXk0Cr9przFul5ZVF2twG/view?usp=sharing" TargetMode="External"/><Relationship Id="rId2" Type="http://schemas.openxmlformats.org/officeDocument/2006/relationships/notesSlide" Target="../notesSlides/notesSlide23.xml"/><Relationship Id="rId1" Type="http://schemas.openxmlformats.org/officeDocument/2006/relationships/slideLayout" Target="../slideLayouts/slideLayout30.xml"/><Relationship Id="rId4"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30.xml"/><Relationship Id="rId6" Type="http://schemas.openxmlformats.org/officeDocument/2006/relationships/hyperlink" Target="https://drive.google.com/file/d/12EaXhgFvz5-nTEJUCn8uqOzNUZRZ2nWC/view?usp=sharing" TargetMode="External"/><Relationship Id="rId5" Type="http://schemas.openxmlformats.org/officeDocument/2006/relationships/image" Target="../media/image38.png"/><Relationship Id="rId4" Type="http://schemas.openxmlformats.org/officeDocument/2006/relationships/hyperlink" Target="https://drive.google.com/file/d/1Tjgs8zXFDAnEzCT-t7xA2pX17HcvN2sa/view?usp=sharing" TargetMode="Externa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6.xml"/><Relationship Id="rId1" Type="http://schemas.openxmlformats.org/officeDocument/2006/relationships/slideLayout" Target="../slideLayouts/slideLayout30.xml"/><Relationship Id="rId6" Type="http://schemas.openxmlformats.org/officeDocument/2006/relationships/image" Target="../media/image30.png"/><Relationship Id="rId5" Type="http://schemas.openxmlformats.org/officeDocument/2006/relationships/hyperlink" Target="https://ccsso.org/sites/default/files/2017-12/Formative_Assessment_for_Students_with_Disabilities.pdf" TargetMode="External"/><Relationship Id="rId4" Type="http://schemas.openxmlformats.org/officeDocument/2006/relationships/hyperlink" Target="https://nceo.umn.edu/docs/OnlinePubs/NCEOBrief20.pdf" TargetMode="Externa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3" Type="http://schemas.openxmlformats.org/officeDocument/2006/relationships/hyperlink" Target="https://docs.google.com/document/d/1Hnknw6g5fKF-T2xA4Vsk_Odpl4Tcd4-mIKFPfQIcTMA/edit?usp=sharing" TargetMode="External"/><Relationship Id="rId2" Type="http://schemas.openxmlformats.org/officeDocument/2006/relationships/notesSlide" Target="../notesSlides/notesSlide28.xml"/><Relationship Id="rId1" Type="http://schemas.openxmlformats.org/officeDocument/2006/relationships/slideLayout" Target="../slideLayouts/slideLayout32.xml"/><Relationship Id="rId5" Type="http://schemas.openxmlformats.org/officeDocument/2006/relationships/image" Target="../media/image30.png"/><Relationship Id="rId4" Type="http://schemas.openxmlformats.org/officeDocument/2006/relationships/hyperlink" Target="https://www.nciea.org/blog/educational-assessment/part-2-deep-dive-summative-classroom-assessment-remote-or-hybrid" TargetMode="Externa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0.xml"/></Relationships>
</file>

<file path=ppt/slides/_rels/slide5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30.xml"/><Relationship Id="rId4" Type="http://schemas.openxmlformats.org/officeDocument/2006/relationships/image" Target="../media/image28.png"/></Relationships>
</file>

<file path=ppt/slides/_rels/slide57.xml.rels><?xml version="1.0" encoding="UTF-8" standalone="yes"?>
<Relationships xmlns="http://schemas.openxmlformats.org/package/2006/relationships"><Relationship Id="rId3" Type="http://schemas.openxmlformats.org/officeDocument/2006/relationships/hyperlink" Target="https://www.nciea.org/blog/assessment/how-much-enough" TargetMode="External"/><Relationship Id="rId2" Type="http://schemas.openxmlformats.org/officeDocument/2006/relationships/notesSlide" Target="../notesSlides/notesSlide31.xml"/><Relationship Id="rId1" Type="http://schemas.openxmlformats.org/officeDocument/2006/relationships/slideLayout" Target="../slideLayouts/slideLayout30.xml"/><Relationship Id="rId4" Type="http://schemas.openxmlformats.org/officeDocument/2006/relationships/image" Target="../media/image30.png"/></Relationships>
</file>

<file path=ppt/slides/_rels/slide5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2.xml"/><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3" Type="http://schemas.openxmlformats.org/officeDocument/2006/relationships/hyperlink" Target="https://ngss-assessment.portal.concord.org/ngsa-collections" TargetMode="External"/><Relationship Id="rId7" Type="http://schemas.openxmlformats.org/officeDocument/2006/relationships/hyperlink" Target="http://mw.concord.org/modeler/index.html" TargetMode="External"/><Relationship Id="rId2" Type="http://schemas.openxmlformats.org/officeDocument/2006/relationships/notesSlide" Target="../notesSlides/notesSlide33.xml"/><Relationship Id="rId1" Type="http://schemas.openxmlformats.org/officeDocument/2006/relationships/slideLayout" Target="../slideLayouts/slideLayout30.xml"/><Relationship Id="rId6" Type="http://schemas.openxmlformats.org/officeDocument/2006/relationships/hyperlink" Target="https://www.youtube.com/user/wardsci/videos?view=0" TargetMode="External"/><Relationship Id="rId5" Type="http://schemas.openxmlformats.org/officeDocument/2006/relationships/hyperlink" Target="https://education.jlab.org/frost/" TargetMode="External"/><Relationship Id="rId4" Type="http://schemas.openxmlformats.org/officeDocument/2006/relationships/hyperlink" Target="https://phet.colorado.edu/en/simulations/filter?sort=alpha&amp;view=grid"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MAG-Schematic-Sandbox-2019.pptx"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3" Type="http://schemas.openxmlformats.org/officeDocument/2006/relationships/hyperlink" Target="https://drive.google.com/file/d/1x1lhITIKZjAgVkJsc_QyTkuLPyjumbSp/view?usp=sharing" TargetMode="External"/><Relationship Id="rId2" Type="http://schemas.openxmlformats.org/officeDocument/2006/relationships/notesSlide" Target="../notesSlides/notesSlide35.xml"/><Relationship Id="rId1" Type="http://schemas.openxmlformats.org/officeDocument/2006/relationships/slideLayout" Target="../slideLayouts/slideLayout30.xml"/></Relationships>
</file>

<file path=ppt/slides/_rels/slide6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4.xml"/><Relationship Id="rId4" Type="http://schemas.openxmlformats.org/officeDocument/2006/relationships/image" Target="../media/image43.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0.xml"/><Relationship Id="rId6" Type="http://schemas.openxmlformats.org/officeDocument/2006/relationships/hyperlink" Target="https://drive.google.com/file/d/13NZmNRytk-U2-jhrno-hO6Dy0-Y_VW9J/view?usp=sharing" TargetMode="Externa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6739" y="1655948"/>
            <a:ext cx="10021675" cy="1818323"/>
          </a:xfrm>
        </p:spPr>
        <p:txBody>
          <a:bodyPr>
            <a:normAutofit/>
          </a:bodyPr>
          <a:lstStyle/>
          <a:p>
            <a:r>
              <a:rPr lang="en-US" b="1" dirty="0" smtClean="0"/>
              <a:t>Classroom Assessment in Balanced Assessment Systems</a:t>
            </a:r>
            <a:endParaRPr lang="en-US" b="1" dirty="0"/>
          </a:p>
        </p:txBody>
      </p:sp>
      <p:sp>
        <p:nvSpPr>
          <p:cNvPr id="3" name="Subtitle 2"/>
          <p:cNvSpPr>
            <a:spLocks noGrp="1"/>
          </p:cNvSpPr>
          <p:nvPr>
            <p:ph type="subTitle" idx="1"/>
          </p:nvPr>
        </p:nvSpPr>
        <p:spPr>
          <a:xfrm>
            <a:off x="3005456" y="3969492"/>
            <a:ext cx="9144000" cy="1655762"/>
          </a:xfrm>
        </p:spPr>
        <p:txBody>
          <a:bodyPr/>
          <a:lstStyle/>
          <a:p>
            <a:r>
              <a:rPr lang="en-US" b="1" dirty="0" smtClean="0"/>
              <a:t>Michael C. Rodriguez</a:t>
            </a:r>
          </a:p>
          <a:p>
            <a:r>
              <a:rPr lang="en-US" dirty="0" smtClean="0"/>
              <a:t>Campbell Leadership Chair in Education and Human Development</a:t>
            </a:r>
          </a:p>
          <a:p>
            <a:r>
              <a:rPr lang="en-US" dirty="0" smtClean="0"/>
              <a:t>University of Minnesota</a:t>
            </a:r>
            <a:endParaRPr lang="en-US" dirty="0"/>
          </a:p>
        </p:txBody>
      </p:sp>
      <p:pic>
        <p:nvPicPr>
          <p:cNvPr id="4" name="Picture 3"/>
          <p:cNvPicPr>
            <a:picLocks noChangeAspect="1"/>
          </p:cNvPicPr>
          <p:nvPr/>
        </p:nvPicPr>
        <p:blipFill>
          <a:blip r:embed="rId2"/>
          <a:stretch>
            <a:fillRect/>
          </a:stretch>
        </p:blipFill>
        <p:spPr>
          <a:xfrm>
            <a:off x="0" y="-1"/>
            <a:ext cx="3097530" cy="1490163"/>
          </a:xfrm>
          <a:prstGeom prst="rect">
            <a:avLst/>
          </a:prstGeom>
        </p:spPr>
      </p:pic>
      <p:pic>
        <p:nvPicPr>
          <p:cNvPr id="5" name="Picture 4"/>
          <p:cNvPicPr>
            <a:picLocks noChangeAspect="1"/>
          </p:cNvPicPr>
          <p:nvPr/>
        </p:nvPicPr>
        <p:blipFill>
          <a:blip r:embed="rId3"/>
          <a:stretch>
            <a:fillRect/>
          </a:stretch>
        </p:blipFill>
        <p:spPr>
          <a:xfrm>
            <a:off x="5723351" y="0"/>
            <a:ext cx="6468650" cy="765810"/>
          </a:xfrm>
          <a:prstGeom prst="rect">
            <a:avLst/>
          </a:prstGeom>
        </p:spPr>
      </p:pic>
      <p:pic>
        <p:nvPicPr>
          <p:cNvPr id="6" name="Picture 5"/>
          <p:cNvPicPr>
            <a:picLocks noChangeAspect="1"/>
          </p:cNvPicPr>
          <p:nvPr/>
        </p:nvPicPr>
        <p:blipFill>
          <a:blip r:embed="rId4"/>
          <a:stretch>
            <a:fillRect/>
          </a:stretch>
        </p:blipFill>
        <p:spPr>
          <a:xfrm>
            <a:off x="42543" y="4797373"/>
            <a:ext cx="2962913" cy="2060627"/>
          </a:xfrm>
          <a:prstGeom prst="rect">
            <a:avLst/>
          </a:prstGeom>
        </p:spPr>
      </p:pic>
    </p:spTree>
    <p:extLst>
      <p:ext uri="{BB962C8B-B14F-4D97-AF65-F5344CB8AC3E}">
        <p14:creationId xmlns:p14="http://schemas.microsoft.com/office/powerpoint/2010/main" val="13477204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r>
              <a:rPr lang="en-US" sz="4000" dirty="0" smtClean="0"/>
              <a:t>Comprehensive and Balanced Assessment Systems </a:t>
            </a:r>
            <a:r>
              <a:rPr lang="en-US" sz="2800" dirty="0" smtClean="0"/>
              <a:t>(LSI, 2019)</a:t>
            </a:r>
            <a:endParaRPr lang="en-US" sz="2800" dirty="0"/>
          </a:p>
        </p:txBody>
      </p:sp>
      <p:sp>
        <p:nvSpPr>
          <p:cNvPr id="3" name="Content Placeholder 2"/>
          <p:cNvSpPr>
            <a:spLocks noGrp="1"/>
          </p:cNvSpPr>
          <p:nvPr>
            <p:ph idx="1"/>
          </p:nvPr>
        </p:nvSpPr>
        <p:spPr/>
        <p:txBody>
          <a:bodyPr>
            <a:normAutofit/>
          </a:bodyPr>
          <a:lstStyle/>
          <a:p>
            <a:r>
              <a:rPr lang="en-US" dirty="0" smtClean="0"/>
              <a:t>Most district assessment systems are neither comprehensive nor balanced.</a:t>
            </a:r>
          </a:p>
          <a:p>
            <a:r>
              <a:rPr lang="en-US" dirty="0" smtClean="0"/>
              <a:t>A balanced assessment system offers more </a:t>
            </a:r>
            <a:r>
              <a:rPr lang="en-US" dirty="0"/>
              <a:t>detailed information to individual </a:t>
            </a:r>
            <a:r>
              <a:rPr lang="en-US" dirty="0" smtClean="0"/>
              <a:t>learners and </a:t>
            </a:r>
            <a:r>
              <a:rPr lang="en-US" dirty="0"/>
              <a:t>their teachers in the classroom, where </a:t>
            </a:r>
            <a:r>
              <a:rPr lang="en-US" dirty="0" smtClean="0"/>
              <a:t>the learning </a:t>
            </a:r>
            <a:r>
              <a:rPr lang="en-US" dirty="0"/>
              <a:t>takes place, and proportionally </a:t>
            </a:r>
            <a:r>
              <a:rPr lang="en-US" dirty="0" smtClean="0"/>
              <a:t>less (more </a:t>
            </a:r>
            <a:r>
              <a:rPr lang="en-US" dirty="0"/>
              <a:t>general, and more aggregated) </a:t>
            </a:r>
            <a:r>
              <a:rPr lang="en-US" dirty="0" smtClean="0"/>
              <a:t>information available </a:t>
            </a:r>
            <a:r>
              <a:rPr lang="en-US" dirty="0"/>
              <a:t>as </a:t>
            </a:r>
            <a:r>
              <a:rPr lang="en-US" dirty="0" smtClean="0"/>
              <a:t>the distance from the learning increases.</a:t>
            </a:r>
          </a:p>
          <a:p>
            <a:r>
              <a:rPr lang="en-US" dirty="0"/>
              <a:t>Learning outcomes are the foundation of </a:t>
            </a:r>
            <a:r>
              <a:rPr lang="en-US" dirty="0" smtClean="0"/>
              <a:t>a comprehensive</a:t>
            </a:r>
            <a:r>
              <a:rPr lang="en-US" dirty="0"/>
              <a:t>, balanced assessment </a:t>
            </a:r>
            <a:r>
              <a:rPr lang="en-US" dirty="0" smtClean="0"/>
              <a:t>system and </a:t>
            </a:r>
            <a:r>
              <a:rPr lang="en-US" dirty="0"/>
              <a:t>the reference against which </a:t>
            </a:r>
            <a:r>
              <a:rPr lang="en-US" dirty="0" smtClean="0"/>
              <a:t>assessment information </a:t>
            </a:r>
            <a:r>
              <a:rPr lang="en-US" dirty="0"/>
              <a:t>should be interpreted.</a:t>
            </a:r>
          </a:p>
        </p:txBody>
      </p:sp>
    </p:spTree>
    <p:extLst>
      <p:ext uri="{BB962C8B-B14F-4D97-AF65-F5344CB8AC3E}">
        <p14:creationId xmlns:p14="http://schemas.microsoft.com/office/powerpoint/2010/main" val="8451437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825625"/>
            <a:ext cx="10515600" cy="4748430"/>
          </a:xfrm>
        </p:spPr>
        <p:txBody>
          <a:bodyPr>
            <a:normAutofit lnSpcReduction="10000"/>
          </a:bodyPr>
          <a:lstStyle/>
          <a:p>
            <a:r>
              <a:rPr lang="en-US" dirty="0"/>
              <a:t>In fact, </a:t>
            </a:r>
            <a:r>
              <a:rPr lang="en-US" dirty="0" smtClean="0"/>
              <a:t>when benchmark </a:t>
            </a:r>
            <a:r>
              <a:rPr lang="en-US" dirty="0"/>
              <a:t>assessments are used to </a:t>
            </a:r>
            <a:r>
              <a:rPr lang="en-US" dirty="0" smtClean="0"/>
              <a:t>monitor students</a:t>
            </a:r>
            <a:r>
              <a:rPr lang="en-US" dirty="0"/>
              <a:t>’ progress toward state </a:t>
            </a:r>
            <a:r>
              <a:rPr lang="en-US" dirty="0" smtClean="0"/>
              <a:t>accountability test </a:t>
            </a:r>
            <a:r>
              <a:rPr lang="en-US" dirty="0"/>
              <a:t>performance, they are </a:t>
            </a:r>
            <a:r>
              <a:rPr lang="en-US" dirty="0" smtClean="0"/>
              <a:t>functioning </a:t>
            </a:r>
            <a:r>
              <a:rPr lang="en-US" dirty="0" err="1" smtClean="0"/>
              <a:t>summatively</a:t>
            </a:r>
            <a:r>
              <a:rPr lang="en-US" dirty="0" smtClean="0"/>
              <a:t>.</a:t>
            </a:r>
          </a:p>
          <a:p>
            <a:r>
              <a:rPr lang="en-US" dirty="0"/>
              <a:t>As </a:t>
            </a:r>
            <a:r>
              <a:rPr lang="en-US" dirty="0" smtClean="0"/>
              <a:t>currently practiced</a:t>
            </a:r>
            <a:r>
              <a:rPr lang="en-US" dirty="0"/>
              <a:t>, interim and benchmark </a:t>
            </a:r>
            <a:r>
              <a:rPr lang="en-US" dirty="0" smtClean="0"/>
              <a:t>assessment is </a:t>
            </a:r>
            <a:r>
              <a:rPr lang="en-US" dirty="0"/>
              <a:t>the component of an assessment system </a:t>
            </a:r>
            <a:r>
              <a:rPr lang="en-US" dirty="0" smtClean="0"/>
              <a:t>with the </a:t>
            </a:r>
            <a:r>
              <a:rPr lang="en-US" dirty="0"/>
              <a:t>least research support. It may be that, </a:t>
            </a:r>
            <a:r>
              <a:rPr lang="en-US" dirty="0" smtClean="0"/>
              <a:t>with enhanced </a:t>
            </a:r>
            <a:r>
              <a:rPr lang="en-US" dirty="0"/>
              <a:t>short- and medium-cycle </a:t>
            </a:r>
            <a:r>
              <a:rPr lang="en-US" dirty="0" smtClean="0"/>
              <a:t>formative assessment </a:t>
            </a:r>
            <a:r>
              <a:rPr lang="en-US" dirty="0"/>
              <a:t>and improved grading practices, </a:t>
            </a:r>
            <a:r>
              <a:rPr lang="en-US" dirty="0" smtClean="0"/>
              <a:t>this component </a:t>
            </a:r>
            <a:r>
              <a:rPr lang="en-US" dirty="0"/>
              <a:t>can be eliminated or at least </a:t>
            </a:r>
            <a:r>
              <a:rPr lang="en-US" dirty="0" smtClean="0"/>
              <a:t>have its </a:t>
            </a:r>
            <a:r>
              <a:rPr lang="en-US" dirty="0"/>
              <a:t>use radically transformed.</a:t>
            </a:r>
            <a:endParaRPr lang="en-US" dirty="0" smtClean="0"/>
          </a:p>
          <a:p>
            <a:r>
              <a:rPr lang="en-US" dirty="0"/>
              <a:t>One of the goals of a </a:t>
            </a:r>
            <a:r>
              <a:rPr lang="en-US" dirty="0" smtClean="0"/>
              <a:t>balanced system </a:t>
            </a:r>
            <a:r>
              <a:rPr lang="en-US" dirty="0"/>
              <a:t>weighted heavily on the side of </a:t>
            </a:r>
            <a:r>
              <a:rPr lang="en-US" dirty="0" smtClean="0"/>
              <a:t>classroom short-cycle </a:t>
            </a:r>
            <a:r>
              <a:rPr lang="en-US" dirty="0"/>
              <a:t>and medium-cycle </a:t>
            </a:r>
            <a:r>
              <a:rPr lang="en-US" dirty="0" smtClean="0"/>
              <a:t>formative assessment </a:t>
            </a:r>
            <a:r>
              <a:rPr lang="en-US" dirty="0"/>
              <a:t>is to strengthen core instruction </a:t>
            </a:r>
            <a:r>
              <a:rPr lang="en-US" dirty="0" smtClean="0"/>
              <a:t>and eliminate </a:t>
            </a:r>
            <a:r>
              <a:rPr lang="en-US" dirty="0"/>
              <a:t>over-reliance on interventions</a:t>
            </a:r>
            <a:r>
              <a:rPr lang="en-US" dirty="0" smtClean="0"/>
              <a:t>.</a:t>
            </a:r>
            <a:endParaRPr lang="en-US" dirty="0"/>
          </a:p>
        </p:txBody>
      </p:sp>
      <p:sp>
        <p:nvSpPr>
          <p:cNvPr id="5" name="Title 1"/>
          <p:cNvSpPr>
            <a:spLocks noGrp="1"/>
          </p:cNvSpPr>
          <p:nvPr>
            <p:ph type="title"/>
          </p:nvPr>
        </p:nvSpPr>
        <p:spPr>
          <a:xfrm>
            <a:off x="838200" y="0"/>
            <a:ext cx="10515600" cy="1325563"/>
          </a:xfrm>
        </p:spPr>
        <p:txBody>
          <a:bodyPr>
            <a:normAutofit/>
          </a:bodyPr>
          <a:lstStyle/>
          <a:p>
            <a:r>
              <a:rPr lang="en-US" sz="4000" dirty="0" smtClean="0"/>
              <a:t>Comprehensive and Balanced Assessment Systems </a:t>
            </a:r>
            <a:r>
              <a:rPr lang="en-US" sz="2800" dirty="0" smtClean="0"/>
              <a:t>(LSI, 2019)</a:t>
            </a:r>
            <a:endParaRPr lang="en-US" sz="2800" dirty="0"/>
          </a:p>
        </p:txBody>
      </p:sp>
    </p:spTree>
    <p:extLst>
      <p:ext uri="{BB962C8B-B14F-4D97-AF65-F5344CB8AC3E}">
        <p14:creationId xmlns:p14="http://schemas.microsoft.com/office/powerpoint/2010/main" val="2955927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a:t>The last best hope for </a:t>
            </a:r>
            <a:r>
              <a:rPr lang="en-US" dirty="0" smtClean="0"/>
              <a:t>improving assessment </a:t>
            </a:r>
            <a:r>
              <a:rPr lang="en-US" dirty="0"/>
              <a:t>systems and increasing </a:t>
            </a:r>
            <a:r>
              <a:rPr lang="en-US" dirty="0" smtClean="0"/>
              <a:t>the assessment </a:t>
            </a:r>
            <a:r>
              <a:rPr lang="en-US" dirty="0"/>
              <a:t>literacy of the responsible </a:t>
            </a:r>
            <a:r>
              <a:rPr lang="en-US" dirty="0" smtClean="0"/>
              <a:t>parties resides </a:t>
            </a:r>
            <a:r>
              <a:rPr lang="en-US" dirty="0"/>
              <a:t>at the district level. That is where </a:t>
            </a:r>
            <a:r>
              <a:rPr lang="en-US" dirty="0" smtClean="0"/>
              <a:t>the main </a:t>
            </a:r>
            <a:r>
              <a:rPr lang="en-US" dirty="0"/>
              <a:t>responsibility for the parts of the system </a:t>
            </a:r>
            <a:r>
              <a:rPr lang="en-US" dirty="0" smtClean="0"/>
              <a:t>lie, and </a:t>
            </a:r>
            <a:r>
              <a:rPr lang="en-US" dirty="0"/>
              <a:t>where the benefits and </a:t>
            </a:r>
            <a:r>
              <a:rPr lang="en-US" dirty="0" smtClean="0"/>
              <a:t>consequences—and thus</a:t>
            </a:r>
            <a:r>
              <a:rPr lang="en-US" dirty="0"/>
              <a:t>, presumably, the motivation—accrue.</a:t>
            </a:r>
          </a:p>
        </p:txBody>
      </p:sp>
      <p:sp>
        <p:nvSpPr>
          <p:cNvPr id="4" name="Title 1"/>
          <p:cNvSpPr>
            <a:spLocks noGrp="1"/>
          </p:cNvSpPr>
          <p:nvPr>
            <p:ph type="title"/>
          </p:nvPr>
        </p:nvSpPr>
        <p:spPr>
          <a:xfrm>
            <a:off x="838200" y="0"/>
            <a:ext cx="10515600" cy="1325563"/>
          </a:xfrm>
        </p:spPr>
        <p:txBody>
          <a:bodyPr>
            <a:normAutofit/>
          </a:bodyPr>
          <a:lstStyle/>
          <a:p>
            <a:r>
              <a:rPr lang="en-US" sz="4000" dirty="0" smtClean="0"/>
              <a:t>Comprehensive and Balanced Assessment Systems </a:t>
            </a:r>
            <a:r>
              <a:rPr lang="en-US" sz="2800" dirty="0" smtClean="0"/>
              <a:t>(LSI, 2019)</a:t>
            </a:r>
            <a:endParaRPr lang="en-US" sz="2800" dirty="0"/>
          </a:p>
        </p:txBody>
      </p:sp>
    </p:spTree>
    <p:extLst>
      <p:ext uri="{BB962C8B-B14F-4D97-AF65-F5344CB8AC3E}">
        <p14:creationId xmlns:p14="http://schemas.microsoft.com/office/powerpoint/2010/main" val="7049763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37103" y="1600200"/>
            <a:ext cx="12117793" cy="5232400"/>
          </a:xfrm>
          <a:prstGeom prst="rect">
            <a:avLst/>
          </a:prstGeom>
        </p:spPr>
      </p:pic>
      <p:sp>
        <p:nvSpPr>
          <p:cNvPr id="5" name="Title 1"/>
          <p:cNvSpPr>
            <a:spLocks noGrp="1"/>
          </p:cNvSpPr>
          <p:nvPr>
            <p:ph type="title"/>
          </p:nvPr>
        </p:nvSpPr>
        <p:spPr>
          <a:xfrm>
            <a:off x="838200" y="9525"/>
            <a:ext cx="10515600" cy="1325563"/>
          </a:xfrm>
        </p:spPr>
        <p:txBody>
          <a:bodyPr/>
          <a:lstStyle/>
          <a:p>
            <a:r>
              <a:rPr lang="en-US" b="1" dirty="0" smtClean="0"/>
              <a:t>District Assessment Audit</a:t>
            </a:r>
            <a:endParaRPr lang="en-US" b="1" dirty="0"/>
          </a:p>
        </p:txBody>
      </p:sp>
      <p:grpSp>
        <p:nvGrpSpPr>
          <p:cNvPr id="6" name="Group 5"/>
          <p:cNvGrpSpPr>
            <a:grpSpLocks noChangeAspect="1"/>
          </p:cNvGrpSpPr>
          <p:nvPr/>
        </p:nvGrpSpPr>
        <p:grpSpPr>
          <a:xfrm>
            <a:off x="11353800" y="370554"/>
            <a:ext cx="651875" cy="603504"/>
            <a:chOff x="257556" y="3250929"/>
            <a:chExt cx="2651925" cy="2455141"/>
          </a:xfrm>
        </p:grpSpPr>
        <p:sp>
          <p:nvSpPr>
            <p:cNvPr id="7" name="Oval 6"/>
            <p:cNvSpPr>
              <a:spLocks noChangeAspect="1"/>
            </p:cNvSpPr>
            <p:nvPr/>
          </p:nvSpPr>
          <p:spPr>
            <a:xfrm>
              <a:off x="257556" y="3250929"/>
              <a:ext cx="2404872" cy="24048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81000" y="3364832"/>
              <a:ext cx="2157984" cy="21579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73024" y="3556856"/>
              <a:ext cx="1773936" cy="1773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696468" y="3681824"/>
              <a:ext cx="1527048" cy="15240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88492" y="3874038"/>
              <a:ext cx="1143000" cy="113957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1203282" y="3758158"/>
              <a:ext cx="1706199" cy="1947912"/>
              <a:chOff x="4327482" y="4425576"/>
              <a:chExt cx="1706199" cy="1947912"/>
            </a:xfrm>
          </p:grpSpPr>
          <p:sp>
            <p:nvSpPr>
              <p:cNvPr id="18" name="Oval 17"/>
              <p:cNvSpPr/>
              <p:nvPr/>
            </p:nvSpPr>
            <p:spPr>
              <a:xfrm>
                <a:off x="4327482" y="4709280"/>
                <a:ext cx="1664208" cy="16642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4455498" y="4837296"/>
                <a:ext cx="1408176" cy="1408176"/>
              </a:xfrm>
              <a:prstGeom prst="ellipse">
                <a:avLst/>
              </a:prstGeom>
              <a:solidFill>
                <a:srgbClr val="00A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Isosceles Triangle 19"/>
              <p:cNvSpPr/>
              <p:nvPr/>
            </p:nvSpPr>
            <p:spPr>
              <a:xfrm rot="1200000">
                <a:off x="4866300" y="4425576"/>
                <a:ext cx="1167381" cy="581846"/>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p:cNvSpPr/>
              <p:nvPr/>
            </p:nvSpPr>
            <p:spPr>
              <a:xfrm rot="1200000">
                <a:off x="4877831" y="4591897"/>
                <a:ext cx="1060704" cy="530352"/>
              </a:xfrm>
              <a:prstGeom prst="triangle">
                <a:avLst/>
              </a:prstGeom>
              <a:solidFill>
                <a:srgbClr val="00A16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rot="1200000">
              <a:off x="2008460" y="3844296"/>
              <a:ext cx="128016" cy="182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3887402">
              <a:off x="2259576" y="4569636"/>
              <a:ext cx="128016" cy="1038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3887402">
              <a:off x="2334926" y="4201310"/>
              <a:ext cx="128016" cy="611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20087402">
              <a:off x="1930922" y="4049692"/>
              <a:ext cx="128016" cy="6117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20087402">
              <a:off x="1619440" y="4330286"/>
              <a:ext cx="128016" cy="10388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797414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pic>
        <p:nvPicPr>
          <p:cNvPr id="381" name="Google Shape;381;p41"/>
          <p:cNvPicPr preferRelativeResize="0"/>
          <p:nvPr/>
        </p:nvPicPr>
        <p:blipFill rotWithShape="1">
          <a:blip r:embed="rId3">
            <a:alphaModFix/>
          </a:blip>
          <a:srcRect b="2296"/>
          <a:stretch/>
        </p:blipFill>
        <p:spPr>
          <a:xfrm>
            <a:off x="201325" y="1341725"/>
            <a:ext cx="8734425" cy="5118224"/>
          </a:xfrm>
          <a:prstGeom prst="rect">
            <a:avLst/>
          </a:prstGeom>
          <a:noFill/>
          <a:ln>
            <a:noFill/>
          </a:ln>
        </p:spPr>
      </p:pic>
      <p:sp>
        <p:nvSpPr>
          <p:cNvPr id="382" name="Google Shape;382;p41"/>
          <p:cNvSpPr txBox="1">
            <a:spLocks noGrp="1"/>
          </p:cNvSpPr>
          <p:nvPr>
            <p:ph type="title"/>
          </p:nvPr>
        </p:nvSpPr>
        <p:spPr>
          <a:xfrm>
            <a:off x="838200" y="6175"/>
            <a:ext cx="9144000" cy="696469"/>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dirty="0"/>
              <a:t>Classroom Assessment System Audit</a:t>
            </a:r>
            <a:endParaRPr dirty="0"/>
          </a:p>
        </p:txBody>
      </p:sp>
      <p:sp>
        <p:nvSpPr>
          <p:cNvPr id="383" name="Google Shape;383;p41"/>
          <p:cNvSpPr txBox="1">
            <a:spLocks noGrp="1"/>
          </p:cNvSpPr>
          <p:nvPr>
            <p:ph type="body" idx="1"/>
          </p:nvPr>
        </p:nvSpPr>
        <p:spPr>
          <a:xfrm>
            <a:off x="9039400" y="1394300"/>
            <a:ext cx="2743200" cy="4842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r>
              <a:rPr lang="en-US" sz="1800" dirty="0">
                <a:solidFill>
                  <a:srgbClr val="002664"/>
                </a:solidFill>
                <a:latin typeface="Arial"/>
                <a:ea typeface="Arial"/>
                <a:cs typeface="Arial"/>
                <a:sym typeface="Arial"/>
              </a:rPr>
              <a:t>Examine the extent to which what is actually taking place in classrooms is consistent with the features of balanced assessment systems.</a:t>
            </a:r>
            <a:endParaRPr sz="1800" dirty="0">
              <a:solidFill>
                <a:srgbClr val="002664"/>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endParaRPr sz="1800" dirty="0">
              <a:solidFill>
                <a:srgbClr val="002664"/>
              </a:solidFill>
              <a:latin typeface="Arial"/>
              <a:ea typeface="Arial"/>
              <a:cs typeface="Arial"/>
              <a:sym typeface="Arial"/>
            </a:endParaRPr>
          </a:p>
          <a:p>
            <a:pPr marL="0" lvl="0" indent="0" algn="l" rtl="0">
              <a:lnSpc>
                <a:spcPct val="115000"/>
              </a:lnSpc>
              <a:spcBef>
                <a:spcPts val="0"/>
              </a:spcBef>
              <a:spcAft>
                <a:spcPts val="0"/>
              </a:spcAft>
              <a:buClr>
                <a:schemeClr val="dk1"/>
              </a:buClr>
              <a:buSzPts val="1100"/>
              <a:buFont typeface="Arial"/>
              <a:buNone/>
            </a:pPr>
            <a:r>
              <a:rPr lang="en-US" sz="1800" dirty="0">
                <a:solidFill>
                  <a:srgbClr val="002664"/>
                </a:solidFill>
                <a:latin typeface="Arial"/>
                <a:ea typeface="Arial"/>
                <a:cs typeface="Arial"/>
                <a:sym typeface="Arial"/>
              </a:rPr>
              <a:t>Reflect on the system as a whole (across grades and subject areas) and devise a plan for improving the quality going forward.</a:t>
            </a:r>
            <a:endParaRPr sz="1800" dirty="0">
              <a:solidFill>
                <a:srgbClr val="002664"/>
              </a:solidFill>
              <a:latin typeface="Arial"/>
              <a:ea typeface="Arial"/>
              <a:cs typeface="Arial"/>
              <a:sym typeface="Arial"/>
            </a:endParaRPr>
          </a:p>
          <a:p>
            <a:pPr marL="0" lvl="0" indent="0" algn="l" rtl="0">
              <a:spcBef>
                <a:spcPts val="1000"/>
              </a:spcBef>
              <a:spcAft>
                <a:spcPts val="0"/>
              </a:spcAft>
              <a:buNone/>
            </a:pPr>
            <a:endParaRPr dirty="0"/>
          </a:p>
        </p:txBody>
      </p:sp>
      <p:sp>
        <p:nvSpPr>
          <p:cNvPr id="384" name="Google Shape;384;p4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3958844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sp>
        <p:nvSpPr>
          <p:cNvPr id="367" name="Google Shape;36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888888"/>
                </a:solidFill>
                <a:effectLst/>
                <a:uLnTx/>
                <a:uFillTx/>
                <a:latin typeface="Calibri"/>
                <a:cs typeface="Calibri"/>
                <a:sym typeface="Calibri"/>
              </a:rPr>
              <a:t>www.nciea.org</a:t>
            </a: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69" name="Google Shape;369;p40"/>
          <p:cNvSpPr txBox="1"/>
          <p:nvPr/>
        </p:nvSpPr>
        <p:spPr>
          <a:xfrm>
            <a:off x="680650" y="61875"/>
            <a:ext cx="8631900" cy="5157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900" b="1" i="0" u="none" strike="noStrike" kern="0" cap="none" spc="0" normalizeH="0" baseline="0" noProof="0" dirty="0">
                <a:ln>
                  <a:noFill/>
                </a:ln>
                <a:solidFill>
                  <a:srgbClr val="000000"/>
                </a:solidFill>
                <a:effectLst/>
                <a:uLnTx/>
                <a:uFillTx/>
                <a:latin typeface="Calibri"/>
                <a:ea typeface="Calibri"/>
                <a:cs typeface="Calibri"/>
                <a:sym typeface="Calibri"/>
              </a:rPr>
              <a:t>One Example of a Gr 3 Math Assessment Map</a:t>
            </a:r>
            <a:endParaRPr kumimoji="0" sz="19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70" name="Google Shape;370;p40"/>
          <p:cNvSpPr txBox="1"/>
          <p:nvPr/>
        </p:nvSpPr>
        <p:spPr>
          <a:xfrm>
            <a:off x="6538525" y="4532025"/>
            <a:ext cx="1000500" cy="296400"/>
          </a:xfrm>
          <a:prstGeom prst="rect">
            <a:avLst/>
          </a:prstGeom>
          <a:solidFill>
            <a:srgbClr val="F9CB9C"/>
          </a:solid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0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PBA 4</a:t>
            </a:r>
            <a:endParaRPr kumimoji="0" sz="10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endParaRPr>
          </a:p>
        </p:txBody>
      </p:sp>
      <p:pic>
        <p:nvPicPr>
          <p:cNvPr id="371" name="Google Shape;371;p40"/>
          <p:cNvPicPr preferRelativeResize="0"/>
          <p:nvPr/>
        </p:nvPicPr>
        <p:blipFill>
          <a:blip r:embed="rId3">
            <a:alphaModFix/>
          </a:blip>
          <a:stretch>
            <a:fillRect/>
          </a:stretch>
        </p:blipFill>
        <p:spPr>
          <a:xfrm>
            <a:off x="382100" y="490824"/>
            <a:ext cx="9381660" cy="6367176"/>
          </a:xfrm>
          <a:prstGeom prst="rect">
            <a:avLst/>
          </a:prstGeom>
          <a:noFill/>
          <a:ln>
            <a:noFill/>
          </a:ln>
        </p:spPr>
      </p:pic>
      <p:sp>
        <p:nvSpPr>
          <p:cNvPr id="372" name="Google Shape;372;p40"/>
          <p:cNvSpPr txBox="1"/>
          <p:nvPr/>
        </p:nvSpPr>
        <p:spPr>
          <a:xfrm>
            <a:off x="9763760" y="1244656"/>
            <a:ext cx="2322770" cy="4597344"/>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highlight>
                  <a:srgbClr val="B7B7B7"/>
                </a:highlight>
                <a:uLnTx/>
                <a:uFillTx/>
                <a:latin typeface="Calibri"/>
                <a:ea typeface="Calibri"/>
                <a:cs typeface="Calibri"/>
                <a:sym typeface="Calibri"/>
              </a:rPr>
              <a:t>Short Summative </a:t>
            </a:r>
            <a:r>
              <a:rPr kumimoji="0" lang="en-US" sz="2000" b="0" i="0" u="none" strike="noStrike" kern="0" cap="none" spc="0" normalizeH="0" baseline="0" noProof="0" dirty="0">
                <a:ln>
                  <a:noFill/>
                </a:ln>
                <a:solidFill>
                  <a:srgbClr val="000000"/>
                </a:solidFill>
                <a:effectLst/>
                <a:highlight>
                  <a:srgbClr val="B7B7B7"/>
                </a:highlight>
                <a:uLnTx/>
                <a:uFillTx/>
                <a:latin typeface="Calibri"/>
                <a:ea typeface="Calibri"/>
                <a:cs typeface="Calibri"/>
                <a:sym typeface="Calibri"/>
              </a:rPr>
              <a:t>= shorter classroom summative assessment</a:t>
            </a:r>
            <a:r>
              <a:rPr kumimoji="0" lang="en-US" sz="2000" b="0" i="0" u="none" strike="noStrike" kern="0" cap="none" spc="0" normalizeH="0" baseline="0" noProof="0" dirty="0">
                <a:ln>
                  <a:noFill/>
                </a:ln>
                <a:solidFill>
                  <a:srgbClr val="000000"/>
                </a:solidFill>
                <a:effectLst/>
                <a:uLnTx/>
                <a:uFillTx/>
                <a:latin typeface="Calibri"/>
                <a:ea typeface="Calibri"/>
                <a:cs typeface="Calibri"/>
                <a:sym typeface="Calibri"/>
              </a:rPr>
              <a:t> </a:t>
            </a:r>
            <a:endParaRPr kumimoji="0" lang="en-US" sz="2000" b="0" i="0" u="none" strike="noStrike" kern="0" cap="none" spc="0" normalizeH="0" baseline="0" noProof="0" dirty="0" smtClean="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highlight>
                  <a:srgbClr val="93C47D"/>
                </a:highlight>
                <a:uLnTx/>
                <a:uFillTx/>
                <a:latin typeface="Calibri"/>
                <a:ea typeface="Calibri"/>
                <a:cs typeface="Calibri"/>
                <a:sym typeface="Calibri"/>
              </a:rPr>
              <a:t>PBA</a:t>
            </a:r>
            <a:r>
              <a:rPr kumimoji="0" lang="en-US" sz="2000" b="0" i="0" u="none" strike="noStrike" kern="0" cap="none" spc="0" normalizeH="0" baseline="0" noProof="0" dirty="0">
                <a:ln>
                  <a:noFill/>
                </a:ln>
                <a:solidFill>
                  <a:srgbClr val="000000"/>
                </a:solidFill>
                <a:effectLst/>
                <a:highlight>
                  <a:srgbClr val="93C47D"/>
                </a:highlight>
                <a:uLnTx/>
                <a:uFillTx/>
                <a:latin typeface="Calibri"/>
                <a:ea typeface="Calibri"/>
                <a:cs typeface="Calibri"/>
                <a:sym typeface="Calibri"/>
              </a:rPr>
              <a:t> = </a:t>
            </a:r>
            <a:endParaRPr kumimoji="0" lang="en-US" sz="2000" b="0" i="0" u="none" strike="noStrike" kern="0" cap="none" spc="0" normalizeH="0" baseline="0" noProof="0" dirty="0" smtClean="0">
              <a:ln>
                <a:noFill/>
              </a:ln>
              <a:solidFill>
                <a:srgbClr val="000000"/>
              </a:solidFill>
              <a:effectLst/>
              <a:highlight>
                <a:srgbClr val="93C47D"/>
              </a:highligh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smtClean="0">
                <a:ln>
                  <a:noFill/>
                </a:ln>
                <a:solidFill>
                  <a:srgbClr val="000000"/>
                </a:solidFill>
                <a:effectLst/>
                <a:highlight>
                  <a:srgbClr val="93C47D"/>
                </a:highlight>
                <a:uLnTx/>
                <a:uFillTx/>
                <a:latin typeface="Calibri"/>
                <a:ea typeface="Calibri"/>
                <a:cs typeface="Calibri"/>
                <a:sym typeface="Calibri"/>
              </a:rPr>
              <a:t>performance-based assessment</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000" b="0" i="0" u="none" strike="noStrike" kern="0" cap="none" spc="0" normalizeH="0" baseline="0" noProof="0" dirty="0">
              <a:ln>
                <a:noFill/>
              </a:ln>
              <a:solidFill>
                <a:srgbClr val="000000"/>
              </a:solidFill>
              <a:effectLst/>
              <a:highlight>
                <a:srgbClr val="93C47D"/>
              </a:highligh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1" i="0" u="none" strike="noStrike" kern="0" cap="none" spc="0" normalizeH="0" baseline="0" noProof="0" dirty="0">
                <a:ln>
                  <a:noFill/>
                </a:ln>
                <a:solidFill>
                  <a:srgbClr val="000000"/>
                </a:solidFill>
                <a:effectLst/>
                <a:highlight>
                  <a:srgbClr val="FFD966"/>
                </a:highlight>
                <a:uLnTx/>
                <a:uFillTx/>
                <a:latin typeface="Calibri"/>
                <a:ea typeface="Calibri"/>
                <a:cs typeface="Calibri"/>
                <a:sym typeface="Calibri"/>
              </a:rPr>
              <a:t>Unit Test</a:t>
            </a:r>
            <a:r>
              <a:rPr kumimoji="0" lang="en-US" sz="2000" b="0" i="0" u="none" strike="noStrike" kern="0" cap="none" spc="0" normalizeH="0" baseline="0" noProof="0" dirty="0">
                <a:ln>
                  <a:noFill/>
                </a:ln>
                <a:solidFill>
                  <a:srgbClr val="000000"/>
                </a:solidFill>
                <a:effectLst/>
                <a:highlight>
                  <a:srgbClr val="FFD966"/>
                </a:highlight>
                <a:uLnTx/>
                <a:uFillTx/>
                <a:latin typeface="Calibri"/>
                <a:ea typeface="Calibri"/>
                <a:cs typeface="Calibri"/>
                <a:sym typeface="Calibri"/>
              </a:rPr>
              <a:t> = </a:t>
            </a:r>
            <a:endParaRPr kumimoji="0" lang="en-US" sz="2000" b="0" i="0" u="none" strike="noStrike" kern="0" cap="none" spc="0" normalizeH="0" baseline="0" noProof="0" dirty="0" smtClean="0">
              <a:ln>
                <a:noFill/>
              </a:ln>
              <a:solidFill>
                <a:srgbClr val="000000"/>
              </a:solidFill>
              <a:effectLst/>
              <a:highlight>
                <a:srgbClr val="FFD966"/>
              </a:highligh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000" b="0" i="0" u="none" strike="noStrike" kern="0" cap="none" spc="0" normalizeH="0" baseline="0" noProof="0" dirty="0" smtClean="0">
                <a:ln>
                  <a:noFill/>
                </a:ln>
                <a:solidFill>
                  <a:srgbClr val="000000"/>
                </a:solidFill>
                <a:effectLst/>
                <a:highlight>
                  <a:srgbClr val="FFD966"/>
                </a:highlight>
                <a:uLnTx/>
                <a:uFillTx/>
                <a:latin typeface="Calibri"/>
                <a:ea typeface="Calibri"/>
                <a:cs typeface="Calibri"/>
                <a:sym typeface="Calibri"/>
              </a:rPr>
              <a:t>longer </a:t>
            </a:r>
            <a:r>
              <a:rPr kumimoji="0" lang="en-US" sz="2000" b="0" i="0" u="none" strike="noStrike" kern="0" cap="none" spc="0" normalizeH="0" baseline="0" noProof="0" dirty="0">
                <a:ln>
                  <a:noFill/>
                </a:ln>
                <a:solidFill>
                  <a:srgbClr val="000000"/>
                </a:solidFill>
                <a:effectLst/>
                <a:highlight>
                  <a:srgbClr val="FFD966"/>
                </a:highlight>
                <a:uLnTx/>
                <a:uFillTx/>
                <a:latin typeface="Calibri"/>
                <a:ea typeface="Calibri"/>
                <a:cs typeface="Calibri"/>
                <a:sym typeface="Calibri"/>
              </a:rPr>
              <a:t>classroom summative assessment</a:t>
            </a:r>
            <a:endParaRPr kumimoji="0" sz="2000" b="0" i="0" u="none" strike="noStrike" kern="0" cap="none" spc="0" normalizeH="0" baseline="0" noProof="0" dirty="0">
              <a:ln>
                <a:noFill/>
              </a:ln>
              <a:solidFill>
                <a:srgbClr val="000000"/>
              </a:solidFill>
              <a:effectLst/>
              <a:highlight>
                <a:srgbClr val="FFD966"/>
              </a:highlight>
              <a:uLnTx/>
              <a:uFillTx/>
              <a:latin typeface="Calibri"/>
              <a:ea typeface="Calibri"/>
              <a:cs typeface="Calibri"/>
              <a:sym typeface="Calibri"/>
            </a:endParaRPr>
          </a:p>
        </p:txBody>
      </p:sp>
    </p:spTree>
    <p:extLst>
      <p:ext uri="{BB962C8B-B14F-4D97-AF65-F5344CB8AC3E}">
        <p14:creationId xmlns:p14="http://schemas.microsoft.com/office/powerpoint/2010/main" val="6012204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p41"/>
          <p:cNvPicPr preferRelativeResize="0"/>
          <p:nvPr/>
        </p:nvPicPr>
        <p:blipFill>
          <a:blip r:embed="rId3">
            <a:alphaModFix/>
          </a:blip>
          <a:stretch>
            <a:fillRect/>
          </a:stretch>
        </p:blipFill>
        <p:spPr>
          <a:xfrm>
            <a:off x="1782450" y="562450"/>
            <a:ext cx="8609500" cy="5573101"/>
          </a:xfrm>
          <a:prstGeom prst="rect">
            <a:avLst/>
          </a:prstGeom>
          <a:noFill/>
          <a:ln>
            <a:noFill/>
          </a:ln>
        </p:spPr>
      </p:pic>
      <p:sp>
        <p:nvSpPr>
          <p:cNvPr id="379" name="Google Shape;379;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sp>
        <p:nvSpPr>
          <p:cNvPr id="380" name="Google Shape;380;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888888"/>
                </a:solidFill>
                <a:effectLst/>
                <a:uLnTx/>
                <a:uFillTx/>
                <a:latin typeface="Calibri"/>
                <a:cs typeface="Calibri"/>
                <a:sym typeface="Calibri"/>
              </a:rPr>
              <a:t>www.nciea.org</a:t>
            </a: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381" name="Google Shape;381;p41"/>
          <p:cNvSpPr/>
          <p:nvPr/>
        </p:nvSpPr>
        <p:spPr>
          <a:xfrm>
            <a:off x="5796457" y="849491"/>
            <a:ext cx="4398000" cy="1139700"/>
          </a:xfrm>
          <a:prstGeom prst="upArrowCallout">
            <a:avLst>
              <a:gd name="adj1" fmla="val 25000"/>
              <a:gd name="adj2" fmla="val 25000"/>
              <a:gd name="adj3" fmla="val 25000"/>
              <a:gd name="adj4" fmla="val 64977"/>
            </a:avLst>
          </a:prstGeom>
          <a:solidFill>
            <a:srgbClr val="F2F2F2"/>
          </a:solidFill>
          <a:ln w="12700" cap="flat" cmpd="sng">
            <a:solidFill>
              <a:srgbClr val="78787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Calibri"/>
                <a:ea typeface="Calibri"/>
                <a:cs typeface="Calibri"/>
                <a:sym typeface="Calibri"/>
              </a:rPr>
              <a:t>Some Unit of Time</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Calibri"/>
                <a:ea typeface="Calibri"/>
                <a:cs typeface="Calibri"/>
                <a:sym typeface="Calibri"/>
              </a:rPr>
              <a:t>(Semesters, Months, Quarters, Etc.)</a:t>
            </a:r>
            <a:endParaRPr kumimoji="0" sz="14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82" name="Google Shape;382;p41"/>
          <p:cNvSpPr/>
          <p:nvPr/>
        </p:nvSpPr>
        <p:spPr>
          <a:xfrm>
            <a:off x="115910" y="1378039"/>
            <a:ext cx="1745087" cy="3116688"/>
          </a:xfrm>
          <a:prstGeom prst="rightArrowCallout">
            <a:avLst>
              <a:gd name="adj1" fmla="val 25000"/>
              <a:gd name="adj2" fmla="val 25000"/>
              <a:gd name="adj3" fmla="val 25000"/>
              <a:gd name="adj4" fmla="val 64977"/>
            </a:avLst>
          </a:prstGeom>
          <a:solidFill>
            <a:srgbClr val="F2F2F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00000"/>
                </a:solidFill>
                <a:effectLst/>
                <a:uLnTx/>
                <a:uFillTx/>
                <a:latin typeface="Calibri"/>
                <a:ea typeface="Calibri"/>
                <a:cs typeface="Calibri"/>
                <a:sym typeface="Calibri"/>
              </a:rPr>
              <a:t>State Content Standards</a:t>
            </a:r>
            <a:endParaRPr kumimoji="0" sz="18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
        <p:nvSpPr>
          <p:cNvPr id="383" name="Google Shape;383;p41"/>
          <p:cNvSpPr/>
          <p:nvPr/>
        </p:nvSpPr>
        <p:spPr>
          <a:xfrm>
            <a:off x="2570397" y="5296375"/>
            <a:ext cx="7744800" cy="646200"/>
          </a:xfrm>
          <a:prstGeom prst="rect">
            <a:avLst/>
          </a:prstGeom>
          <a:solidFill>
            <a:srgbClr val="00A84F"/>
          </a:solid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Assessment maps are meant to be a flexible tool! </a:t>
            </a:r>
            <a:endParaRPr kumimoji="0" sz="1800" b="0" i="0" u="none" strike="noStrike" kern="0" cap="none" spc="0" normalizeH="0" baseline="0" noProof="0">
              <a:ln>
                <a:noFill/>
              </a:ln>
              <a:solidFill>
                <a:srgbClr val="FFFFFF"/>
              </a:solidFill>
              <a:effectLst/>
              <a:uLnTx/>
              <a:uFillTx/>
              <a:latin typeface="Arial"/>
              <a:ea typeface="Arial"/>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FFFFFF"/>
                </a:solidFill>
                <a:effectLst/>
                <a:uLnTx/>
                <a:uFillTx/>
                <a:latin typeface="Arial"/>
                <a:ea typeface="Arial"/>
                <a:cs typeface="Arial"/>
                <a:sym typeface="Arial"/>
              </a:rPr>
              <a:t>Adapt as needed!</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25669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42"/>
          <p:cNvSpPr txBox="1">
            <a:spLocks noGrp="1"/>
          </p:cNvSpPr>
          <p:nvPr>
            <p:ph type="title"/>
          </p:nvPr>
        </p:nvSpPr>
        <p:spPr>
          <a:xfrm>
            <a:off x="838200" y="0"/>
            <a:ext cx="9634086" cy="88570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262626"/>
              </a:buClr>
              <a:buSzPts val="3600"/>
              <a:buFont typeface="Calibri"/>
              <a:buNone/>
            </a:pPr>
            <a:r>
              <a:rPr lang="en-US" sz="3600" dirty="0"/>
              <a:t>How do you Create Classroom Assessment Maps?</a:t>
            </a:r>
            <a:endParaRPr sz="3600" dirty="0"/>
          </a:p>
        </p:txBody>
      </p:sp>
      <p:sp>
        <p:nvSpPr>
          <p:cNvPr id="389" name="Google Shape;389;p42"/>
          <p:cNvSpPr txBox="1">
            <a:spLocks noGrp="1"/>
          </p:cNvSpPr>
          <p:nvPr>
            <p:ph type="body" idx="1"/>
          </p:nvPr>
        </p:nvSpPr>
        <p:spPr>
          <a:xfrm>
            <a:off x="838200" y="1394300"/>
            <a:ext cx="10515600" cy="496205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2960"/>
              <a:buNone/>
            </a:pPr>
            <a:r>
              <a:rPr lang="en-US" sz="2960" dirty="0">
                <a:solidFill>
                  <a:schemeClr val="dk1"/>
                </a:solidFill>
              </a:rPr>
              <a:t>Use the</a:t>
            </a:r>
            <a:r>
              <a:rPr lang="en-US" sz="2960" b="1" dirty="0">
                <a:solidFill>
                  <a:schemeClr val="dk1"/>
                </a:solidFill>
              </a:rPr>
              <a:t> </a:t>
            </a:r>
            <a:r>
              <a:rPr lang="en-US" sz="2960" b="1" dirty="0">
                <a:solidFill>
                  <a:srgbClr val="08AF6E"/>
                </a:solidFill>
              </a:rPr>
              <a:t>summative classroom assessments </a:t>
            </a:r>
            <a:r>
              <a:rPr lang="en-US" sz="2960" dirty="0">
                <a:solidFill>
                  <a:schemeClr val="dk1"/>
                </a:solidFill>
              </a:rPr>
              <a:t>for a grade/subject and </a:t>
            </a:r>
            <a:r>
              <a:rPr lang="en-US" sz="2960" b="1" dirty="0">
                <a:solidFill>
                  <a:srgbClr val="08AF6E"/>
                </a:solidFill>
              </a:rPr>
              <a:t>backward map those assessments to the standards they measure</a:t>
            </a:r>
            <a:r>
              <a:rPr lang="en-US" sz="2960" dirty="0">
                <a:solidFill>
                  <a:schemeClr val="dk1"/>
                </a:solidFill>
              </a:rPr>
              <a:t> by...</a:t>
            </a:r>
            <a:endParaRPr dirty="0"/>
          </a:p>
          <a:p>
            <a:pPr marL="741363" lvl="1" indent="-284163" algn="l" rtl="0">
              <a:lnSpc>
                <a:spcPct val="80000"/>
              </a:lnSpc>
              <a:spcBef>
                <a:spcPts val="500"/>
              </a:spcBef>
              <a:spcAft>
                <a:spcPts val="0"/>
              </a:spcAft>
              <a:buClr>
                <a:schemeClr val="dk1"/>
              </a:buClr>
              <a:buSzPts val="2405"/>
              <a:buFont typeface="Noto Sans Symbols"/>
              <a:buChar char="❑"/>
            </a:pPr>
            <a:r>
              <a:rPr lang="en-US" sz="2800" dirty="0">
                <a:solidFill>
                  <a:schemeClr val="dk1"/>
                </a:solidFill>
              </a:rPr>
              <a:t>Using curricular resources to align each assessment with one or more standards.</a:t>
            </a:r>
            <a:endParaRPr sz="2800" dirty="0">
              <a:solidFill>
                <a:schemeClr val="dk1"/>
              </a:solidFill>
            </a:endParaRPr>
          </a:p>
          <a:p>
            <a:pPr marL="741363" lvl="1" indent="-284163" algn="l" rtl="0">
              <a:lnSpc>
                <a:spcPct val="80000"/>
              </a:lnSpc>
              <a:spcBef>
                <a:spcPts val="500"/>
              </a:spcBef>
              <a:spcAft>
                <a:spcPts val="0"/>
              </a:spcAft>
              <a:buClr>
                <a:schemeClr val="dk1"/>
              </a:buClr>
              <a:buSzPts val="2405"/>
              <a:buFont typeface="Noto Sans Symbols"/>
              <a:buChar char="❑"/>
            </a:pPr>
            <a:r>
              <a:rPr lang="en-US" sz="2800" dirty="0">
                <a:solidFill>
                  <a:schemeClr val="dk1"/>
                </a:solidFill>
              </a:rPr>
              <a:t>Adding the assessments to the map in based on when it is administered. Use the actual name of the assessment, if possible.</a:t>
            </a:r>
            <a:endParaRPr sz="2800" dirty="0">
              <a:solidFill>
                <a:schemeClr val="dk1"/>
              </a:solidFill>
            </a:endParaRPr>
          </a:p>
          <a:p>
            <a:pPr marL="741363" lvl="1" indent="-284163" algn="l" rtl="0">
              <a:lnSpc>
                <a:spcPct val="80000"/>
              </a:lnSpc>
              <a:spcBef>
                <a:spcPts val="500"/>
              </a:spcBef>
              <a:spcAft>
                <a:spcPts val="0"/>
              </a:spcAft>
              <a:buClr>
                <a:schemeClr val="dk1"/>
              </a:buClr>
              <a:buSzPts val="2405"/>
              <a:buFont typeface="Noto Sans Symbols"/>
              <a:buChar char="❑"/>
            </a:pPr>
            <a:r>
              <a:rPr lang="en-US" sz="2800" dirty="0">
                <a:solidFill>
                  <a:schemeClr val="dk1"/>
                </a:solidFill>
              </a:rPr>
              <a:t>Color coding each assessment by type (e.g., Unit Test, Performance Assessment, Short Unit Quiz). Define the meaning of each and use similar color coding scheme across classrooms can help with interpretation.</a:t>
            </a:r>
            <a:endParaRPr sz="2800" dirty="0"/>
          </a:p>
          <a:p>
            <a:pPr marL="741363" lvl="1" indent="-284163" algn="l" rtl="0">
              <a:lnSpc>
                <a:spcPct val="80000"/>
              </a:lnSpc>
              <a:spcBef>
                <a:spcPts val="500"/>
              </a:spcBef>
              <a:spcAft>
                <a:spcPts val="0"/>
              </a:spcAft>
              <a:buClr>
                <a:schemeClr val="dk1"/>
              </a:buClr>
              <a:buSzPts val="2405"/>
              <a:buFont typeface="Noto Sans Symbols"/>
              <a:buChar char="❑"/>
            </a:pPr>
            <a:r>
              <a:rPr lang="en-US" sz="2800" dirty="0">
                <a:solidFill>
                  <a:schemeClr val="dk1"/>
                </a:solidFill>
              </a:rPr>
              <a:t>Merging boxes (or repeat assessment name) across standards to show alignment to the standards measured by the assessment.</a:t>
            </a:r>
            <a:endParaRPr sz="2800" dirty="0">
              <a:solidFill>
                <a:schemeClr val="dk1"/>
              </a:solidFill>
            </a:endParaRPr>
          </a:p>
        </p:txBody>
      </p:sp>
      <p:sp>
        <p:nvSpPr>
          <p:cNvPr id="390" name="Google Shape;39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sp>
        <p:nvSpPr>
          <p:cNvPr id="391" name="Google Shape;391;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888888"/>
                </a:solidFill>
                <a:effectLst/>
                <a:uLnTx/>
                <a:uFillTx/>
                <a:latin typeface="Calibri"/>
                <a:cs typeface="Calibri"/>
                <a:sym typeface="Calibri"/>
              </a:rPr>
              <a:t>www.nciea.org</a:t>
            </a: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607571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3"/>
          <p:cNvSpPr txBox="1">
            <a:spLocks noGrp="1"/>
          </p:cNvSpPr>
          <p:nvPr>
            <p:ph type="title"/>
          </p:nvPr>
        </p:nvSpPr>
        <p:spPr>
          <a:xfrm>
            <a:off x="838200" y="0"/>
            <a:ext cx="9144000" cy="88570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262626"/>
              </a:buClr>
              <a:buSzPts val="4000"/>
              <a:buFont typeface="Calibri"/>
              <a:buNone/>
            </a:pPr>
            <a:r>
              <a:rPr lang="en-US" dirty="0"/>
              <a:t>Reflecting on the Quality of the System</a:t>
            </a:r>
            <a:endParaRPr dirty="0"/>
          </a:p>
        </p:txBody>
      </p:sp>
      <p:sp>
        <p:nvSpPr>
          <p:cNvPr id="397" name="Google Shape;397;p43"/>
          <p:cNvSpPr txBox="1">
            <a:spLocks noGrp="1"/>
          </p:cNvSpPr>
          <p:nvPr>
            <p:ph type="body" idx="1"/>
          </p:nvPr>
        </p:nvSpPr>
        <p:spPr>
          <a:xfrm>
            <a:off x="838200" y="1394300"/>
            <a:ext cx="10866120" cy="4962000"/>
          </a:xfrm>
          <a:prstGeom prst="rect">
            <a:avLst/>
          </a:prstGeom>
          <a:noFill/>
          <a:ln>
            <a:noFill/>
          </a:ln>
        </p:spPr>
        <p:txBody>
          <a:bodyPr spcFirstLastPara="1" wrap="square" lIns="91425" tIns="45700" rIns="91425" bIns="45700" anchor="t" anchorCtr="0">
            <a:noAutofit/>
          </a:bodyPr>
          <a:lstStyle/>
          <a:p>
            <a:pPr marL="228600" lvl="0" indent="-241300" algn="l" rtl="0">
              <a:lnSpc>
                <a:spcPct val="70000"/>
              </a:lnSpc>
              <a:spcBef>
                <a:spcPts val="0"/>
              </a:spcBef>
              <a:spcAft>
                <a:spcPts val="0"/>
              </a:spcAft>
              <a:buClr>
                <a:schemeClr val="dk1"/>
              </a:buClr>
              <a:buSzPts val="2920"/>
              <a:buChar char="•"/>
            </a:pPr>
            <a:r>
              <a:rPr lang="en-US" sz="2920" b="1" dirty="0">
                <a:solidFill>
                  <a:schemeClr val="dk1"/>
                </a:solidFill>
              </a:rPr>
              <a:t>Is this collection of assessments</a:t>
            </a:r>
            <a:r>
              <a:rPr lang="en-US" sz="2920" b="1" dirty="0">
                <a:solidFill>
                  <a:srgbClr val="000000"/>
                </a:solidFill>
              </a:rPr>
              <a:t> coherent, comprehensive, continuous, efficient and useful</a:t>
            </a:r>
            <a:r>
              <a:rPr lang="en-US" sz="2920" b="1" dirty="0">
                <a:solidFill>
                  <a:schemeClr val="dk1"/>
                </a:solidFill>
              </a:rPr>
              <a:t>?</a:t>
            </a:r>
            <a:endParaRPr sz="3400" b="1" dirty="0"/>
          </a:p>
          <a:p>
            <a:pPr marL="685800" lvl="1" indent="-247015" algn="l" rtl="0">
              <a:lnSpc>
                <a:spcPct val="70000"/>
              </a:lnSpc>
              <a:spcBef>
                <a:spcPts val="500"/>
              </a:spcBef>
              <a:spcAft>
                <a:spcPts val="0"/>
              </a:spcAft>
              <a:buClr>
                <a:schemeClr val="dk1"/>
              </a:buClr>
              <a:buSzPts val="2500"/>
              <a:buChar char="•"/>
            </a:pPr>
            <a:r>
              <a:rPr lang="en-US" sz="2410" i="1" dirty="0">
                <a:solidFill>
                  <a:schemeClr val="dk1"/>
                </a:solidFill>
              </a:rPr>
              <a:t>What are the strengths and weaknesses of your classroom assessment system given a desire to elicit evidence of higher-order thinking and deeper learning? </a:t>
            </a:r>
            <a:endParaRPr sz="2410" i="1" dirty="0">
              <a:solidFill>
                <a:schemeClr val="dk1"/>
              </a:solidFill>
            </a:endParaRPr>
          </a:p>
          <a:p>
            <a:pPr marL="685800" lvl="1" indent="-247015" algn="l" rtl="0">
              <a:lnSpc>
                <a:spcPct val="70000"/>
              </a:lnSpc>
              <a:spcBef>
                <a:spcPts val="500"/>
              </a:spcBef>
              <a:spcAft>
                <a:spcPts val="0"/>
              </a:spcAft>
              <a:buClr>
                <a:schemeClr val="dk1"/>
              </a:buClr>
              <a:buSzPts val="2500"/>
              <a:buChar char="•"/>
            </a:pPr>
            <a:r>
              <a:rPr lang="en-US" sz="2410" i="1" dirty="0">
                <a:solidFill>
                  <a:schemeClr val="dk1"/>
                </a:solidFill>
              </a:rPr>
              <a:t>Are the assessments aligned to how you believe people learn?</a:t>
            </a:r>
            <a:endParaRPr sz="2800" i="1" dirty="0"/>
          </a:p>
          <a:p>
            <a:pPr marL="685800" lvl="1" indent="-247015" algn="l" rtl="0">
              <a:lnSpc>
                <a:spcPct val="70000"/>
              </a:lnSpc>
              <a:spcBef>
                <a:spcPts val="500"/>
              </a:spcBef>
              <a:spcAft>
                <a:spcPts val="0"/>
              </a:spcAft>
              <a:buClr>
                <a:schemeClr val="dk1"/>
              </a:buClr>
              <a:buSzPts val="2500"/>
              <a:buChar char="•"/>
            </a:pPr>
            <a:r>
              <a:rPr lang="en-US" sz="2410" i="1" dirty="0">
                <a:solidFill>
                  <a:schemeClr val="dk1"/>
                </a:solidFill>
              </a:rPr>
              <a:t>Do assessment probe the depth and breadth of the content standards? </a:t>
            </a:r>
            <a:endParaRPr sz="2410" i="1" dirty="0">
              <a:solidFill>
                <a:schemeClr val="dk1"/>
              </a:solidFill>
            </a:endParaRPr>
          </a:p>
          <a:p>
            <a:pPr marL="685800" lvl="1" indent="-247015" algn="l" rtl="0">
              <a:lnSpc>
                <a:spcPct val="70000"/>
              </a:lnSpc>
              <a:spcBef>
                <a:spcPts val="500"/>
              </a:spcBef>
              <a:spcAft>
                <a:spcPts val="0"/>
              </a:spcAft>
              <a:buClr>
                <a:schemeClr val="dk1"/>
              </a:buClr>
              <a:buSzPts val="2500"/>
              <a:buChar char="•"/>
            </a:pPr>
            <a:r>
              <a:rPr lang="en-US" sz="2410" i="1" dirty="0">
                <a:solidFill>
                  <a:schemeClr val="dk1"/>
                </a:solidFill>
              </a:rPr>
              <a:t>Are students provided multiple and varied assessment experiences over the course of the year?</a:t>
            </a:r>
            <a:endParaRPr sz="2410" i="1" dirty="0">
              <a:solidFill>
                <a:schemeClr val="dk1"/>
              </a:solidFill>
            </a:endParaRPr>
          </a:p>
          <a:p>
            <a:pPr marL="685800" lvl="1" indent="-247015" algn="l" rtl="0">
              <a:lnSpc>
                <a:spcPct val="70000"/>
              </a:lnSpc>
              <a:spcBef>
                <a:spcPts val="500"/>
              </a:spcBef>
              <a:spcAft>
                <a:spcPts val="0"/>
              </a:spcAft>
              <a:buClr>
                <a:schemeClr val="dk1"/>
              </a:buClr>
              <a:buSzPts val="2500"/>
              <a:buChar char="•"/>
            </a:pPr>
            <a:r>
              <a:rPr lang="en-US" sz="2410" i="1" dirty="0">
                <a:solidFill>
                  <a:schemeClr val="dk1"/>
                </a:solidFill>
              </a:rPr>
              <a:t>How many summative assessments are administered over the course of the year? </a:t>
            </a:r>
            <a:endParaRPr sz="2410" i="1" dirty="0">
              <a:solidFill>
                <a:srgbClr val="7F7F7F"/>
              </a:solidFill>
            </a:endParaRPr>
          </a:p>
          <a:p>
            <a:pPr marL="685800" lvl="1" indent="-247015" algn="l" rtl="0">
              <a:lnSpc>
                <a:spcPct val="70000"/>
              </a:lnSpc>
              <a:spcBef>
                <a:spcPts val="500"/>
              </a:spcBef>
              <a:spcAft>
                <a:spcPts val="0"/>
              </a:spcAft>
              <a:buClr>
                <a:schemeClr val="dk1"/>
              </a:buClr>
              <a:buSzPts val="2500"/>
              <a:buChar char="•"/>
            </a:pPr>
            <a:r>
              <a:rPr lang="en-US" sz="2410" i="1" dirty="0">
                <a:solidFill>
                  <a:schemeClr val="dk1"/>
                </a:solidFill>
              </a:rPr>
              <a:t>Are there redundant assessments or assessment that can be removed because the information is not used?</a:t>
            </a:r>
            <a:endParaRPr sz="2800" i="1" dirty="0"/>
          </a:p>
          <a:p>
            <a:pPr marL="228600" lvl="0" indent="-241300" algn="l" rtl="0">
              <a:lnSpc>
                <a:spcPct val="70000"/>
              </a:lnSpc>
              <a:spcBef>
                <a:spcPts val="1000"/>
              </a:spcBef>
              <a:spcAft>
                <a:spcPts val="0"/>
              </a:spcAft>
              <a:buClr>
                <a:schemeClr val="dk1"/>
              </a:buClr>
              <a:buSzPts val="2920"/>
              <a:buChar char="•"/>
            </a:pPr>
            <a:r>
              <a:rPr lang="en-US" sz="2920" b="1" dirty="0">
                <a:solidFill>
                  <a:schemeClr val="dk1"/>
                </a:solidFill>
              </a:rPr>
              <a:t>What about across classrooms within a school or district</a:t>
            </a:r>
            <a:r>
              <a:rPr lang="en-US" sz="3400" b="1" dirty="0"/>
              <a:t>?</a:t>
            </a:r>
            <a:endParaRPr sz="3400" b="1" dirty="0"/>
          </a:p>
          <a:p>
            <a:pPr marL="685800" lvl="1" indent="-273050" algn="l" rtl="0">
              <a:lnSpc>
                <a:spcPct val="70000"/>
              </a:lnSpc>
              <a:spcBef>
                <a:spcPts val="1000"/>
              </a:spcBef>
              <a:spcAft>
                <a:spcPts val="0"/>
              </a:spcAft>
              <a:buClr>
                <a:schemeClr val="dk1"/>
              </a:buClr>
              <a:buSzPts val="2500"/>
              <a:buChar char="•"/>
            </a:pPr>
            <a:r>
              <a:rPr lang="en-US" sz="2410" i="1" dirty="0">
                <a:solidFill>
                  <a:schemeClr val="dk1"/>
                </a:solidFill>
              </a:rPr>
              <a:t>Is there coherence across grade levels or content areas?</a:t>
            </a:r>
            <a:endParaRPr sz="2800" i="1" dirty="0"/>
          </a:p>
          <a:p>
            <a:pPr marL="685800" lvl="1" indent="-273050" algn="l" rtl="0">
              <a:lnSpc>
                <a:spcPct val="70000"/>
              </a:lnSpc>
              <a:spcBef>
                <a:spcPts val="1000"/>
              </a:spcBef>
              <a:spcAft>
                <a:spcPts val="0"/>
              </a:spcAft>
              <a:buClr>
                <a:schemeClr val="dk1"/>
              </a:buClr>
              <a:buSzPts val="2500"/>
              <a:buChar char="•"/>
            </a:pPr>
            <a:r>
              <a:rPr lang="en-US" sz="2410" i="1" dirty="0">
                <a:solidFill>
                  <a:schemeClr val="dk1"/>
                </a:solidFill>
              </a:rPr>
              <a:t>How would a student experience the assessment system from </a:t>
            </a:r>
            <a:r>
              <a:rPr lang="en-US" sz="2410" i="1" dirty="0" smtClean="0">
                <a:solidFill>
                  <a:schemeClr val="dk1"/>
                </a:solidFill>
              </a:rPr>
              <a:t>K to 12</a:t>
            </a:r>
            <a:r>
              <a:rPr lang="en-US" sz="2410" i="1" dirty="0">
                <a:solidFill>
                  <a:schemeClr val="dk1"/>
                </a:solidFill>
              </a:rPr>
              <a:t>?</a:t>
            </a:r>
            <a:endParaRPr sz="2800" i="1" dirty="0"/>
          </a:p>
          <a:p>
            <a:pPr marL="228600" lvl="0" indent="-55879" algn="l" rtl="0">
              <a:lnSpc>
                <a:spcPct val="70000"/>
              </a:lnSpc>
              <a:spcBef>
                <a:spcPts val="1000"/>
              </a:spcBef>
              <a:spcAft>
                <a:spcPts val="0"/>
              </a:spcAft>
              <a:buClr>
                <a:srgbClr val="595959"/>
              </a:buClr>
              <a:buSzPts val="2720"/>
              <a:buNone/>
            </a:pPr>
            <a:endParaRPr sz="2720" i="1" dirty="0">
              <a:solidFill>
                <a:schemeClr val="dk1"/>
              </a:solidFill>
            </a:endParaRPr>
          </a:p>
          <a:p>
            <a:pPr marL="228600" lvl="0" indent="-55879" algn="l" rtl="0">
              <a:lnSpc>
                <a:spcPct val="70000"/>
              </a:lnSpc>
              <a:spcBef>
                <a:spcPts val="1000"/>
              </a:spcBef>
              <a:spcAft>
                <a:spcPts val="0"/>
              </a:spcAft>
              <a:buClr>
                <a:srgbClr val="595959"/>
              </a:buClr>
              <a:buSzPts val="2720"/>
              <a:buNone/>
            </a:pPr>
            <a:endParaRPr sz="2720" dirty="0">
              <a:solidFill>
                <a:schemeClr val="dk1"/>
              </a:solidFill>
            </a:endParaRPr>
          </a:p>
          <a:p>
            <a:pPr marL="685800" lvl="1" indent="-88265" algn="l" rtl="0">
              <a:lnSpc>
                <a:spcPct val="70000"/>
              </a:lnSpc>
              <a:spcBef>
                <a:spcPts val="500"/>
              </a:spcBef>
              <a:spcAft>
                <a:spcPts val="0"/>
              </a:spcAft>
              <a:buClr>
                <a:srgbClr val="595959"/>
              </a:buClr>
              <a:buSzPts val="2210"/>
              <a:buNone/>
            </a:pPr>
            <a:endParaRPr sz="2210" dirty="0"/>
          </a:p>
          <a:p>
            <a:pPr marL="228600" lvl="0" indent="-55879" algn="l" rtl="0">
              <a:lnSpc>
                <a:spcPct val="70000"/>
              </a:lnSpc>
              <a:spcBef>
                <a:spcPts val="1000"/>
              </a:spcBef>
              <a:spcAft>
                <a:spcPts val="0"/>
              </a:spcAft>
              <a:buClr>
                <a:srgbClr val="595959"/>
              </a:buClr>
              <a:buSzPts val="2720"/>
              <a:buNone/>
            </a:pPr>
            <a:endParaRPr sz="2720" dirty="0"/>
          </a:p>
        </p:txBody>
      </p:sp>
      <p:sp>
        <p:nvSpPr>
          <p:cNvPr id="398" name="Google Shape;398;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sp>
        <p:nvSpPr>
          <p:cNvPr id="399" name="Google Shape;399;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888888"/>
                </a:solidFill>
                <a:effectLst/>
                <a:uLnTx/>
                <a:uFillTx/>
                <a:latin typeface="Calibri"/>
                <a:cs typeface="Calibri"/>
                <a:sym typeface="Calibri"/>
              </a:rPr>
              <a:t>www.nciea.org</a:t>
            </a: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28758668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Assessment Essentials</a:t>
            </a:r>
            <a:endParaRPr lang="en-US" dirty="0"/>
          </a:p>
        </p:txBody>
      </p:sp>
      <p:sp>
        <p:nvSpPr>
          <p:cNvPr id="3" name="Content Placeholder 2"/>
          <p:cNvSpPr>
            <a:spLocks noGrp="1"/>
          </p:cNvSpPr>
          <p:nvPr>
            <p:ph idx="1"/>
          </p:nvPr>
        </p:nvSpPr>
        <p:spPr/>
        <p:txBody>
          <a:bodyPr/>
          <a:lstStyle/>
          <a:p>
            <a:r>
              <a:rPr lang="en-US" dirty="0" smtClean="0"/>
              <a:t>Control over timing</a:t>
            </a:r>
          </a:p>
          <a:p>
            <a:r>
              <a:rPr lang="en-US" dirty="0" smtClean="0"/>
              <a:t>Control over content</a:t>
            </a:r>
          </a:p>
          <a:p>
            <a:endParaRPr lang="en-US" dirty="0"/>
          </a:p>
          <a:p>
            <a:r>
              <a:rPr lang="en-US" dirty="0" smtClean="0"/>
              <a:t>Small unit, large unit</a:t>
            </a:r>
          </a:p>
          <a:p>
            <a:r>
              <a:rPr lang="en-US" dirty="0" smtClean="0"/>
              <a:t>Marking period, course grading</a:t>
            </a:r>
          </a:p>
          <a:p>
            <a:endParaRPr lang="en-US" dirty="0"/>
          </a:p>
          <a:p>
            <a:r>
              <a:rPr lang="en-US" dirty="0" smtClean="0"/>
              <a:t>Assessment for learning, for formative purposes</a:t>
            </a:r>
          </a:p>
          <a:p>
            <a:r>
              <a:rPr lang="en-US" dirty="0" smtClean="0"/>
              <a:t>Assessment of learning, for summative purposes</a:t>
            </a:r>
            <a:endParaRPr lang="en-US" dirty="0"/>
          </a:p>
        </p:txBody>
      </p:sp>
    </p:spTree>
    <p:extLst>
      <p:ext uri="{BB962C8B-B14F-4D97-AF65-F5344CB8AC3E}">
        <p14:creationId xmlns:p14="http://schemas.microsoft.com/office/powerpoint/2010/main" val="7999586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Topics</a:t>
            </a:r>
            <a:endParaRPr lang="en-US" dirty="0"/>
          </a:p>
        </p:txBody>
      </p:sp>
      <p:sp>
        <p:nvSpPr>
          <p:cNvPr id="3" name="Content Placeholder 2"/>
          <p:cNvSpPr>
            <a:spLocks noGrp="1"/>
          </p:cNvSpPr>
          <p:nvPr>
            <p:ph idx="1"/>
          </p:nvPr>
        </p:nvSpPr>
        <p:spPr/>
        <p:txBody>
          <a:bodyPr/>
          <a:lstStyle/>
          <a:p>
            <a:r>
              <a:rPr lang="en-US" dirty="0" smtClean="0"/>
              <a:t>District Assessment System Design Toolkit</a:t>
            </a:r>
          </a:p>
          <a:p>
            <a:r>
              <a:rPr lang="en-US" dirty="0" smtClean="0"/>
              <a:t>Balanced Assessment Systems</a:t>
            </a:r>
          </a:p>
          <a:p>
            <a:r>
              <a:rPr lang="en-US" dirty="0" smtClean="0"/>
              <a:t>District and Classroom Assessment Audits &amp; Maps</a:t>
            </a:r>
          </a:p>
          <a:p>
            <a:r>
              <a:rPr lang="en-US" dirty="0" smtClean="0"/>
              <a:t>Assessment Essentials – a few basics</a:t>
            </a:r>
          </a:p>
          <a:p>
            <a:r>
              <a:rPr lang="en-US" dirty="0" smtClean="0"/>
              <a:t>Classroom Assessment Modules (Center for Assessment)</a:t>
            </a:r>
          </a:p>
          <a:p>
            <a:r>
              <a:rPr lang="en-US" dirty="0" smtClean="0"/>
              <a:t>Focus on Formative Assessment &amp; Feedback</a:t>
            </a:r>
          </a:p>
          <a:p>
            <a:r>
              <a:rPr lang="en-US" dirty="0" smtClean="0"/>
              <a:t>Classroom Assessment in Remote Contexts</a:t>
            </a:r>
          </a:p>
          <a:p>
            <a:r>
              <a:rPr lang="en-US" i="1" dirty="0" smtClean="0"/>
              <a:t>Working with Teachers &amp; Getting the Work Done</a:t>
            </a:r>
          </a:p>
          <a:p>
            <a:endParaRPr lang="en-US" dirty="0"/>
          </a:p>
        </p:txBody>
      </p:sp>
    </p:spTree>
    <p:extLst>
      <p:ext uri="{BB962C8B-B14F-4D97-AF65-F5344CB8AC3E}">
        <p14:creationId xmlns:p14="http://schemas.microsoft.com/office/powerpoint/2010/main" val="3397849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23203558"/>
              </p:ext>
            </p:extLst>
          </p:nvPr>
        </p:nvGraphicFramePr>
        <p:xfrm>
          <a:off x="413886" y="365759"/>
          <a:ext cx="11425187" cy="6217920"/>
        </p:xfrm>
        <a:graphic>
          <a:graphicData uri="http://schemas.openxmlformats.org/drawingml/2006/table">
            <a:tbl>
              <a:tblPr>
                <a:tableStyleId>{5C22544A-7EE6-4342-B048-85BDC9FD1C3A}</a:tableStyleId>
              </a:tblPr>
              <a:tblGrid>
                <a:gridCol w="1978061">
                  <a:extLst>
                    <a:ext uri="{9D8B030D-6E8A-4147-A177-3AD203B41FA5}">
                      <a16:colId xmlns:a16="http://schemas.microsoft.com/office/drawing/2014/main" val="3577939484"/>
                    </a:ext>
                  </a:extLst>
                </a:gridCol>
                <a:gridCol w="4586648">
                  <a:extLst>
                    <a:ext uri="{9D8B030D-6E8A-4147-A177-3AD203B41FA5}">
                      <a16:colId xmlns:a16="http://schemas.microsoft.com/office/drawing/2014/main" val="3823852007"/>
                    </a:ext>
                  </a:extLst>
                </a:gridCol>
                <a:gridCol w="4860478">
                  <a:extLst>
                    <a:ext uri="{9D8B030D-6E8A-4147-A177-3AD203B41FA5}">
                      <a16:colId xmlns:a16="http://schemas.microsoft.com/office/drawing/2014/main" val="1817981620"/>
                    </a:ext>
                  </a:extLst>
                </a:gridCol>
              </a:tblGrid>
              <a:tr h="510140">
                <a:tc>
                  <a:txBody>
                    <a:bodyPr/>
                    <a:lstStyle/>
                    <a:p>
                      <a:pPr marL="0" marR="0">
                        <a:spcBef>
                          <a:spcPts val="0"/>
                        </a:spcBef>
                        <a:spcAft>
                          <a:spcPts val="0"/>
                        </a:spcAft>
                      </a:pPr>
                      <a:r>
                        <a:rPr lang="en-US" sz="2400" dirty="0">
                          <a:effectLst/>
                        </a:rPr>
                        <a:t/>
                      </a:r>
                      <a:br>
                        <a:rPr lang="en-US" sz="2400" dirty="0">
                          <a:effectLst/>
                        </a:rPr>
                      </a:br>
                      <a:r>
                        <a:rPr lang="en-US" sz="2400" dirty="0">
                          <a:effectLst/>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b="1" dirty="0">
                          <a:effectLst/>
                        </a:rPr>
                        <a:t>Teacher-Made</a:t>
                      </a:r>
                      <a:endParaRPr lang="en-US" sz="2400" b="1"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b="1" dirty="0">
                          <a:effectLst/>
                        </a:rPr>
                        <a:t>Standardized</a:t>
                      </a:r>
                      <a:endParaRPr lang="en-US" sz="2400" b="1" dirty="0">
                        <a:effectLst/>
                        <a:latin typeface="Times New Roman" panose="02020603050405020304" pitchFamily="18" charset="0"/>
                        <a:ea typeface="Times New Roman" panose="02020603050405020304" pitchFamily="18" charset="0"/>
                      </a:endParaRPr>
                    </a:p>
                  </a:txBody>
                  <a:tcPr marL="68580" marR="68580" marT="0" marB="0">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08673031"/>
                  </a:ext>
                </a:extLst>
              </a:tr>
              <a:tr h="664144">
                <a:tc>
                  <a:txBody>
                    <a:bodyPr/>
                    <a:lstStyle/>
                    <a:p>
                      <a:pPr marL="0" marR="0">
                        <a:spcBef>
                          <a:spcPts val="0"/>
                        </a:spcBef>
                        <a:spcAft>
                          <a:spcPts val="0"/>
                        </a:spcAft>
                      </a:pPr>
                      <a:r>
                        <a:rPr lang="en-US" sz="2400" dirty="0">
                          <a:effectLst/>
                        </a:rPr>
                        <a:t>Specificity of Objectives</a:t>
                      </a:r>
                      <a:endParaRPr lang="en-US" sz="240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dirty="0">
                          <a:effectLst/>
                        </a:rPr>
                        <a:t>Objectives are specific to the needs of students in a given classroom</a:t>
                      </a:r>
                      <a:endParaRPr lang="en-US" sz="240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dirty="0">
                          <a:effectLst/>
                        </a:rPr>
                        <a:t>Objectives are general to the needs of students in most classrooms</a:t>
                      </a:r>
                      <a:endParaRPr lang="en-US" sz="240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237773158"/>
                  </a:ext>
                </a:extLst>
              </a:tr>
              <a:tr h="1071802">
                <a:tc>
                  <a:txBody>
                    <a:bodyPr/>
                    <a:lstStyle/>
                    <a:p>
                      <a:pPr marL="0" marR="0">
                        <a:spcBef>
                          <a:spcPts val="0"/>
                        </a:spcBef>
                        <a:spcAft>
                          <a:spcPts val="0"/>
                        </a:spcAft>
                      </a:pPr>
                      <a:r>
                        <a:rPr lang="en-US" sz="2400" dirty="0">
                          <a:effectLst/>
                        </a:rPr>
                        <a:t>Content</a:t>
                      </a:r>
                      <a:endParaRPr lang="en-US" sz="240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dirty="0">
                          <a:effectLst/>
                        </a:rPr>
                        <a:t>May come from any area of the curriculum.  Items may be added, eliminated, or modified as desired</a:t>
                      </a:r>
                      <a:endParaRPr lang="en-US" sz="240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dirty="0">
                          <a:effectLst/>
                        </a:rPr>
                        <a:t>Items are fixed and are not modifiable; only the most common areas of the curriculum are surveyed</a:t>
                      </a:r>
                      <a:endParaRPr lang="en-US" sz="240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8293881"/>
                  </a:ext>
                </a:extLst>
              </a:tr>
              <a:tr h="1429069">
                <a:tc>
                  <a:txBody>
                    <a:bodyPr/>
                    <a:lstStyle/>
                    <a:p>
                      <a:pPr marL="0" marR="0">
                        <a:spcBef>
                          <a:spcPts val="0"/>
                        </a:spcBef>
                        <a:spcAft>
                          <a:spcPts val="0"/>
                        </a:spcAft>
                      </a:pPr>
                      <a:r>
                        <a:rPr lang="en-US" sz="2400" dirty="0">
                          <a:effectLst/>
                        </a:rPr>
                        <a:t>Rules for administration and scoring</a:t>
                      </a:r>
                      <a:endParaRPr lang="en-US" sz="240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dirty="0">
                          <a:effectLst/>
                        </a:rPr>
                        <a:t>Determined by the teacher.  Should be uniform within the class and can be adapted to the particular needs of students.</a:t>
                      </a:r>
                      <a:endParaRPr lang="en-US" sz="240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dirty="0">
                          <a:effectLst/>
                        </a:rPr>
                        <a:t>Determined by the test publisher.  Must be followed exactly as stated in the test manual.</a:t>
                      </a:r>
                      <a:endParaRPr lang="en-US" sz="240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46214526"/>
                  </a:ext>
                </a:extLst>
              </a:tr>
              <a:tr h="1429069">
                <a:tc>
                  <a:txBody>
                    <a:bodyPr/>
                    <a:lstStyle/>
                    <a:p>
                      <a:pPr marL="0" marR="0">
                        <a:spcBef>
                          <a:spcPts val="0"/>
                        </a:spcBef>
                        <a:spcAft>
                          <a:spcPts val="0"/>
                        </a:spcAft>
                      </a:pPr>
                      <a:r>
                        <a:rPr lang="en-US" sz="2400" dirty="0">
                          <a:effectLst/>
                        </a:rPr>
                        <a:t>Norms</a:t>
                      </a:r>
                      <a:endParaRPr lang="en-US" sz="240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dirty="0">
                          <a:effectLst/>
                        </a:rPr>
                        <a:t>No norms are provided, although teachers may generate their own.</a:t>
                      </a:r>
                      <a:endParaRPr lang="en-US" sz="240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dirty="0">
                          <a:effectLst/>
                        </a:rPr>
                        <a:t>Norms are provided by the publisher to compare class or student performance to similar </a:t>
                      </a:r>
                      <a:r>
                        <a:rPr lang="en-US" sz="2400" dirty="0" smtClean="0">
                          <a:effectLst/>
                        </a:rPr>
                        <a:t>or </a:t>
                      </a:r>
                      <a:r>
                        <a:rPr lang="en-US" sz="2400" dirty="0">
                          <a:effectLst/>
                        </a:rPr>
                        <a:t>different age and grade groups.</a:t>
                      </a:r>
                      <a:endParaRPr lang="en-US" sz="240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17971199"/>
                  </a:ext>
                </a:extLst>
              </a:tr>
              <a:tr h="714534">
                <a:tc>
                  <a:txBody>
                    <a:bodyPr/>
                    <a:lstStyle/>
                    <a:p>
                      <a:pPr marL="0" marR="0">
                        <a:spcBef>
                          <a:spcPts val="0"/>
                        </a:spcBef>
                        <a:spcAft>
                          <a:spcPts val="0"/>
                        </a:spcAft>
                      </a:pPr>
                      <a:r>
                        <a:rPr lang="en-US" sz="2400" dirty="0">
                          <a:effectLst/>
                        </a:rPr>
                        <a:t>Evaluation of tests</a:t>
                      </a:r>
                      <a:endParaRPr lang="en-US" sz="240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dirty="0">
                          <a:effectLst/>
                        </a:rPr>
                        <a:t>Test quality is assessed by the teacher</a:t>
                      </a:r>
                      <a:endParaRPr lang="en-US" sz="240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2400" dirty="0">
                          <a:effectLst/>
                        </a:rPr>
                        <a:t>Data on the quality of instruments are provided by the publisher.</a:t>
                      </a:r>
                      <a:endParaRPr lang="en-US" sz="2400" dirty="0">
                        <a:effectLst/>
                        <a:latin typeface="Times New Roman" panose="02020603050405020304" pitchFamily="18" charset="0"/>
                        <a:ea typeface="Times New Roman" panose="02020603050405020304" pitchFamily="18" charset="0"/>
                      </a:endParaRPr>
                    </a:p>
                  </a:txBody>
                  <a:tcPr marL="68580" marR="68580" marT="0"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99273792"/>
                  </a:ext>
                </a:extLst>
              </a:tr>
            </a:tbl>
          </a:graphicData>
        </a:graphic>
      </p:graphicFrame>
    </p:spTree>
    <p:extLst>
      <p:ext uri="{BB962C8B-B14F-4D97-AF65-F5344CB8AC3E}">
        <p14:creationId xmlns:p14="http://schemas.microsoft.com/office/powerpoint/2010/main" val="22623822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Score Reference Systems</a:t>
            </a:r>
            <a:endParaRPr lang="en-US" dirty="0"/>
          </a:p>
        </p:txBody>
      </p:sp>
      <p:sp>
        <p:nvSpPr>
          <p:cNvPr id="3" name="Content Placeholder 2"/>
          <p:cNvSpPr>
            <a:spLocks noGrp="1"/>
          </p:cNvSpPr>
          <p:nvPr>
            <p:ph idx="1"/>
          </p:nvPr>
        </p:nvSpPr>
        <p:spPr/>
        <p:txBody>
          <a:bodyPr>
            <a:normAutofit/>
          </a:bodyPr>
          <a:lstStyle/>
          <a:p>
            <a:r>
              <a:rPr lang="en-US" sz="3200" dirty="0" smtClean="0"/>
              <a:t>Norm-referenced score interpretation</a:t>
            </a:r>
          </a:p>
          <a:p>
            <a:r>
              <a:rPr lang="en-US" sz="3200" dirty="0" smtClean="0"/>
              <a:t>Criterion-referenced score interpretation</a:t>
            </a:r>
            <a:endParaRPr lang="en-US" sz="3200" dirty="0"/>
          </a:p>
        </p:txBody>
      </p:sp>
    </p:spTree>
    <p:extLst>
      <p:ext uri="{BB962C8B-B14F-4D97-AF65-F5344CB8AC3E}">
        <p14:creationId xmlns:p14="http://schemas.microsoft.com/office/powerpoint/2010/main" val="4141579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a:hlinkClick r:id="rId2"/>
              </a:rPr>
              <a:t>Classroom Assessment Learning </a:t>
            </a:r>
            <a:r>
              <a:rPr lang="en-US" b="0" dirty="0" smtClean="0">
                <a:hlinkClick r:id="rId2"/>
              </a:rPr>
              <a:t>Modules</a:t>
            </a:r>
            <a:endParaRPr lang="en-US" dirty="0"/>
          </a:p>
        </p:txBody>
      </p:sp>
      <p:sp>
        <p:nvSpPr>
          <p:cNvPr id="3" name="Text Placeholder 2"/>
          <p:cNvSpPr>
            <a:spLocks noGrp="1"/>
          </p:cNvSpPr>
          <p:nvPr>
            <p:ph type="body" idx="1"/>
          </p:nvPr>
        </p:nvSpPr>
        <p:spPr/>
        <p:txBody>
          <a:bodyPr/>
          <a:lstStyle/>
          <a:p>
            <a:r>
              <a:rPr lang="en-US" dirty="0">
                <a:solidFill>
                  <a:schemeClr val="tx1"/>
                </a:solidFill>
              </a:rPr>
              <a:t>The modules provide educational leaders and teachers with the materials, resources, and tools they need to support re-entry with students in fall 2020 and </a:t>
            </a:r>
            <a:r>
              <a:rPr lang="en-US" dirty="0" smtClean="0">
                <a:solidFill>
                  <a:schemeClr val="tx1"/>
                </a:solidFill>
              </a:rPr>
              <a:t>beyond.</a:t>
            </a:r>
          </a:p>
          <a:p>
            <a:r>
              <a:rPr lang="en-US" dirty="0" smtClean="0">
                <a:solidFill>
                  <a:schemeClr val="tx1"/>
                </a:solidFill>
              </a:rPr>
              <a:t>The </a:t>
            </a:r>
            <a:r>
              <a:rPr lang="en-US" dirty="0">
                <a:solidFill>
                  <a:schemeClr val="tx1"/>
                </a:solidFill>
              </a:rPr>
              <a:t>learning modules can be used as stand-alone professional learning or sequenced together over time--even when COVID-19 is a distant memory as the content is applicable beyond the current educational context.</a:t>
            </a: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Tree>
    <p:extLst>
      <p:ext uri="{BB962C8B-B14F-4D97-AF65-F5344CB8AC3E}">
        <p14:creationId xmlns:p14="http://schemas.microsoft.com/office/powerpoint/2010/main" val="3293155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1524000" y="1131095"/>
            <a:ext cx="9144000" cy="4307681"/>
          </a:xfrm>
        </p:spPr>
        <p:txBody>
          <a:bodyPr>
            <a:normAutofit/>
          </a:bodyPr>
          <a:lstStyle/>
          <a:p>
            <a:pPr algn="ctr"/>
            <a:r>
              <a:rPr lang="en-US" sz="4050" dirty="0">
                <a:latin typeface="+mn-lt"/>
              </a:rPr>
              <a:t>ASSESSMENT is the process of gathering evidence of student learning for the purpose of informing educational decisions</a:t>
            </a:r>
          </a:p>
        </p:txBody>
      </p:sp>
    </p:spTree>
    <p:extLst>
      <p:ext uri="{BB962C8B-B14F-4D97-AF65-F5344CB8AC3E}">
        <p14:creationId xmlns:p14="http://schemas.microsoft.com/office/powerpoint/2010/main" val="3192370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35"/>
          <p:cNvGraphicFramePr>
            <a:graphicFrameLocks/>
          </p:cNvGraphicFramePr>
          <p:nvPr>
            <p:extLst/>
          </p:nvPr>
        </p:nvGraphicFramePr>
        <p:xfrm>
          <a:off x="203200" y="959556"/>
          <a:ext cx="11785600" cy="5181600"/>
        </p:xfrm>
        <a:graphic>
          <a:graphicData uri="http://schemas.openxmlformats.org/drawingml/2006/table">
            <a:tbl>
              <a:tblPr/>
              <a:tblGrid>
                <a:gridCol w="1907822">
                  <a:extLst>
                    <a:ext uri="{9D8B030D-6E8A-4147-A177-3AD203B41FA5}">
                      <a16:colId xmlns:a16="http://schemas.microsoft.com/office/drawing/2014/main" val="20000"/>
                    </a:ext>
                  </a:extLst>
                </a:gridCol>
                <a:gridCol w="3228622">
                  <a:extLst>
                    <a:ext uri="{9D8B030D-6E8A-4147-A177-3AD203B41FA5}">
                      <a16:colId xmlns:a16="http://schemas.microsoft.com/office/drawing/2014/main" val="20001"/>
                    </a:ext>
                  </a:extLst>
                </a:gridCol>
                <a:gridCol w="3747912">
                  <a:extLst>
                    <a:ext uri="{9D8B030D-6E8A-4147-A177-3AD203B41FA5}">
                      <a16:colId xmlns:a16="http://schemas.microsoft.com/office/drawing/2014/main" val="20002"/>
                    </a:ext>
                  </a:extLst>
                </a:gridCol>
                <a:gridCol w="2901244">
                  <a:extLst>
                    <a:ext uri="{9D8B030D-6E8A-4147-A177-3AD203B41FA5}">
                      <a16:colId xmlns:a16="http://schemas.microsoft.com/office/drawing/2014/main" val="20003"/>
                    </a:ext>
                  </a:extLst>
                </a:gridCol>
              </a:tblGrid>
              <a:tr h="848524">
                <a:tc rowSpan="2">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alibri" pitchFamily="34" charset="0"/>
                          <a:ea typeface="ＭＳ Ｐゴシック"/>
                          <a:cs typeface="ＭＳ Ｐゴシック"/>
                        </a:rPr>
                        <a:t>Key Features</a:t>
                      </a:r>
                      <a:endParaRPr kumimoji="0" lang="en-US" sz="2400" b="1" i="0" u="none" strike="noStrike" cap="none" normalizeH="0" baseline="0" dirty="0">
                        <a:ln>
                          <a:noFill/>
                        </a:ln>
                        <a:solidFill>
                          <a:schemeClr val="tx1"/>
                        </a:solidFill>
                        <a:effectLst/>
                        <a:latin typeface="Arial" pitchFamily="34" charset="0"/>
                        <a:ea typeface="ＭＳ Ｐゴシック"/>
                        <a:cs typeface="ＭＳ Ｐゴシック"/>
                      </a:endParaRPr>
                    </a:p>
                  </a:txBody>
                  <a:tcPr marL="61721" marR="61721" marT="30869" marB="30869" anchor="b"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alibri" pitchFamily="34" charset="0"/>
                          <a:ea typeface="ＭＳ Ｐゴシック"/>
                          <a:cs typeface="ＭＳ Ｐゴシック"/>
                        </a:rPr>
                        <a:t>Assessment OF Learning</a:t>
                      </a:r>
                    </a:p>
                  </a:txBody>
                  <a:tcPr marL="61721" marR="61721" marT="30869" marB="3086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tc hMerge="1">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800" b="1" i="0" u="none" strike="noStrike" cap="none" normalizeH="0" baseline="0" dirty="0">
                        <a:ln>
                          <a:noFill/>
                        </a:ln>
                        <a:solidFill>
                          <a:schemeClr val="bg1"/>
                        </a:solidFill>
                        <a:effectLst/>
                        <a:latin typeface="Calibri" pitchFamily="34" charset="0"/>
                        <a:ea typeface="ＭＳ Ｐゴシック"/>
                        <a:cs typeface="ＭＳ Ｐゴシック"/>
                      </a:endParaRPr>
                    </a:p>
                  </a:txBody>
                  <a:tcPr marL="68580" marR="68580" marT="34291" marB="3429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alibri" pitchFamily="34" charset="0"/>
                          <a:ea typeface="ＭＳ Ｐゴシック"/>
                          <a:cs typeface="ＭＳ Ｐゴシック"/>
                        </a:rPr>
                        <a:t>Assessment FOR Learning</a:t>
                      </a:r>
                    </a:p>
                  </a:txBody>
                  <a:tcPr marL="61721" marR="61721" marT="30869" marB="30869"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40000"/>
                        <a:lumOff val="60000"/>
                      </a:schemeClr>
                    </a:solidFill>
                  </a:tcPr>
                </a:tc>
                <a:extLst>
                  <a:ext uri="{0D108BD9-81ED-4DB2-BD59-A6C34878D82A}">
                    <a16:rowId xmlns:a16="http://schemas.microsoft.com/office/drawing/2014/main" val="10000"/>
                  </a:ext>
                </a:extLst>
              </a:tr>
              <a:tr h="457281">
                <a:tc vMerge="1">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000" b="1" i="0" u="none" strike="noStrike" cap="none" normalizeH="0" baseline="0" dirty="0">
                        <a:ln>
                          <a:noFill/>
                        </a:ln>
                        <a:solidFill>
                          <a:schemeClr val="tx1"/>
                        </a:solidFill>
                        <a:effectLst/>
                        <a:latin typeface="Arial" pitchFamily="34" charset="0"/>
                        <a:ea typeface="ＭＳ Ｐゴシック"/>
                        <a:cs typeface="ＭＳ Ｐゴシック"/>
                      </a:endParaRPr>
                    </a:p>
                  </a:txBody>
                  <a:tcPr marL="61721" marR="61721" marT="30869" marB="308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alibri" pitchFamily="34" charset="0"/>
                          <a:ea typeface="ＭＳ Ｐゴシック"/>
                          <a:cs typeface="ＭＳ Ｐゴシック"/>
                        </a:rPr>
                        <a:t>Summative</a:t>
                      </a:r>
                    </a:p>
                  </a:txBody>
                  <a:tcPr marL="61721" marR="61721" marT="30869" marB="3086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alibri" pitchFamily="34" charset="0"/>
                          <a:ea typeface="ＭＳ Ｐゴシック"/>
                          <a:cs typeface="ＭＳ Ｐゴシック"/>
                        </a:rPr>
                        <a:t>Interim</a:t>
                      </a:r>
                    </a:p>
                  </a:txBody>
                  <a:tcPr marL="61721" marR="61721" marT="30869" marB="30869"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alibri" pitchFamily="34" charset="0"/>
                          <a:ea typeface="ＭＳ Ｐゴシック"/>
                          <a:cs typeface="ＭＳ Ｐゴシック"/>
                        </a:rPr>
                        <a:t>Formative</a:t>
                      </a:r>
                    </a:p>
                  </a:txBody>
                  <a:tcPr marL="61721" marR="61721" marT="30869" marB="30869" anchor="b"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1"/>
                  </a:ext>
                </a:extLst>
              </a:tr>
              <a:tr h="1239766">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alibri" pitchFamily="34" charset="0"/>
                          <a:ea typeface="ＭＳ Ｐゴシック"/>
                          <a:cs typeface="ＭＳ Ｐゴシック"/>
                        </a:rPr>
                        <a:t>Key Question</a:t>
                      </a:r>
                    </a:p>
                  </a:txBody>
                  <a:tcPr marL="61721" marR="61721" marT="30869" marB="308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alibri" pitchFamily="34" charset="0"/>
                          <a:ea typeface="ＭＳ Ｐゴシック"/>
                          <a:cs typeface="ＭＳ Ｐゴシック"/>
                        </a:rPr>
                        <a:t>Did the students learn what they should have?</a:t>
                      </a:r>
                    </a:p>
                  </a:txBody>
                  <a:tcPr marL="61721" marR="61721" marT="30869" marB="308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alibri" pitchFamily="34" charset="0"/>
                          <a:ea typeface="ＭＳ Ｐゴシック"/>
                          <a:cs typeface="ＭＳ Ｐゴシック"/>
                        </a:rPr>
                        <a:t>Is the class/student on track for proficiency?</a:t>
                      </a:r>
                    </a:p>
                  </a:txBody>
                  <a:tcPr marL="61721" marR="61721" marT="30869" marB="308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alibri" pitchFamily="34" charset="0"/>
                          <a:ea typeface="ＭＳ Ｐゴシック"/>
                          <a:cs typeface="ＭＳ Ｐゴシック"/>
                        </a:rPr>
                        <a:t>What comes next in the student’s learning?</a:t>
                      </a:r>
                    </a:p>
                  </a:txBody>
                  <a:tcPr marL="61721" marR="61721" marT="30869" marB="308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848524">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alibri" pitchFamily="34" charset="0"/>
                          <a:ea typeface="ＭＳ Ｐゴシック"/>
                          <a:cs typeface="ＭＳ Ｐゴシック"/>
                        </a:rPr>
                        <a:t>When Asked</a:t>
                      </a:r>
                    </a:p>
                  </a:txBody>
                  <a:tcPr marL="61721" marR="61721" marT="30869" marB="308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alibri" pitchFamily="34" charset="0"/>
                          <a:ea typeface="ＭＳ Ｐゴシック"/>
                          <a:cs typeface="ＭＳ Ｐゴシック"/>
                        </a:rPr>
                        <a:t>End of unit/ term/year</a:t>
                      </a:r>
                    </a:p>
                  </a:txBody>
                  <a:tcPr marL="61721" marR="61721" marT="30869" marB="308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alibri" pitchFamily="34" charset="0"/>
                          <a:ea typeface="ＭＳ Ｐゴシック"/>
                          <a:cs typeface="ＭＳ Ｐゴシック"/>
                        </a:rPr>
                        <a:t>Multiple times per year</a:t>
                      </a:r>
                    </a:p>
                  </a:txBody>
                  <a:tcPr marL="61721" marR="61721" marT="30869" marB="308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alibri" pitchFamily="34" charset="0"/>
                          <a:ea typeface="ＭＳ Ｐゴシック"/>
                          <a:cs typeface="ＭＳ Ｐゴシック"/>
                        </a:rPr>
                        <a:t>Ongoing in the classroom</a:t>
                      </a:r>
                    </a:p>
                  </a:txBody>
                  <a:tcPr marL="61721" marR="61721" marT="30869" marB="308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787505">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alibri" pitchFamily="34" charset="0"/>
                          <a:ea typeface="ＭＳ Ｐゴシック"/>
                          <a:cs typeface="ＭＳ Ｐゴシック"/>
                        </a:rPr>
                        <a:t>Use of Results</a:t>
                      </a:r>
                    </a:p>
                  </a:txBody>
                  <a:tcPr marL="61721" marR="61721" marT="30869" marB="30869"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alibri" pitchFamily="34" charset="0"/>
                          <a:ea typeface="ＭＳ Ｐゴシック"/>
                          <a:cs typeface="ＭＳ Ｐゴシック"/>
                        </a:rPr>
                        <a:t>After instruction ends  </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itchFamily="34" charset="0"/>
                        <a:ea typeface="ＭＳ Ｐゴシック"/>
                        <a:cs typeface="ＭＳ Ｐゴシック"/>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alibri" pitchFamily="34" charset="0"/>
                          <a:ea typeface="ＭＳ Ｐゴシック"/>
                          <a:cs typeface="ＭＳ Ｐゴシック"/>
                        </a:rPr>
                        <a:t>(curriculum &amp; instructional leaders)</a:t>
                      </a:r>
                    </a:p>
                  </a:txBody>
                  <a:tcPr marL="61721" marR="61721" marT="30869" marB="308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alibri" pitchFamily="34" charset="0"/>
                          <a:ea typeface="ＭＳ Ｐゴシック"/>
                          <a:cs typeface="ＭＳ Ｐゴシック"/>
                        </a:rPr>
                        <a:t>Between instructional cycles</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itchFamily="34" charset="0"/>
                        <a:ea typeface="ＭＳ Ｐゴシック"/>
                        <a:cs typeface="ＭＳ Ｐゴシック"/>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alibri" pitchFamily="34" charset="0"/>
                          <a:ea typeface="ＭＳ Ｐゴシック"/>
                          <a:cs typeface="ＭＳ Ｐゴシック"/>
                        </a:rPr>
                        <a:t>(instructional leaders &amp; teachers)</a:t>
                      </a:r>
                    </a:p>
                  </a:txBody>
                  <a:tcPr marL="61721" marR="61721" marT="30869" marB="30869"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alibri" pitchFamily="34" charset="0"/>
                          <a:ea typeface="ＭＳ Ｐゴシック"/>
                          <a:cs typeface="ＭＳ Ｐゴシック"/>
                        </a:rPr>
                        <a:t>During Instruction </a:t>
                      </a:r>
                    </a:p>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400" b="1" i="0" u="none" strike="noStrike" cap="none" normalizeH="0" baseline="0" dirty="0">
                        <a:ln>
                          <a:noFill/>
                        </a:ln>
                        <a:solidFill>
                          <a:schemeClr val="tx1"/>
                        </a:solidFill>
                        <a:effectLst/>
                        <a:latin typeface="Calibri" pitchFamily="34" charset="0"/>
                        <a:ea typeface="ＭＳ Ｐゴシック"/>
                        <a:cs typeface="ＭＳ Ｐゴシック"/>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400" b="1" i="0" u="none" strike="noStrike" cap="none" normalizeH="0" baseline="0" dirty="0">
                          <a:ln>
                            <a:noFill/>
                          </a:ln>
                          <a:solidFill>
                            <a:schemeClr val="tx1"/>
                          </a:solidFill>
                          <a:effectLst/>
                          <a:latin typeface="Calibri" pitchFamily="34" charset="0"/>
                          <a:ea typeface="ＭＳ Ｐゴシック"/>
                          <a:cs typeface="ＭＳ Ｐゴシック"/>
                        </a:rPr>
                        <a:t>(teachers &amp; students)</a:t>
                      </a:r>
                    </a:p>
                  </a:txBody>
                  <a:tcPr marL="61721" marR="61721" marT="30869" marB="30869"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bl>
          </a:graphicData>
        </a:graphic>
      </p:graphicFrame>
      <p:sp>
        <p:nvSpPr>
          <p:cNvPr id="3" name="Title 2">
            <a:extLst>
              <a:ext uri="{FF2B5EF4-FFF2-40B4-BE49-F238E27FC236}">
                <a16:creationId xmlns:a16="http://schemas.microsoft.com/office/drawing/2014/main" id="{060D2E7A-D66F-1D43-9F51-6855BA0C0939}"/>
              </a:ext>
            </a:extLst>
          </p:cNvPr>
          <p:cNvSpPr>
            <a:spLocks noGrp="1"/>
          </p:cNvSpPr>
          <p:nvPr>
            <p:ph type="title"/>
          </p:nvPr>
        </p:nvSpPr>
        <p:spPr/>
        <p:txBody>
          <a:bodyPr>
            <a:normAutofit/>
          </a:bodyPr>
          <a:lstStyle/>
          <a:p>
            <a:r>
              <a:rPr lang="en-US" dirty="0"/>
              <a:t>Describing the Two Assessment Mindsets</a:t>
            </a:r>
          </a:p>
        </p:txBody>
      </p:sp>
    </p:spTree>
    <p:extLst>
      <p:ext uri="{BB962C8B-B14F-4D97-AF65-F5344CB8AC3E}">
        <p14:creationId xmlns:p14="http://schemas.microsoft.com/office/powerpoint/2010/main" val="3698353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Users and Purposes</a:t>
            </a:r>
          </a:p>
        </p:txBody>
      </p:sp>
      <p:sp>
        <p:nvSpPr>
          <p:cNvPr id="3" name="Content Placeholder 2"/>
          <p:cNvSpPr>
            <a:spLocks noGrp="1"/>
          </p:cNvSpPr>
          <p:nvPr>
            <p:ph idx="1"/>
          </p:nvPr>
        </p:nvSpPr>
        <p:spPr>
          <a:xfrm>
            <a:off x="228600" y="1014983"/>
            <a:ext cx="11731752" cy="5270314"/>
          </a:xfrm>
        </p:spPr>
        <p:txBody>
          <a:bodyPr>
            <a:normAutofit/>
          </a:bodyPr>
          <a:lstStyle/>
          <a:p>
            <a:pPr marL="0" indent="0">
              <a:buNone/>
            </a:pPr>
            <a:r>
              <a:rPr lang="en-US" b="1" dirty="0">
                <a:solidFill>
                  <a:schemeClr val="tx1"/>
                </a:solidFill>
              </a:rPr>
              <a:t>Students</a:t>
            </a:r>
          </a:p>
          <a:p>
            <a:r>
              <a:rPr lang="en-US" dirty="0">
                <a:solidFill>
                  <a:schemeClr val="tx1"/>
                </a:solidFill>
              </a:rPr>
              <a:t>Assessment for Learning</a:t>
            </a:r>
          </a:p>
          <a:p>
            <a:pPr lvl="1"/>
            <a:r>
              <a:rPr lang="en-US" dirty="0">
                <a:solidFill>
                  <a:schemeClr val="tx1"/>
                </a:solidFill>
              </a:rPr>
              <a:t>What am I supposed to learn?</a:t>
            </a:r>
          </a:p>
          <a:p>
            <a:pPr lvl="1"/>
            <a:r>
              <a:rPr lang="en-US" dirty="0" smtClean="0">
                <a:solidFill>
                  <a:schemeClr val="tx1"/>
                </a:solidFill>
              </a:rPr>
              <a:t>What </a:t>
            </a:r>
            <a:r>
              <a:rPr lang="en-US" dirty="0">
                <a:solidFill>
                  <a:schemeClr val="tx1"/>
                </a:solidFill>
              </a:rPr>
              <a:t>should I do next?</a:t>
            </a:r>
          </a:p>
          <a:p>
            <a:pPr lvl="1"/>
            <a:r>
              <a:rPr lang="en-US" dirty="0">
                <a:solidFill>
                  <a:schemeClr val="tx1"/>
                </a:solidFill>
              </a:rPr>
              <a:t>What help do I need?</a:t>
            </a:r>
          </a:p>
          <a:p>
            <a:endParaRPr lang="en-US" dirty="0">
              <a:solidFill>
                <a:schemeClr val="tx1"/>
              </a:solidFill>
            </a:endParaRPr>
          </a:p>
          <a:p>
            <a:r>
              <a:rPr lang="en-US" dirty="0">
                <a:solidFill>
                  <a:schemeClr val="tx1"/>
                </a:solidFill>
              </a:rPr>
              <a:t>Assessment of Learning</a:t>
            </a:r>
          </a:p>
          <a:p>
            <a:pPr lvl="1"/>
            <a:r>
              <a:rPr lang="en-US" dirty="0">
                <a:solidFill>
                  <a:schemeClr val="tx1"/>
                </a:solidFill>
              </a:rPr>
              <a:t>How much did I learn? Did I get a good grade?</a:t>
            </a:r>
          </a:p>
          <a:p>
            <a:pPr lvl="1"/>
            <a:r>
              <a:rPr lang="en-US" dirty="0" smtClean="0">
                <a:solidFill>
                  <a:schemeClr val="tx1"/>
                </a:solidFill>
              </a:rPr>
              <a:t>Is </a:t>
            </a:r>
            <a:r>
              <a:rPr lang="en-US" dirty="0">
                <a:solidFill>
                  <a:schemeClr val="tx1"/>
                </a:solidFill>
              </a:rPr>
              <a:t>learning worth the effort?</a:t>
            </a:r>
          </a:p>
        </p:txBody>
      </p:sp>
      <p:pic>
        <p:nvPicPr>
          <p:cNvPr id="6" name="Picture 5"/>
          <p:cNvPicPr>
            <a:picLocks/>
          </p:cNvPicPr>
          <p:nvPr/>
        </p:nvPicPr>
        <p:blipFill>
          <a:blip r:embed="rId4">
            <a:extLst>
              <a:ext uri="{28A0092B-C50C-407E-A947-70E740481C1C}">
                <a14:useLocalDpi xmlns:a14="http://schemas.microsoft.com/office/drawing/2010/main" val="0"/>
              </a:ext>
            </a:extLst>
          </a:blip>
          <a:stretch>
            <a:fillRect/>
          </a:stretch>
        </p:blipFill>
        <p:spPr>
          <a:xfrm>
            <a:off x="8336241" y="2495217"/>
            <a:ext cx="3175000" cy="2127250"/>
          </a:xfrm>
          <a:prstGeom prst="rect">
            <a:avLst/>
          </a:prstGeom>
        </p:spPr>
      </p:pic>
    </p:spTree>
    <p:custDataLst>
      <p:tags r:id="rId1"/>
    </p:custDataLst>
    <p:extLst>
      <p:ext uri="{BB962C8B-B14F-4D97-AF65-F5344CB8AC3E}">
        <p14:creationId xmlns:p14="http://schemas.microsoft.com/office/powerpoint/2010/main" val="1952547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0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30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500"/>
                                        <p:tgtEl>
                                          <p:spTgt spid="3">
                                            <p:txEl>
                                              <p:pRg st="0" end="0"/>
                                            </p:txEl>
                                          </p:spTgt>
                                        </p:tgtEl>
                                      </p:cBhvr>
                                    </p:animEffect>
                                  </p:childTnLst>
                                </p:cTn>
                              </p:par>
                              <p:par>
                                <p:cTn id="11" presetID="10" presetClass="entr" presetSubtype="0" fill="hold" nodeType="withEffect">
                                  <p:stCondLst>
                                    <p:cond delay="21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520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67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860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par>
                                <p:cTn id="23" presetID="10" presetClass="entr" presetSubtype="0" fill="hold" nodeType="withEffect">
                                  <p:stCondLst>
                                    <p:cond delay="1050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1320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Assessment Users and Purposes</a:t>
            </a:r>
          </a:p>
        </p:txBody>
      </p:sp>
      <p:sp>
        <p:nvSpPr>
          <p:cNvPr id="3" name="Content Placeholder 2"/>
          <p:cNvSpPr>
            <a:spLocks noGrp="1"/>
          </p:cNvSpPr>
          <p:nvPr>
            <p:ph idx="1"/>
          </p:nvPr>
        </p:nvSpPr>
        <p:spPr/>
        <p:txBody>
          <a:bodyPr>
            <a:normAutofit lnSpcReduction="10000"/>
          </a:bodyPr>
          <a:lstStyle/>
          <a:p>
            <a:pPr marL="0" indent="0">
              <a:buNone/>
            </a:pPr>
            <a:r>
              <a:rPr lang="en-US" b="1" dirty="0">
                <a:solidFill>
                  <a:schemeClr val="tx1"/>
                </a:solidFill>
              </a:rPr>
              <a:t>Teachers</a:t>
            </a:r>
          </a:p>
          <a:p>
            <a:r>
              <a:rPr lang="en-US" dirty="0">
                <a:solidFill>
                  <a:schemeClr val="tx1"/>
                </a:solidFill>
              </a:rPr>
              <a:t>Assessment for Learning</a:t>
            </a:r>
          </a:p>
          <a:p>
            <a:pPr lvl="1"/>
            <a:r>
              <a:rPr lang="en-US" dirty="0">
                <a:solidFill>
                  <a:schemeClr val="tx1"/>
                </a:solidFill>
              </a:rPr>
              <a:t>What does each student need?</a:t>
            </a:r>
          </a:p>
          <a:p>
            <a:pPr lvl="1"/>
            <a:r>
              <a:rPr lang="en-US" dirty="0">
                <a:solidFill>
                  <a:schemeClr val="tx1"/>
                </a:solidFill>
              </a:rPr>
              <a:t>What strengths can I build on?</a:t>
            </a:r>
          </a:p>
          <a:p>
            <a:pPr lvl="1"/>
            <a:r>
              <a:rPr lang="en-US" dirty="0">
                <a:solidFill>
                  <a:schemeClr val="tx1"/>
                </a:solidFill>
              </a:rPr>
              <a:t>How should I group my students?</a:t>
            </a:r>
          </a:p>
          <a:p>
            <a:pPr lvl="1"/>
            <a:r>
              <a:rPr lang="en-US" dirty="0">
                <a:solidFill>
                  <a:schemeClr val="tx1"/>
                </a:solidFill>
              </a:rPr>
              <a:t>Am I going too fast? Too slow?</a:t>
            </a:r>
          </a:p>
          <a:p>
            <a:endParaRPr lang="en-US" dirty="0">
              <a:solidFill>
                <a:schemeClr val="tx1"/>
              </a:solidFill>
            </a:endParaRPr>
          </a:p>
          <a:p>
            <a:r>
              <a:rPr lang="en-US" dirty="0">
                <a:solidFill>
                  <a:schemeClr val="tx1"/>
                </a:solidFill>
              </a:rPr>
              <a:t>Assessment of Learning</a:t>
            </a:r>
          </a:p>
          <a:p>
            <a:pPr lvl="1"/>
            <a:r>
              <a:rPr lang="en-US" dirty="0">
                <a:solidFill>
                  <a:schemeClr val="tx1"/>
                </a:solidFill>
              </a:rPr>
              <a:t>What grades do I give each student?</a:t>
            </a:r>
          </a:p>
          <a:p>
            <a:pPr lvl="1"/>
            <a:r>
              <a:rPr lang="en-US" dirty="0">
                <a:solidFill>
                  <a:schemeClr val="tx1"/>
                </a:solidFill>
              </a:rPr>
              <a:t>What do I tell parents? </a:t>
            </a:r>
          </a:p>
          <a:p>
            <a:pPr lvl="1"/>
            <a:r>
              <a:rPr lang="en-US" dirty="0">
                <a:solidFill>
                  <a:schemeClr val="tx1"/>
                </a:solidFill>
              </a:rPr>
              <a:t>Do any students need to be referred for special services?</a:t>
            </a:r>
          </a:p>
          <a:p>
            <a:pPr lvl="1"/>
            <a:r>
              <a:rPr lang="en-US" dirty="0">
                <a:solidFill>
                  <a:schemeClr val="tx1"/>
                </a:solidFill>
              </a:rPr>
              <a:t>Will each student be ready for the next </a:t>
            </a:r>
            <a:r>
              <a:rPr lang="en-US" dirty="0" smtClean="0">
                <a:solidFill>
                  <a:schemeClr val="tx1"/>
                </a:solidFill>
              </a:rPr>
              <a:t>unit, course, grade</a:t>
            </a:r>
            <a:r>
              <a:rPr lang="en-US" dirty="0">
                <a:solidFill>
                  <a:schemeClr val="tx1"/>
                </a:solidFill>
              </a:rPr>
              <a:t>?</a:t>
            </a:r>
          </a:p>
        </p:txBody>
      </p:sp>
      <p:pic>
        <p:nvPicPr>
          <p:cNvPr id="12292" name="Picture 4" descr="http://www.educationinitiation.com/wp-content/uploads/2013/06/how-to-become-a-middle-school-teach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1378" y="1162755"/>
            <a:ext cx="4923394" cy="341469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803697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200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nodeType="withEffect">
                                  <p:stCondLst>
                                    <p:cond delay="200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nodeType="withEffect">
                                  <p:stCondLst>
                                    <p:cond delay="350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nodeType="withEffect">
                                  <p:stCondLst>
                                    <p:cond delay="500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nodeType="withEffect">
                                  <p:stCondLst>
                                    <p:cond delay="650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par>
                                <p:cTn id="23" presetID="10" presetClass="entr" presetSubtype="0" fill="hold" nodeType="withEffect">
                                  <p:stCondLst>
                                    <p:cond delay="800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fade">
                                      <p:cBhvr>
                                        <p:cTn id="25" dur="500"/>
                                        <p:tgtEl>
                                          <p:spTgt spid="3">
                                            <p:txEl>
                                              <p:pRg st="7" end="7"/>
                                            </p:txEl>
                                          </p:spTgt>
                                        </p:tgtEl>
                                      </p:cBhvr>
                                    </p:animEffect>
                                  </p:childTnLst>
                                </p:cTn>
                              </p:par>
                              <p:par>
                                <p:cTn id="26" presetID="10" presetClass="entr" presetSubtype="0" fill="hold" nodeType="withEffect">
                                  <p:stCondLst>
                                    <p:cond delay="940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fade">
                                      <p:cBhvr>
                                        <p:cTn id="28" dur="500"/>
                                        <p:tgtEl>
                                          <p:spTgt spid="3">
                                            <p:txEl>
                                              <p:pRg st="8" end="8"/>
                                            </p:txEl>
                                          </p:spTgt>
                                        </p:tgtEl>
                                      </p:cBhvr>
                                    </p:animEffect>
                                  </p:childTnLst>
                                </p:cTn>
                              </p:par>
                              <p:par>
                                <p:cTn id="29" presetID="10" presetClass="entr" presetSubtype="0" fill="hold" nodeType="withEffect">
                                  <p:stCondLst>
                                    <p:cond delay="1080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par>
                                <p:cTn id="32" presetID="10" presetClass="entr" presetSubtype="0" fill="hold" nodeType="withEffect">
                                  <p:stCondLst>
                                    <p:cond delay="1210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fade">
                                      <p:cBhvr>
                                        <p:cTn id="34" dur="500"/>
                                        <p:tgtEl>
                                          <p:spTgt spid="3">
                                            <p:txEl>
                                              <p:pRg st="10" end="10"/>
                                            </p:txEl>
                                          </p:spTgt>
                                        </p:tgtEl>
                                      </p:cBhvr>
                                    </p:animEffect>
                                  </p:childTnLst>
                                </p:cTn>
                              </p:par>
                              <p:par>
                                <p:cTn id="35" presetID="10" presetClass="entr" presetSubtype="0" fill="hold" nodeType="withEffect">
                                  <p:stCondLst>
                                    <p:cond delay="13800"/>
                                  </p:stCondLst>
                                  <p:childTnLst>
                                    <p:set>
                                      <p:cBhvr>
                                        <p:cTn id="36" dur="1" fill="hold">
                                          <p:stCondLst>
                                            <p:cond delay="0"/>
                                          </p:stCondLst>
                                        </p:cTn>
                                        <p:tgtEl>
                                          <p:spTgt spid="3">
                                            <p:txEl>
                                              <p:pRg st="11" end="11"/>
                                            </p:txEl>
                                          </p:spTgt>
                                        </p:tgtEl>
                                        <p:attrNameLst>
                                          <p:attrName>style.visibility</p:attrName>
                                        </p:attrNameLst>
                                      </p:cBhvr>
                                      <p:to>
                                        <p:strVal val="visible"/>
                                      </p:to>
                                    </p:set>
                                    <p:animEffect transition="in" filter="fade">
                                      <p:cBhvr>
                                        <p:cTn id="37"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B52C7812-933B-804C-B858-E14BB37BBF18}"/>
              </a:ext>
            </a:extLst>
          </p:cNvPr>
          <p:cNvGraphicFramePr>
            <a:graphicFrameLocks noGrp="1"/>
          </p:cNvGraphicFramePr>
          <p:nvPr>
            <p:extLst>
              <p:ext uri="{D42A27DB-BD31-4B8C-83A1-F6EECF244321}">
                <p14:modId xmlns:p14="http://schemas.microsoft.com/office/powerpoint/2010/main" val="221074711"/>
              </p:ext>
            </p:extLst>
          </p:nvPr>
        </p:nvGraphicFramePr>
        <p:xfrm>
          <a:off x="248355" y="963178"/>
          <a:ext cx="11706578" cy="4388467"/>
        </p:xfrm>
        <a:graphic>
          <a:graphicData uri="http://schemas.openxmlformats.org/drawingml/2006/table">
            <a:tbl>
              <a:tblPr firstRow="1" bandRow="1">
                <a:tableStyleId>{5C22544A-7EE6-4342-B048-85BDC9FD1C3A}</a:tableStyleId>
              </a:tblPr>
              <a:tblGrid>
                <a:gridCol w="5853289">
                  <a:extLst>
                    <a:ext uri="{9D8B030D-6E8A-4147-A177-3AD203B41FA5}">
                      <a16:colId xmlns:a16="http://schemas.microsoft.com/office/drawing/2014/main" val="809027862"/>
                    </a:ext>
                  </a:extLst>
                </a:gridCol>
                <a:gridCol w="5853289">
                  <a:extLst>
                    <a:ext uri="{9D8B030D-6E8A-4147-A177-3AD203B41FA5}">
                      <a16:colId xmlns:a16="http://schemas.microsoft.com/office/drawing/2014/main" val="2047501203"/>
                    </a:ext>
                  </a:extLst>
                </a:gridCol>
              </a:tblGrid>
              <a:tr h="632237">
                <a:tc>
                  <a:txBody>
                    <a:bodyPr/>
                    <a:lstStyle/>
                    <a:p>
                      <a:r>
                        <a:rPr lang="en-US" sz="2800" dirty="0"/>
                        <a:t>Expert in Formative Assessment</a:t>
                      </a:r>
                    </a:p>
                  </a:txBody>
                  <a:tcPr/>
                </a:tc>
                <a:tc>
                  <a:txBody>
                    <a:bodyPr/>
                    <a:lstStyle/>
                    <a:p>
                      <a:r>
                        <a:rPr lang="en-US" sz="2800" dirty="0"/>
                        <a:t>Not Expert in Formative Assessment</a:t>
                      </a:r>
                    </a:p>
                  </a:txBody>
                  <a:tcPr/>
                </a:tc>
                <a:extLst>
                  <a:ext uri="{0D108BD9-81ED-4DB2-BD59-A6C34878D82A}">
                    <a16:rowId xmlns:a16="http://schemas.microsoft.com/office/drawing/2014/main" val="478898324"/>
                  </a:ext>
                </a:extLst>
              </a:tr>
              <a:tr h="3756230">
                <a:tc>
                  <a:txBody>
                    <a:bodyPr/>
                    <a:lstStyle/>
                    <a:p>
                      <a:pPr marL="285750" indent="-285750">
                        <a:buFont typeface="Arial" panose="020B0604020202020204" pitchFamily="34" charset="0"/>
                        <a:buChar char="•"/>
                      </a:pPr>
                      <a:r>
                        <a:rPr lang="en-US" sz="2800" dirty="0"/>
                        <a:t>Collect evidence of student thinking (quality of thinking)</a:t>
                      </a:r>
                    </a:p>
                    <a:p>
                      <a:pPr marL="285750" indent="-285750">
                        <a:buFont typeface="Arial" panose="020B0604020202020204" pitchFamily="34" charset="0"/>
                        <a:buChar char="•"/>
                      </a:pPr>
                      <a:r>
                        <a:rPr lang="en-US" sz="2800" dirty="0"/>
                        <a:t>Interpret student responses in terms of what students were thinking</a:t>
                      </a:r>
                    </a:p>
                    <a:p>
                      <a:pPr marL="285750" indent="-285750">
                        <a:buFont typeface="Arial" panose="020B0604020202020204" pitchFamily="34" charset="0"/>
                        <a:buChar char="•"/>
                      </a:pPr>
                      <a:r>
                        <a:rPr lang="en-US" sz="2800" dirty="0"/>
                        <a:t>Consider what feedback or immediate next step in instruction will address the specific needs</a:t>
                      </a:r>
                    </a:p>
                  </a:txBody>
                  <a:tcPr/>
                </a:tc>
                <a:tc>
                  <a:txBody>
                    <a:bodyPr/>
                    <a:lstStyle/>
                    <a:p>
                      <a:pPr marL="285750" indent="-285750">
                        <a:buFont typeface="Arial" panose="020B0604020202020204" pitchFamily="34" charset="0"/>
                        <a:buChar char="•"/>
                      </a:pPr>
                      <a:r>
                        <a:rPr lang="en-US" sz="2800" dirty="0"/>
                        <a:t>Collect evidence of student performance (quantity of thinking)</a:t>
                      </a:r>
                    </a:p>
                    <a:p>
                      <a:pPr marL="285750" indent="-285750">
                        <a:buFont typeface="Arial" panose="020B0604020202020204" pitchFamily="34" charset="0"/>
                        <a:buChar char="•"/>
                      </a:pPr>
                      <a:r>
                        <a:rPr lang="en-US" sz="2800" dirty="0"/>
                        <a:t>Evaluate the correctness of responses</a:t>
                      </a:r>
                    </a:p>
                    <a:p>
                      <a:pPr marL="285750" indent="-285750">
                        <a:buFont typeface="Arial" panose="020B0604020202020204" pitchFamily="34" charset="0"/>
                        <a:buChar char="•"/>
                      </a:pPr>
                      <a:r>
                        <a:rPr lang="en-US" sz="2800" dirty="0"/>
                        <a:t>Re-teach topics based on percent correct</a:t>
                      </a:r>
                    </a:p>
                  </a:txBody>
                  <a:tcPr/>
                </a:tc>
                <a:extLst>
                  <a:ext uri="{0D108BD9-81ED-4DB2-BD59-A6C34878D82A}">
                    <a16:rowId xmlns:a16="http://schemas.microsoft.com/office/drawing/2014/main" val="538106585"/>
                  </a:ext>
                </a:extLst>
              </a:tr>
            </a:tbl>
          </a:graphicData>
        </a:graphic>
      </p:graphicFrame>
      <p:sp>
        <p:nvSpPr>
          <p:cNvPr id="9" name="Title 8">
            <a:extLst>
              <a:ext uri="{FF2B5EF4-FFF2-40B4-BE49-F238E27FC236}">
                <a16:creationId xmlns:a16="http://schemas.microsoft.com/office/drawing/2014/main" id="{435C3DA6-FDD4-DB4E-B0DB-412A10C75D81}"/>
              </a:ext>
            </a:extLst>
          </p:cNvPr>
          <p:cNvSpPr>
            <a:spLocks noGrp="1"/>
          </p:cNvSpPr>
          <p:nvPr>
            <p:ph type="title"/>
          </p:nvPr>
        </p:nvSpPr>
        <p:spPr/>
        <p:txBody>
          <a:bodyPr/>
          <a:lstStyle/>
          <a:p>
            <a:r>
              <a:rPr lang="en-US" dirty="0"/>
              <a:t>Teachers Who Are…</a:t>
            </a:r>
          </a:p>
        </p:txBody>
      </p:sp>
      <p:sp>
        <p:nvSpPr>
          <p:cNvPr id="10" name="Content Placeholder 6">
            <a:extLst>
              <a:ext uri="{FF2B5EF4-FFF2-40B4-BE49-F238E27FC236}">
                <a16:creationId xmlns:a16="http://schemas.microsoft.com/office/drawing/2014/main" id="{FF1CC081-B509-6349-9C8A-ADCF833E2D17}"/>
              </a:ext>
            </a:extLst>
          </p:cNvPr>
          <p:cNvSpPr txBox="1">
            <a:spLocks/>
          </p:cNvSpPr>
          <p:nvPr/>
        </p:nvSpPr>
        <p:spPr>
          <a:xfrm>
            <a:off x="228600" y="5734756"/>
            <a:ext cx="11731752" cy="367946"/>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1113" marR="0" lvl="0" indent="-11113" algn="l" defTabSz="914400" rtl="0" eaLnBrk="1" fontAlgn="auto" latinLnBrk="0" hangingPunct="1">
              <a:lnSpc>
                <a:spcPct val="90000"/>
              </a:lnSpc>
              <a:spcBef>
                <a:spcPts val="1000"/>
              </a:spcBef>
              <a:spcAft>
                <a:spcPts val="0"/>
              </a:spcAft>
              <a:buClrTx/>
              <a:buSzTx/>
              <a:buFont typeface="Arial"/>
              <a:buNone/>
              <a:tabLst/>
              <a:defRPr/>
            </a:pPr>
            <a:r>
              <a:rPr kumimoji="0" lang="en-US" sz="2000" b="0" i="0" u="none" strike="noStrike" kern="1200" cap="none" spc="0" normalizeH="0" baseline="0" noProof="0" dirty="0" err="1">
                <a:ln>
                  <a:noFill/>
                </a:ln>
                <a:solidFill>
                  <a:srgbClr val="4472C4"/>
                </a:solidFill>
                <a:effectLst/>
                <a:uLnTx/>
                <a:uFillTx/>
                <a:latin typeface="Calibri" panose="020F0502020204030204"/>
                <a:ea typeface="+mn-ea"/>
                <a:cs typeface="+mn-cs"/>
              </a:rPr>
              <a:t>Minstrell</a:t>
            </a:r>
            <a:r>
              <a:rPr kumimoji="0" lang="en-US" sz="2000" b="0" i="0" u="none" strike="noStrike" kern="1200" cap="none" spc="0" normalizeH="0" baseline="0" noProof="0" dirty="0">
                <a:ln>
                  <a:noFill/>
                </a:ln>
                <a:solidFill>
                  <a:srgbClr val="4472C4"/>
                </a:solidFill>
                <a:effectLst/>
                <a:uLnTx/>
                <a:uFillTx/>
                <a:latin typeface="Calibri" panose="020F0502020204030204"/>
                <a:ea typeface="+mn-ea"/>
                <a:cs typeface="+mn-cs"/>
              </a:rPr>
              <a:t>, Anderson, &amp; Li (2009); Hattie (2009); Hattie &amp; Timperley (2007); </a:t>
            </a:r>
            <a:r>
              <a:rPr kumimoji="0" lang="en-US" sz="2000" b="0" i="0" u="none" strike="noStrike" kern="1200" cap="none" spc="0" normalizeH="0" baseline="0" noProof="0" dirty="0" err="1">
                <a:ln>
                  <a:noFill/>
                </a:ln>
                <a:solidFill>
                  <a:srgbClr val="4472C4"/>
                </a:solidFill>
                <a:effectLst/>
                <a:uLnTx/>
                <a:uFillTx/>
                <a:latin typeface="Calibri" panose="020F0502020204030204"/>
                <a:ea typeface="+mn-ea"/>
                <a:cs typeface="+mn-cs"/>
              </a:rPr>
              <a:t>Kroog</a:t>
            </a:r>
            <a:r>
              <a:rPr kumimoji="0" lang="en-US" sz="2000" b="0" i="0" u="none" strike="noStrike" kern="1200" cap="none" spc="0" normalizeH="0" baseline="0" noProof="0" dirty="0">
                <a:ln>
                  <a:noFill/>
                </a:ln>
                <a:solidFill>
                  <a:srgbClr val="4472C4"/>
                </a:solidFill>
                <a:effectLst/>
                <a:uLnTx/>
                <a:uFillTx/>
                <a:latin typeface="Calibri" panose="020F0502020204030204"/>
                <a:ea typeface="+mn-ea"/>
                <a:cs typeface="+mn-cs"/>
              </a:rPr>
              <a:t>, Ruiz-Primo, &amp; Sands (2014).</a:t>
            </a:r>
          </a:p>
        </p:txBody>
      </p:sp>
    </p:spTree>
    <p:extLst>
      <p:ext uri="{BB962C8B-B14F-4D97-AF65-F5344CB8AC3E}">
        <p14:creationId xmlns:p14="http://schemas.microsoft.com/office/powerpoint/2010/main" val="186875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When FA Doesn’t Quite Work….</a:t>
            </a:r>
          </a:p>
        </p:txBody>
      </p:sp>
      <p:sp>
        <p:nvSpPr>
          <p:cNvPr id="7" name="Content Placeholder 6"/>
          <p:cNvSpPr>
            <a:spLocks noGrp="1"/>
          </p:cNvSpPr>
          <p:nvPr>
            <p:ph idx="1"/>
          </p:nvPr>
        </p:nvSpPr>
        <p:spPr/>
        <p:txBody>
          <a:bodyPr anchor="ctr">
            <a:normAutofit/>
          </a:bodyPr>
          <a:lstStyle/>
          <a:p>
            <a:pPr>
              <a:buNone/>
            </a:pPr>
            <a:r>
              <a:rPr lang="en-US" sz="3300" dirty="0">
                <a:solidFill>
                  <a:schemeClr val="tx1"/>
                </a:solidFill>
              </a:rPr>
              <a:t>If formative assessment strategies don’t inform further instruction (and students’ further work), the issue is usually one of depth.</a:t>
            </a:r>
            <a:endParaRPr lang="en-US" dirty="0">
              <a:solidFill>
                <a:schemeClr val="tx1"/>
              </a:solidFill>
            </a:endParaRPr>
          </a:p>
          <a:p>
            <a:pPr>
              <a:buNone/>
            </a:pPr>
            <a:endParaRPr lang="en-US" sz="3400" dirty="0">
              <a:solidFill>
                <a:schemeClr val="tx1"/>
              </a:solidFill>
            </a:endParaRPr>
          </a:p>
          <a:p>
            <a:pPr algn="ctr">
              <a:buNone/>
            </a:pPr>
            <a:r>
              <a:rPr lang="en-US" sz="3400" dirty="0">
                <a:solidFill>
                  <a:schemeClr val="tx1"/>
                </a:solidFill>
              </a:rPr>
              <a:t>	Surface application of strategies (e.g., using exit tickets), without deep mindset change, has been called the “letter” but not the “spirit” of FA (Marshall &amp; Drummond, 2006).</a:t>
            </a:r>
          </a:p>
        </p:txBody>
      </p:sp>
    </p:spTree>
    <p:extLst>
      <p:ext uri="{BB962C8B-B14F-4D97-AF65-F5344CB8AC3E}">
        <p14:creationId xmlns:p14="http://schemas.microsoft.com/office/powerpoint/2010/main" val="397419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1026"/>
          <p:cNvSpPr>
            <a:spLocks noGrp="1" noChangeArrowheads="1"/>
          </p:cNvSpPr>
          <p:nvPr>
            <p:ph type="title"/>
          </p:nvPr>
        </p:nvSpPr>
        <p:spPr/>
        <p:txBody>
          <a:bodyPr/>
          <a:lstStyle/>
          <a:p>
            <a:r>
              <a:rPr lang="en-US"/>
              <a:t>Formative Assessment Guiding Questions</a:t>
            </a:r>
          </a:p>
        </p:txBody>
      </p:sp>
      <p:sp>
        <p:nvSpPr>
          <p:cNvPr id="84995" name="Rectangle 1027"/>
          <p:cNvSpPr>
            <a:spLocks noGrp="1" noChangeArrowheads="1"/>
          </p:cNvSpPr>
          <p:nvPr>
            <p:ph idx="1"/>
          </p:nvPr>
        </p:nvSpPr>
        <p:spPr>
          <a:xfrm>
            <a:off x="228600" y="1014983"/>
            <a:ext cx="11731752" cy="5270314"/>
          </a:xfrm>
        </p:spPr>
        <p:txBody>
          <a:bodyPr/>
          <a:lstStyle/>
          <a:p>
            <a:r>
              <a:rPr lang="en-US" dirty="0">
                <a:solidFill>
                  <a:schemeClr val="tx1"/>
                </a:solidFill>
              </a:rPr>
              <a:t>Where am I going?</a:t>
            </a:r>
          </a:p>
          <a:p>
            <a:pPr lvl="1"/>
            <a:r>
              <a:rPr lang="en-US" dirty="0">
                <a:solidFill>
                  <a:schemeClr val="tx1"/>
                </a:solidFill>
              </a:rPr>
              <a:t>Provide a clear and understandable vision of the learning target</a:t>
            </a:r>
          </a:p>
          <a:p>
            <a:pPr lvl="1"/>
            <a:r>
              <a:rPr lang="en-US" dirty="0">
                <a:solidFill>
                  <a:schemeClr val="tx1"/>
                </a:solidFill>
              </a:rPr>
              <a:t>Use examples and models of strong and weak work</a:t>
            </a:r>
          </a:p>
          <a:p>
            <a:r>
              <a:rPr lang="en-US" dirty="0">
                <a:solidFill>
                  <a:schemeClr val="tx1"/>
                </a:solidFill>
              </a:rPr>
              <a:t>Where am I now?</a:t>
            </a:r>
          </a:p>
          <a:p>
            <a:pPr lvl="1"/>
            <a:r>
              <a:rPr lang="en-US" dirty="0">
                <a:solidFill>
                  <a:schemeClr val="tx1"/>
                </a:solidFill>
              </a:rPr>
              <a:t>Offer regular descriptive feedback</a:t>
            </a:r>
          </a:p>
          <a:p>
            <a:pPr lvl="1"/>
            <a:r>
              <a:rPr lang="en-US" dirty="0">
                <a:solidFill>
                  <a:schemeClr val="tx1"/>
                </a:solidFill>
              </a:rPr>
              <a:t>Teach students to self-assess and set goals</a:t>
            </a:r>
          </a:p>
          <a:p>
            <a:r>
              <a:rPr lang="en-US" dirty="0">
                <a:solidFill>
                  <a:schemeClr val="tx1"/>
                </a:solidFill>
              </a:rPr>
              <a:t>How do I close the gap?</a:t>
            </a:r>
          </a:p>
          <a:p>
            <a:pPr lvl="1"/>
            <a:r>
              <a:rPr lang="en-US" dirty="0">
                <a:solidFill>
                  <a:schemeClr val="tx1"/>
                </a:solidFill>
              </a:rPr>
              <a:t>Design lessons to focus on one aspect of quality</a:t>
            </a:r>
          </a:p>
          <a:p>
            <a:pPr lvl="1"/>
            <a:r>
              <a:rPr lang="en-US" dirty="0">
                <a:solidFill>
                  <a:schemeClr val="tx1"/>
                </a:solidFill>
              </a:rPr>
              <a:t>Teach students focused revision</a:t>
            </a:r>
          </a:p>
          <a:p>
            <a:pPr lvl="1"/>
            <a:r>
              <a:rPr lang="en-US" dirty="0">
                <a:solidFill>
                  <a:schemeClr val="tx1"/>
                </a:solidFill>
              </a:rPr>
              <a:t>Engage students in self-reflection, and let them keep track of and share their learning</a:t>
            </a:r>
          </a:p>
          <a:p>
            <a:endParaRPr lang="en-US" dirty="0">
              <a:solidFill>
                <a:schemeClr val="tx1"/>
              </a:solidFill>
            </a:endParaRPr>
          </a:p>
        </p:txBody>
      </p:sp>
      <p:sp>
        <p:nvSpPr>
          <p:cNvPr id="2" name="TextBox 1"/>
          <p:cNvSpPr txBox="1">
            <a:spLocks noChangeArrowheads="1"/>
          </p:cNvSpPr>
          <p:nvPr/>
        </p:nvSpPr>
        <p:spPr bwMode="auto">
          <a:xfrm>
            <a:off x="4857045" y="5794727"/>
            <a:ext cx="6096000" cy="307975"/>
          </a:xfrm>
          <a:prstGeom prst="rect">
            <a:avLst/>
          </a:prstGeom>
          <a:noFill/>
          <a:ln w="9525">
            <a:noFill/>
            <a:miter lim="800000"/>
            <a:headEnd/>
            <a:tailEnd/>
          </a:ln>
        </p:spPr>
        <p:txBody>
          <a:bodyPr>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News Gothic MT" pitchFamily="4" charset="0"/>
                <a:ea typeface="+mn-ea"/>
                <a:cs typeface="+mn-cs"/>
              </a:rPr>
              <a:t>Adapted from Sadler 1989, J. Myron, P. Black, &amp; J Coffey, 2001</a:t>
            </a:r>
          </a:p>
        </p:txBody>
      </p:sp>
    </p:spTree>
    <p:extLst>
      <p:ext uri="{BB962C8B-B14F-4D97-AF65-F5344CB8AC3E}">
        <p14:creationId xmlns:p14="http://schemas.microsoft.com/office/powerpoint/2010/main" val="39758292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4995">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4995">
                                            <p:txEl>
                                              <p:pRg st="6" end="6"/>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84995">
                                            <p:txEl>
                                              <p:pRg st="1" end="1"/>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84995">
                                            <p:txEl>
                                              <p:pRg st="2" end="2"/>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84995">
                                            <p:txEl>
                                              <p:pRg st="4" end="4"/>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84995">
                                            <p:txEl>
                                              <p:pRg st="5" end="5"/>
                                            </p:txEl>
                                          </p:spTgt>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84995">
                                            <p:txEl>
                                              <p:pRg st="7" end="7"/>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84995">
                                            <p:txEl>
                                              <p:pRg st="8" end="8"/>
                                            </p:txEl>
                                          </p:spTgt>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ntr" presetSubtype="0" fill="hold" nodeType="clickEffect">
                                  <p:stCondLst>
                                    <p:cond delay="0"/>
                                  </p:stCondLst>
                                  <p:childTnLst>
                                    <p:set>
                                      <p:cBhvr>
                                        <p:cTn id="44" dur="1" fill="hold">
                                          <p:stCondLst>
                                            <p:cond delay="0"/>
                                          </p:stCondLst>
                                        </p:cTn>
                                        <p:tgtEl>
                                          <p:spTgt spid="8499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84491" y="173501"/>
            <a:ext cx="12004072" cy="3060700"/>
          </a:xfrm>
          <a:prstGeom prst="rect">
            <a:avLst/>
          </a:prstGeom>
        </p:spPr>
      </p:pic>
      <p:pic>
        <p:nvPicPr>
          <p:cNvPr id="2" name="Picture 1"/>
          <p:cNvPicPr>
            <a:picLocks noChangeAspect="1"/>
          </p:cNvPicPr>
          <p:nvPr/>
        </p:nvPicPr>
        <p:blipFill>
          <a:blip r:embed="rId3"/>
          <a:stretch>
            <a:fillRect/>
          </a:stretch>
        </p:blipFill>
        <p:spPr>
          <a:xfrm>
            <a:off x="66533" y="3067636"/>
            <a:ext cx="12058933" cy="3761558"/>
          </a:xfrm>
          <a:prstGeom prst="rect">
            <a:avLst/>
          </a:prstGeom>
        </p:spPr>
      </p:pic>
    </p:spTree>
    <p:extLst>
      <p:ext uri="{BB962C8B-B14F-4D97-AF65-F5344CB8AC3E}">
        <p14:creationId xmlns:p14="http://schemas.microsoft.com/office/powerpoint/2010/main" val="28357139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Component 1: Planning</a:t>
            </a:r>
          </a:p>
        </p:txBody>
      </p:sp>
      <p:sp>
        <p:nvSpPr>
          <p:cNvPr id="3" name="Content Placeholder 2"/>
          <p:cNvSpPr>
            <a:spLocks noGrp="1"/>
          </p:cNvSpPr>
          <p:nvPr>
            <p:ph idx="1"/>
          </p:nvPr>
        </p:nvSpPr>
        <p:spPr/>
        <p:txBody>
          <a:bodyPr>
            <a:normAutofit/>
          </a:bodyPr>
          <a:lstStyle/>
          <a:p>
            <a:r>
              <a:rPr lang="en-US" sz="3027" dirty="0">
                <a:solidFill>
                  <a:schemeClr val="tx1"/>
                </a:solidFill>
              </a:rPr>
              <a:t>Instructional Planning</a:t>
            </a:r>
          </a:p>
          <a:p>
            <a:pPr lvl="1"/>
            <a:r>
              <a:rPr lang="en-US" sz="2595" dirty="0">
                <a:solidFill>
                  <a:schemeClr val="tx1"/>
                </a:solidFill>
              </a:rPr>
              <a:t>Planning is essential to effectively implementing the formative assessment process</a:t>
            </a:r>
          </a:p>
          <a:p>
            <a:pPr lvl="1"/>
            <a:r>
              <a:rPr lang="en-US" sz="2595" dirty="0">
                <a:solidFill>
                  <a:schemeClr val="tx1"/>
                </a:solidFill>
              </a:rPr>
              <a:t>When planning, keep the following in mind:</a:t>
            </a:r>
          </a:p>
          <a:p>
            <a:pPr lvl="2"/>
            <a:r>
              <a:rPr lang="en-US" sz="2162" dirty="0">
                <a:solidFill>
                  <a:schemeClr val="tx1"/>
                </a:solidFill>
              </a:rPr>
              <a:t>What am I teaching? (Standard) </a:t>
            </a:r>
          </a:p>
          <a:p>
            <a:pPr lvl="2"/>
            <a:r>
              <a:rPr lang="en-US" sz="2162" dirty="0">
                <a:solidFill>
                  <a:schemeClr val="tx1"/>
                </a:solidFill>
              </a:rPr>
              <a:t>How do I make this transparent to the student? (Learning Target)</a:t>
            </a:r>
          </a:p>
          <a:p>
            <a:pPr lvl="2"/>
            <a:r>
              <a:rPr lang="en-US" sz="2162" dirty="0">
                <a:solidFill>
                  <a:schemeClr val="tx1"/>
                </a:solidFill>
              </a:rPr>
              <a:t>How will I/they know they have mastered the concept, content, skill? (Criteria for Success)</a:t>
            </a:r>
          </a:p>
          <a:p>
            <a:pPr lvl="2"/>
            <a:r>
              <a:rPr lang="en-US" sz="2162" dirty="0">
                <a:solidFill>
                  <a:schemeClr val="tx1"/>
                </a:solidFill>
              </a:rPr>
              <a:t>When will I collect evidence of student learning? </a:t>
            </a:r>
          </a:p>
          <a:p>
            <a:pPr lvl="2"/>
            <a:r>
              <a:rPr lang="en-US" sz="2162" dirty="0">
                <a:solidFill>
                  <a:schemeClr val="tx1"/>
                </a:solidFill>
              </a:rPr>
              <a:t>How will I collect evidence of student learning?</a:t>
            </a:r>
          </a:p>
          <a:p>
            <a:pPr lvl="2"/>
            <a:r>
              <a:rPr lang="en-US" sz="2162" dirty="0">
                <a:solidFill>
                  <a:schemeClr val="tx1"/>
                </a:solidFill>
              </a:rPr>
              <a:t>Based on my analysis of collect evidence…How will I…</a:t>
            </a:r>
          </a:p>
          <a:p>
            <a:pPr lvl="3"/>
            <a:r>
              <a:rPr lang="en-US" sz="1946" dirty="0">
                <a:solidFill>
                  <a:schemeClr val="tx1"/>
                </a:solidFill>
              </a:rPr>
              <a:t>Give feedback to students?</a:t>
            </a:r>
          </a:p>
          <a:p>
            <a:pPr lvl="3"/>
            <a:r>
              <a:rPr lang="en-US" sz="1946" dirty="0">
                <a:solidFill>
                  <a:schemeClr val="tx1"/>
                </a:solidFill>
              </a:rPr>
              <a:t>Modify my instruction if students are not on target? </a:t>
            </a:r>
          </a:p>
          <a:p>
            <a:pPr lvl="3"/>
            <a:r>
              <a:rPr lang="en-US" sz="1946" dirty="0">
                <a:solidFill>
                  <a:schemeClr val="tx1"/>
                </a:solidFill>
              </a:rPr>
              <a:t>Help students’ modify their learning tactics is they are not on target?</a:t>
            </a:r>
          </a:p>
          <a:p>
            <a:pPr lvl="2"/>
            <a:endParaRPr lang="en-US" dirty="0">
              <a:solidFill>
                <a:schemeClr val="tx1"/>
              </a:solidFill>
            </a:endParaRPr>
          </a:p>
          <a:p>
            <a:pPr lvl="1"/>
            <a:endParaRPr lang="en-US" dirty="0">
              <a:solidFill>
                <a:schemeClr val="tx1"/>
              </a:solidFill>
            </a:endParaRPr>
          </a:p>
        </p:txBody>
      </p:sp>
    </p:spTree>
    <p:extLst>
      <p:ext uri="{BB962C8B-B14F-4D97-AF65-F5344CB8AC3E}">
        <p14:creationId xmlns:p14="http://schemas.microsoft.com/office/powerpoint/2010/main" val="3983475425"/>
      </p:ext>
    </p:extLst>
  </p:cSld>
  <p:clrMapOvr>
    <a:masterClrMapping/>
  </p:clrMapOvr>
  <p:transition spd="med">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Component 2: Learning Targets</a:t>
            </a:r>
          </a:p>
        </p:txBody>
      </p:sp>
      <p:sp>
        <p:nvSpPr>
          <p:cNvPr id="3" name="Content Placeholder 2"/>
          <p:cNvSpPr>
            <a:spLocks noGrp="1"/>
          </p:cNvSpPr>
          <p:nvPr>
            <p:ph idx="1"/>
          </p:nvPr>
        </p:nvSpPr>
        <p:spPr/>
        <p:txBody>
          <a:bodyPr/>
          <a:lstStyle/>
          <a:p>
            <a:r>
              <a:rPr lang="en-US">
                <a:solidFill>
                  <a:schemeClr val="tx1"/>
                </a:solidFill>
              </a:rPr>
              <a:t>Learning Targets </a:t>
            </a:r>
          </a:p>
          <a:p>
            <a:pPr lvl="1"/>
            <a:r>
              <a:rPr lang="en-US" dirty="0">
                <a:solidFill>
                  <a:schemeClr val="tx1"/>
                </a:solidFill>
              </a:rPr>
              <a:t>Are written in student friendly language</a:t>
            </a:r>
          </a:p>
          <a:p>
            <a:pPr lvl="1"/>
            <a:r>
              <a:rPr lang="en-US" dirty="0">
                <a:solidFill>
                  <a:schemeClr val="tx1"/>
                </a:solidFill>
              </a:rPr>
              <a:t>Are posted somewhere in the classroom</a:t>
            </a:r>
          </a:p>
          <a:p>
            <a:pPr lvl="1"/>
            <a:r>
              <a:rPr lang="en-US" dirty="0">
                <a:solidFill>
                  <a:schemeClr val="tx1"/>
                </a:solidFill>
              </a:rPr>
              <a:t>Are aligned with the day’s activities</a:t>
            </a:r>
          </a:p>
          <a:p>
            <a:pPr lvl="1"/>
            <a:r>
              <a:rPr lang="en-US" dirty="0">
                <a:solidFill>
                  <a:schemeClr val="tx1"/>
                </a:solidFill>
              </a:rPr>
              <a:t>Identify for students the knowledge and skills needed to accomplish the lesson’s learning</a:t>
            </a:r>
          </a:p>
          <a:p>
            <a:pPr lvl="1"/>
            <a:r>
              <a:rPr lang="en-US" dirty="0">
                <a:solidFill>
                  <a:schemeClr val="tx1"/>
                </a:solidFill>
              </a:rPr>
              <a:t>Are embedded in the instructional process</a:t>
            </a:r>
          </a:p>
        </p:txBody>
      </p:sp>
    </p:spTree>
    <p:extLst>
      <p:ext uri="{BB962C8B-B14F-4D97-AF65-F5344CB8AC3E}">
        <p14:creationId xmlns:p14="http://schemas.microsoft.com/office/powerpoint/2010/main" val="1271054191"/>
      </p:ext>
    </p:extLst>
  </p:cSld>
  <p:clrMapOvr>
    <a:masterClrMapping/>
  </p:clrMapOvr>
  <p:transition spd="med">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Component 4: Formative Feedback</a:t>
            </a:r>
          </a:p>
        </p:txBody>
      </p:sp>
      <p:sp>
        <p:nvSpPr>
          <p:cNvPr id="3" name="Content Placeholder 2"/>
          <p:cNvSpPr>
            <a:spLocks noGrp="1"/>
          </p:cNvSpPr>
          <p:nvPr>
            <p:ph idx="1"/>
          </p:nvPr>
        </p:nvSpPr>
        <p:spPr/>
        <p:txBody>
          <a:bodyPr>
            <a:normAutofit/>
          </a:bodyPr>
          <a:lstStyle/>
          <a:p>
            <a:pPr marL="338138" indent="-338138"/>
            <a:r>
              <a:rPr lang="en-US" sz="3600">
                <a:solidFill>
                  <a:schemeClr val="tx1"/>
                </a:solidFill>
              </a:rPr>
              <a:t>Feedback from the Teacher</a:t>
            </a:r>
          </a:p>
          <a:p>
            <a:pPr marL="744538" lvl="1" indent="-379413"/>
            <a:r>
              <a:rPr lang="en-US">
                <a:solidFill>
                  <a:schemeClr val="tx1"/>
                </a:solidFill>
              </a:rPr>
              <a:t>Feedback must be descriptive and actionable</a:t>
            </a:r>
          </a:p>
          <a:p>
            <a:pPr marL="744538" lvl="1" indent="-379413"/>
            <a:r>
              <a:rPr lang="en-US">
                <a:solidFill>
                  <a:schemeClr val="tx1"/>
                </a:solidFill>
              </a:rPr>
              <a:t>It must be related to the learning target and criteria of success</a:t>
            </a:r>
          </a:p>
          <a:p>
            <a:pPr marL="744538" lvl="1" indent="-379413"/>
            <a:r>
              <a:rPr lang="en-US">
                <a:solidFill>
                  <a:schemeClr val="tx1"/>
                </a:solidFill>
              </a:rPr>
              <a:t>Feedback must focus on both the outcome and the process of learning</a:t>
            </a:r>
          </a:p>
          <a:p>
            <a:pPr marL="744538" lvl="1" indent="-379413"/>
            <a:r>
              <a:rPr lang="en-US">
                <a:solidFill>
                  <a:schemeClr val="tx1"/>
                </a:solidFill>
              </a:rPr>
              <a:t>Students must have the opportunity to use and learn from the feedback </a:t>
            </a:r>
          </a:p>
          <a:p>
            <a:pPr marL="744538" lvl="1" indent="-379413"/>
            <a:r>
              <a:rPr lang="en-US">
                <a:solidFill>
                  <a:schemeClr val="tx1"/>
                </a:solidFill>
              </a:rPr>
              <a:t>Teachers monitor the student’s understanding of the feedback and scaffold their revisions.</a:t>
            </a:r>
          </a:p>
        </p:txBody>
      </p:sp>
    </p:spTree>
    <p:extLst>
      <p:ext uri="{BB962C8B-B14F-4D97-AF65-F5344CB8AC3E}">
        <p14:creationId xmlns:p14="http://schemas.microsoft.com/office/powerpoint/2010/main" val="2316108044"/>
      </p:ext>
    </p:extLst>
  </p:cSld>
  <p:clrMapOvr>
    <a:masterClrMapping/>
  </p:clrMapOvr>
  <p:transition spd="med">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1600" y="6015319"/>
            <a:ext cx="7010400" cy="842686"/>
          </a:xfrm>
        </p:spPr>
        <p:txBody>
          <a:bodyPr>
            <a:normAutofit/>
          </a:bodyPr>
          <a:lstStyle/>
          <a:p>
            <a:r>
              <a:rPr lang="en-US" sz="2800" dirty="0" smtClean="0"/>
              <a:t>Educational Leadership, Sept. 2012</a:t>
            </a:r>
            <a:endParaRPr lang="en-US" sz="2800" dirty="0"/>
          </a:p>
        </p:txBody>
      </p:sp>
      <p:graphicFrame>
        <p:nvGraphicFramePr>
          <p:cNvPr id="4" name="Object 3"/>
          <p:cNvGraphicFramePr>
            <a:graphicFrameLocks noChangeAspect="1"/>
          </p:cNvGraphicFramePr>
          <p:nvPr>
            <p:extLst>
              <p:ext uri="{D42A27DB-BD31-4B8C-83A1-F6EECF244321}">
                <p14:modId xmlns:p14="http://schemas.microsoft.com/office/powerpoint/2010/main" val="1244433653"/>
              </p:ext>
            </p:extLst>
          </p:nvPr>
        </p:nvGraphicFramePr>
        <p:xfrm>
          <a:off x="-1" y="9624"/>
          <a:ext cx="5202279" cy="6858005"/>
        </p:xfrm>
        <a:graphic>
          <a:graphicData uri="http://schemas.openxmlformats.org/presentationml/2006/ole">
            <mc:AlternateContent xmlns:mc="http://schemas.openxmlformats.org/markup-compatibility/2006">
              <mc:Choice xmlns:v="urn:schemas-microsoft-com:vml" Requires="v">
                <p:oleObj spid="_x0000_s2059" name="Acrobat Document" r:id="rId3" imgW="5657691" imgH="7457995" progId="Acrobat.Document.DC">
                  <p:embed/>
                </p:oleObj>
              </mc:Choice>
              <mc:Fallback>
                <p:oleObj name="Acrobat Document" r:id="rId3" imgW="5657691" imgH="7457995" progId="Acrobat.Document.DC">
                  <p:embed/>
                  <p:pic>
                    <p:nvPicPr>
                      <p:cNvPr id="4" name="Object 3"/>
                      <p:cNvPicPr/>
                      <p:nvPr/>
                    </p:nvPicPr>
                    <p:blipFill>
                      <a:blip r:embed="rId4"/>
                      <a:stretch>
                        <a:fillRect/>
                      </a:stretch>
                    </p:blipFill>
                    <p:spPr>
                      <a:xfrm>
                        <a:off x="-1" y="9624"/>
                        <a:ext cx="5202279" cy="6858005"/>
                      </a:xfrm>
                      <a:prstGeom prst="rect">
                        <a:avLst/>
                      </a:prstGeom>
                    </p:spPr>
                  </p:pic>
                </p:oleObj>
              </mc:Fallback>
            </mc:AlternateContent>
          </a:graphicData>
        </a:graphic>
      </p:graphicFrame>
      <p:sp>
        <p:nvSpPr>
          <p:cNvPr id="5" name="Content Placeholder 2"/>
          <p:cNvSpPr>
            <a:spLocks noGrp="1"/>
          </p:cNvSpPr>
          <p:nvPr>
            <p:ph idx="1"/>
          </p:nvPr>
        </p:nvSpPr>
        <p:spPr>
          <a:xfrm>
            <a:off x="5181600" y="973394"/>
            <a:ext cx="6617110" cy="4684456"/>
          </a:xfrm>
        </p:spPr>
        <p:txBody>
          <a:bodyPr/>
          <a:lstStyle/>
          <a:p>
            <a:pPr marL="742950" indent="-742950">
              <a:buFont typeface="+mj-lt"/>
              <a:buAutoNum type="arabicPeriod"/>
            </a:pPr>
            <a:r>
              <a:rPr lang="en-US" dirty="0" smtClean="0"/>
              <a:t>Feedback is not advice, praise, or evaluation. Feedback is information about how we are doing in our efforts to reach a goal</a:t>
            </a:r>
            <a:endParaRPr lang="en-US" dirty="0"/>
          </a:p>
        </p:txBody>
      </p:sp>
    </p:spTree>
    <p:extLst>
      <p:ext uri="{BB962C8B-B14F-4D97-AF65-F5344CB8AC3E}">
        <p14:creationId xmlns:p14="http://schemas.microsoft.com/office/powerpoint/2010/main" val="464807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742950" indent="-742950">
              <a:buFont typeface="+mj-lt"/>
              <a:buAutoNum type="arabicPeriod" startAt="2"/>
            </a:pPr>
            <a:r>
              <a:rPr lang="en-US" dirty="0" smtClean="0"/>
              <a:t>If students know the classroom is a safe place to make mistakes, they are more likely to use feedback for learning.</a:t>
            </a:r>
          </a:p>
          <a:p>
            <a:pPr marL="742950" indent="-742950">
              <a:buFont typeface="+mj-lt"/>
              <a:buAutoNum type="arabicPeriod" startAt="2"/>
            </a:pPr>
            <a:r>
              <a:rPr lang="en-US" dirty="0" smtClean="0"/>
              <a:t>The feedback students give teachers can be more powerful than the feedback teachers give students.</a:t>
            </a:r>
          </a:p>
          <a:p>
            <a:pPr marL="742950" indent="-742950">
              <a:buFont typeface="+mj-lt"/>
              <a:buAutoNum type="arabicPeriod" startAt="2"/>
            </a:pPr>
            <a:r>
              <a:rPr lang="en-US" dirty="0" smtClean="0"/>
              <a:t>When we give a grade as part of our feedback, students routinely read only as far as the grade.</a:t>
            </a:r>
            <a:endParaRPr lang="en-US" dirty="0"/>
          </a:p>
        </p:txBody>
      </p:sp>
    </p:spTree>
    <p:extLst>
      <p:ext uri="{BB962C8B-B14F-4D97-AF65-F5344CB8AC3E}">
        <p14:creationId xmlns:p14="http://schemas.microsoft.com/office/powerpoint/2010/main" val="166948099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marL="742950" indent="-742950">
              <a:buFont typeface="+mj-lt"/>
              <a:buAutoNum type="arabicPeriod" startAt="5"/>
            </a:pPr>
            <a:r>
              <a:rPr lang="en-US" dirty="0" smtClean="0"/>
              <a:t>Effective feedback occurs during the learning, while there is still time to act on it.</a:t>
            </a:r>
          </a:p>
          <a:p>
            <a:pPr marL="742950" indent="-742950">
              <a:buFont typeface="+mj-lt"/>
              <a:buAutoNum type="arabicPeriod" startAt="5"/>
            </a:pPr>
            <a:r>
              <a:rPr lang="en-US" dirty="0" smtClean="0"/>
              <a:t>Most of the feedback that students receive about their classroom work is from other students—and much of that feedback is wrong.</a:t>
            </a:r>
          </a:p>
          <a:p>
            <a:pPr marL="742950" indent="-742950">
              <a:buFont typeface="+mj-lt"/>
              <a:buAutoNum type="arabicPeriod" startAt="5"/>
            </a:pPr>
            <a:r>
              <a:rPr lang="en-US" dirty="0" smtClean="0"/>
              <a:t>Students need to know their learning target—the specific skill they’re supposed to learn—or else “feedback” is just someone telling them what to do.</a:t>
            </a:r>
            <a:endParaRPr lang="en-US" dirty="0"/>
          </a:p>
        </p:txBody>
      </p:sp>
    </p:spTree>
    <p:extLst>
      <p:ext uri="{BB962C8B-B14F-4D97-AF65-F5344CB8AC3E}">
        <p14:creationId xmlns:p14="http://schemas.microsoft.com/office/powerpoint/2010/main" val="274089217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1645920"/>
          </a:xfrm>
        </p:spPr>
        <p:txBody>
          <a:bodyPr>
            <a:normAutofit/>
          </a:bodyPr>
          <a:lstStyle/>
          <a:p>
            <a:pPr algn="ctr"/>
            <a:r>
              <a:rPr lang="en-US" sz="3600" b="1" dirty="0" smtClean="0"/>
              <a:t>Classroom Assessment Principles </a:t>
            </a:r>
            <a:br>
              <a:rPr lang="en-US" sz="3600" b="1" dirty="0" smtClean="0"/>
            </a:br>
            <a:r>
              <a:rPr lang="en-US" sz="3600" b="1" dirty="0" smtClean="0"/>
              <a:t>to Support Teaching &amp; Learning</a:t>
            </a:r>
            <a:endParaRPr lang="en-US" sz="3600" b="1" dirty="0"/>
          </a:p>
        </p:txBody>
      </p:sp>
      <p:sp>
        <p:nvSpPr>
          <p:cNvPr id="3" name="Content Placeholder 2"/>
          <p:cNvSpPr>
            <a:spLocks noGrp="1"/>
          </p:cNvSpPr>
          <p:nvPr>
            <p:ph idx="1"/>
          </p:nvPr>
        </p:nvSpPr>
        <p:spPr>
          <a:xfrm>
            <a:off x="838200" y="2346959"/>
            <a:ext cx="10515600" cy="4169343"/>
          </a:xfrm>
        </p:spPr>
        <p:txBody>
          <a:bodyPr>
            <a:normAutofit/>
          </a:bodyPr>
          <a:lstStyle/>
          <a:p>
            <a:pPr marL="0" indent="0">
              <a:buNone/>
            </a:pPr>
            <a:r>
              <a:rPr lang="en-US" i="1" dirty="0"/>
              <a:t>Classroom assessment</a:t>
            </a:r>
            <a:r>
              <a:rPr lang="en-US" dirty="0"/>
              <a:t> includes both </a:t>
            </a:r>
            <a:r>
              <a:rPr lang="en-US" i="1" dirty="0"/>
              <a:t>formative assessment</a:t>
            </a:r>
            <a:r>
              <a:rPr lang="en-US" dirty="0"/>
              <a:t> practices focused on moving learning forward and </a:t>
            </a:r>
            <a:r>
              <a:rPr lang="en-US" i="1" dirty="0"/>
              <a:t>summative assessment</a:t>
            </a:r>
            <a:r>
              <a:rPr lang="en-US" dirty="0"/>
              <a:t> used for grading, reporting, and competency determinations. The vision of classroom assessment advanced here is based on sociocultural learning theory, which holds that students’ mental capabilities and ways of being are jointly developed through interaction in their social and cultural context.  Importantly, sociocultural theory attends to student identity and sense of belonging as part of learning as well as to the cognitive processes that enhance academic achievement. </a:t>
            </a:r>
          </a:p>
        </p:txBody>
      </p:sp>
    </p:spTree>
    <p:extLst>
      <p:ext uri="{BB962C8B-B14F-4D97-AF65-F5344CB8AC3E}">
        <p14:creationId xmlns:p14="http://schemas.microsoft.com/office/powerpoint/2010/main" val="24956696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13935"/>
            <a:ext cx="10515600" cy="4402368"/>
          </a:xfrm>
        </p:spPr>
        <p:txBody>
          <a:bodyPr>
            <a:normAutofit/>
          </a:bodyPr>
          <a:lstStyle/>
          <a:p>
            <a:pPr marL="0" indent="0">
              <a:buNone/>
            </a:pPr>
            <a:r>
              <a:rPr lang="en-US" dirty="0" smtClean="0"/>
              <a:t>The </a:t>
            </a:r>
            <a:r>
              <a:rPr lang="en-US" dirty="0"/>
              <a:t>assessment principles that follow from this theory are closely connected to ideas about asset-based pedagogies and responsive teaching. In contrast to deficit perspectives, asset-based approaches seek to engage the rich experiences that students bring with them to the classroom by adapting instruction and “responding” to those language and cultural resources. Our assessment principles address equity by fostering student agency and attending to identity and cultural practices from their communities. Although formal instruments and tests are a part of assessment, especially for summative purposes, formative assessment need not rely on formal instruments and is more often effective when embedded in ongoing instructional activity.</a:t>
            </a:r>
          </a:p>
          <a:p>
            <a:pPr marL="0" indent="0">
              <a:buNone/>
            </a:pPr>
            <a:endParaRPr lang="en-US" dirty="0"/>
          </a:p>
        </p:txBody>
      </p:sp>
      <p:sp>
        <p:nvSpPr>
          <p:cNvPr id="5" name="Title 1"/>
          <p:cNvSpPr>
            <a:spLocks noGrp="1"/>
          </p:cNvSpPr>
          <p:nvPr>
            <p:ph type="title"/>
          </p:nvPr>
        </p:nvSpPr>
        <p:spPr>
          <a:xfrm>
            <a:off x="0" y="0"/>
            <a:ext cx="12192000" cy="1645920"/>
          </a:xfrm>
        </p:spPr>
        <p:txBody>
          <a:bodyPr>
            <a:normAutofit/>
          </a:bodyPr>
          <a:lstStyle/>
          <a:p>
            <a:pPr algn="ctr"/>
            <a:r>
              <a:rPr lang="en-US" sz="3600" b="1" dirty="0" smtClean="0"/>
              <a:t>Classroom Assessment Principles </a:t>
            </a:r>
            <a:br>
              <a:rPr lang="en-US" sz="3600" b="1" dirty="0" smtClean="0"/>
            </a:br>
            <a:r>
              <a:rPr lang="en-US" sz="3600" b="1" dirty="0" smtClean="0"/>
              <a:t>to Support Teaching &amp; Learning</a:t>
            </a:r>
            <a:endParaRPr lang="en-US" sz="3600" b="1" dirty="0"/>
          </a:p>
        </p:txBody>
      </p:sp>
    </p:spTree>
    <p:extLst>
      <p:ext uri="{BB962C8B-B14F-4D97-AF65-F5344CB8AC3E}">
        <p14:creationId xmlns:p14="http://schemas.microsoft.com/office/powerpoint/2010/main" val="40767369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868"/>
            <a:ext cx="10515600" cy="1325563"/>
          </a:xfrm>
        </p:spPr>
        <p:txBody>
          <a:bodyPr>
            <a:normAutofit fontScale="90000"/>
          </a:bodyPr>
          <a:lstStyle/>
          <a:p>
            <a:r>
              <a:rPr lang="en-US" b="1" dirty="0"/>
              <a:t>2019 NCME Classroom Assessment Conference</a:t>
            </a:r>
            <a:r>
              <a:rPr lang="en-US" dirty="0"/>
              <a:t/>
            </a:r>
            <a:br>
              <a:rPr lang="en-US" dirty="0"/>
            </a:br>
            <a:r>
              <a:rPr lang="en-US" dirty="0" smtClean="0"/>
              <a:t>Lorrie </a:t>
            </a:r>
            <a:r>
              <a:rPr lang="en-US" dirty="0"/>
              <a:t>Shepard Keynote </a:t>
            </a:r>
            <a:r>
              <a:rPr lang="en-US" dirty="0" smtClean="0"/>
              <a:t>Address</a:t>
            </a:r>
            <a:endParaRPr lang="en-US" dirty="0"/>
          </a:p>
        </p:txBody>
      </p:sp>
      <p:sp>
        <p:nvSpPr>
          <p:cNvPr id="3" name="Content Placeholder 2"/>
          <p:cNvSpPr>
            <a:spLocks noGrp="1"/>
          </p:cNvSpPr>
          <p:nvPr>
            <p:ph idx="1"/>
          </p:nvPr>
        </p:nvSpPr>
        <p:spPr>
          <a:xfrm>
            <a:off x="838200" y="1825624"/>
            <a:ext cx="10515600" cy="4835057"/>
          </a:xfrm>
        </p:spPr>
        <p:txBody>
          <a:bodyPr>
            <a:normAutofit fontScale="92500" lnSpcReduction="20000"/>
          </a:bodyPr>
          <a:lstStyle/>
          <a:p>
            <a:pPr marL="0" indent="0">
              <a:buNone/>
            </a:pPr>
            <a:r>
              <a:rPr lang="en-US" dirty="0" smtClean="0"/>
              <a:t>Ongoing </a:t>
            </a:r>
            <a:r>
              <a:rPr lang="en-US" dirty="0"/>
              <a:t>challenges in improving teaching and learning uniformly at scale:</a:t>
            </a:r>
          </a:p>
          <a:p>
            <a:pPr lvl="0"/>
            <a:r>
              <a:rPr lang="en-US" dirty="0"/>
              <a:t>The vision of learning cannot be shaped by the external test.</a:t>
            </a:r>
          </a:p>
          <a:p>
            <a:pPr lvl="0"/>
            <a:r>
              <a:rPr lang="en-US" dirty="0"/>
              <a:t>Standardized tests and typical multiple-choice formats distort representations of learning goals.</a:t>
            </a:r>
          </a:p>
          <a:p>
            <a:pPr lvl="0"/>
            <a:r>
              <a:rPr lang="en-US" dirty="0"/>
              <a:t>High stakes pressures misdirect instructional time and learning activities, especially in low performing schools.</a:t>
            </a:r>
          </a:p>
          <a:p>
            <a:pPr lvl="0"/>
            <a:r>
              <a:rPr lang="en-US" dirty="0"/>
              <a:t>Children come to believe that the purpose for learning is to perform well on tests; they internalize the message that they are not capable learners.</a:t>
            </a:r>
          </a:p>
          <a:p>
            <a:pPr lvl="0"/>
            <a:r>
              <a:rPr lang="en-US" dirty="0"/>
              <a:t>Teachers perceive low-scoring students as deficient.</a:t>
            </a:r>
          </a:p>
          <a:p>
            <a:pPr lvl="0"/>
            <a:r>
              <a:rPr lang="en-US" dirty="0"/>
              <a:t>When data-driven-decision-making is done in high stakes environments, educators tend to engage in blaming, identifying who is at blame; accomplishing the opposite intent of professional learning communities. For example, data walls become forms of public shaming.</a:t>
            </a:r>
          </a:p>
          <a:p>
            <a:endParaRPr lang="en-US" dirty="0"/>
          </a:p>
        </p:txBody>
      </p:sp>
    </p:spTree>
    <p:extLst>
      <p:ext uri="{BB962C8B-B14F-4D97-AF65-F5344CB8AC3E}">
        <p14:creationId xmlns:p14="http://schemas.microsoft.com/office/powerpoint/2010/main" val="1442247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16"/>
          <p:cNvSpPr txBox="1">
            <a:spLocks noGrp="1"/>
          </p:cNvSpPr>
          <p:nvPr>
            <p:ph type="subTitle" idx="1"/>
          </p:nvPr>
        </p:nvSpPr>
        <p:spPr>
          <a:xfrm>
            <a:off x="825028" y="3715000"/>
            <a:ext cx="9829800" cy="874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7F7F7F"/>
              </a:buClr>
              <a:buSzPts val="2400"/>
              <a:buNone/>
            </a:pPr>
            <a:r>
              <a:rPr lang="en-US" dirty="0"/>
              <a:t>This module is part of a </a:t>
            </a:r>
            <a:r>
              <a:rPr lang="en-US" u="sng" dirty="0">
                <a:solidFill>
                  <a:schemeClr val="hlink"/>
                </a:solidFill>
                <a:hlinkClick r:id="rId3"/>
              </a:rPr>
              <a:t>Classroom Assessment series </a:t>
            </a:r>
            <a:r>
              <a:rPr lang="en-US" dirty="0"/>
              <a:t>developed by the </a:t>
            </a:r>
            <a:r>
              <a:rPr lang="en-US" u="sng" dirty="0">
                <a:solidFill>
                  <a:schemeClr val="hlink"/>
                </a:solidFill>
                <a:hlinkClick r:id="rId4"/>
              </a:rPr>
              <a:t>National Center for the Improvement of Educational Assessment</a:t>
            </a:r>
            <a:r>
              <a:rPr lang="en-US" dirty="0"/>
              <a:t>.  </a:t>
            </a:r>
            <a:endParaRPr dirty="0"/>
          </a:p>
        </p:txBody>
      </p:sp>
      <p:sp>
        <p:nvSpPr>
          <p:cNvPr id="131" name="Google Shape;131;p16"/>
          <p:cNvSpPr txBox="1">
            <a:spLocks noGrp="1"/>
          </p:cNvSpPr>
          <p:nvPr>
            <p:ph type="title"/>
          </p:nvPr>
        </p:nvSpPr>
        <p:spPr>
          <a:xfrm>
            <a:off x="821725" y="1963296"/>
            <a:ext cx="9836400" cy="17517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262626"/>
              </a:buClr>
              <a:buSzPts val="4800"/>
              <a:buFont typeface="Calibri"/>
              <a:buNone/>
            </a:pPr>
            <a:r>
              <a:rPr lang="en-US" dirty="0"/>
              <a:t>Classroom Assessment in a Remote Learning Environment</a:t>
            </a:r>
            <a:br>
              <a:rPr lang="en-US" dirty="0"/>
            </a:br>
            <a:endParaRPr sz="3100" b="0" dirty="0"/>
          </a:p>
        </p:txBody>
      </p:sp>
      <p:sp>
        <p:nvSpPr>
          <p:cNvPr id="132" name="Google Shape;132;p16"/>
          <p:cNvSpPr/>
          <p:nvPr/>
        </p:nvSpPr>
        <p:spPr>
          <a:xfrm>
            <a:off x="1569155" y="5733507"/>
            <a:ext cx="4594500" cy="738600"/>
          </a:xfrm>
          <a:prstGeom prst="rect">
            <a:avLst/>
          </a:prstGeom>
          <a:solidFill>
            <a:schemeClr val="lt1"/>
          </a:solid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This work is licensed under a </a:t>
            </a:r>
            <a:r>
              <a:rPr kumimoji="0" lang="en-US" sz="1400" b="0" i="0" u="sng" strike="noStrike" kern="0" cap="none" spc="0" normalizeH="0" baseline="0" noProof="0">
                <a:ln>
                  <a:noFill/>
                </a:ln>
                <a:solidFill>
                  <a:srgbClr val="000000"/>
                </a:solidFill>
                <a:effectLst/>
                <a:uLnTx/>
                <a:uFillTx/>
                <a:latin typeface="Calibri"/>
                <a:ea typeface="Calibri"/>
                <a:cs typeface="Calibri"/>
                <a:sym typeface="Calibri"/>
                <a:hlinkClick r:id="rId5">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Creative Commons Attribution 4.0 International License</a:t>
            </a: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 Educators and others may use or adapt. If modified, please attribute and re-title.</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33" name="Google Shape;133;p16"/>
          <p:cNvSpPr/>
          <p:nvPr/>
        </p:nvSpPr>
        <p:spPr>
          <a:xfrm>
            <a:off x="6258552" y="5733507"/>
            <a:ext cx="6096000" cy="5232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Version 1.0 | Updated September 28, 2020| Developed By:</a:t>
            </a:r>
            <a:b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b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Carla Evans &amp; Jeri Thompson</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82411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225"/>
            <a:ext cx="10515600" cy="1325563"/>
          </a:xfrm>
        </p:spPr>
        <p:txBody>
          <a:bodyPr/>
          <a:lstStyle/>
          <a:p>
            <a:r>
              <a:rPr lang="en-US" b="1" dirty="0" smtClean="0"/>
              <a:t>Toolkit Guidance</a:t>
            </a:r>
            <a:endParaRPr lang="en-US" b="1" dirty="0"/>
          </a:p>
        </p:txBody>
      </p:sp>
      <p:sp>
        <p:nvSpPr>
          <p:cNvPr id="3" name="Content Placeholder 2"/>
          <p:cNvSpPr>
            <a:spLocks noGrp="1"/>
          </p:cNvSpPr>
          <p:nvPr>
            <p:ph idx="1"/>
          </p:nvPr>
        </p:nvSpPr>
        <p:spPr>
          <a:xfrm>
            <a:off x="838200" y="1825624"/>
            <a:ext cx="10515600" cy="5032375"/>
          </a:xfrm>
        </p:spPr>
        <p:txBody>
          <a:bodyPr>
            <a:normAutofit/>
          </a:bodyPr>
          <a:lstStyle/>
          <a:p>
            <a:r>
              <a:rPr lang="en-US" dirty="0" smtClean="0"/>
              <a:t>Create a Design Team</a:t>
            </a:r>
          </a:p>
          <a:p>
            <a:r>
              <a:rPr lang="en-US" dirty="0" smtClean="0"/>
              <a:t>Professional development and learning regarding assessment</a:t>
            </a:r>
          </a:p>
          <a:p>
            <a:r>
              <a:rPr lang="en-US" dirty="0" smtClean="0"/>
              <a:t>Design documents to facilitate three 3-hour workshops resulting in:</a:t>
            </a:r>
          </a:p>
          <a:p>
            <a:pPr marL="685800" lvl="0"/>
            <a:r>
              <a:rPr lang="en-US" dirty="0"/>
              <a:t>A summary of the existing assessments used in the district</a:t>
            </a:r>
          </a:p>
          <a:p>
            <a:pPr marL="685800" lvl="0"/>
            <a:r>
              <a:rPr lang="en-US" dirty="0"/>
              <a:t>A document describing </a:t>
            </a:r>
            <a:r>
              <a:rPr lang="en-US" dirty="0" smtClean="0"/>
              <a:t>the Design Team’s proposed </a:t>
            </a:r>
            <a:r>
              <a:rPr lang="en-US" dirty="0"/>
              <a:t>district assessment system design </a:t>
            </a:r>
          </a:p>
          <a:p>
            <a:pPr marL="685800" lvl="0"/>
            <a:r>
              <a:rPr lang="en-US" dirty="0"/>
              <a:t>A report describing how the team created the final design</a:t>
            </a:r>
          </a:p>
          <a:p>
            <a:pPr marL="685800" lvl="0"/>
            <a:r>
              <a:rPr lang="en-US" dirty="0"/>
              <a:t>A document describing potential barriers to implementation with associated strategies to address them.</a:t>
            </a:r>
          </a:p>
          <a:p>
            <a:pPr lvl="1"/>
            <a:endParaRPr lang="en-US" dirty="0" smtClean="0"/>
          </a:p>
        </p:txBody>
      </p:sp>
    </p:spTree>
    <p:extLst>
      <p:ext uri="{BB962C8B-B14F-4D97-AF65-F5344CB8AC3E}">
        <p14:creationId xmlns:p14="http://schemas.microsoft.com/office/powerpoint/2010/main" val="88495590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6"/>
          <p:cNvSpPr txBox="1">
            <a:spLocks noGrp="1"/>
          </p:cNvSpPr>
          <p:nvPr>
            <p:ph type="title"/>
          </p:nvPr>
        </p:nvSpPr>
        <p:spPr>
          <a:xfrm>
            <a:off x="838200" y="365125"/>
            <a:ext cx="9144000" cy="885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solidFill>
                  <a:srgbClr val="000000"/>
                </a:solidFill>
              </a:rPr>
              <a:t>Warm-Up</a:t>
            </a:r>
            <a:endParaRPr>
              <a:solidFill>
                <a:srgbClr val="000000"/>
              </a:solidFill>
            </a:endParaRPr>
          </a:p>
        </p:txBody>
      </p:sp>
      <p:sp>
        <p:nvSpPr>
          <p:cNvPr id="227" name="Google Shape;227;p2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40</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sp>
        <p:nvSpPr>
          <p:cNvPr id="228" name="Google Shape;228;p26"/>
          <p:cNvSpPr/>
          <p:nvPr/>
        </p:nvSpPr>
        <p:spPr>
          <a:xfrm>
            <a:off x="838200" y="1536850"/>
            <a:ext cx="10515600" cy="4542300"/>
          </a:xfrm>
          <a:prstGeom prst="wedgeEllipseCallout">
            <a:avLst>
              <a:gd name="adj1" fmla="val -20833"/>
              <a:gd name="adj2" fmla="val 62500"/>
            </a:avLst>
          </a:prstGeom>
          <a:solidFill>
            <a:srgbClr val="FFFFFF"/>
          </a:solidFill>
          <a:ln w="28575" cap="flat" cmpd="sng">
            <a:solidFill>
              <a:srgbClr val="3D85C6"/>
            </a:solidFill>
            <a:prstDash val="solid"/>
            <a:miter lim="800000"/>
            <a:headEnd type="none" w="sm" len="sm"/>
            <a:tailEnd type="none" w="sm" len="sm"/>
          </a:ln>
          <a:effectLst>
            <a:outerShdw blurRad="50800" dist="38100" dir="5400000" algn="t" rotWithShape="0">
              <a:srgbClr val="000000">
                <a:alpha val="40000"/>
              </a:srgbClr>
            </a:outerShdw>
          </a:effectLst>
        </p:spPr>
        <p:txBody>
          <a:bodyPr spcFirstLastPara="1" wrap="square" lIns="91425" tIns="45700" rIns="91425" bIns="45700" anchor="t" anchorCtr="0">
            <a:noAutofit/>
          </a:bodyPr>
          <a:lstStyle/>
          <a:p>
            <a:pPr marL="0" marR="0" lvl="0" indent="0" algn="ctr" defTabSz="914400" rtl="0" eaLnBrk="1" fontAlgn="auto" latinLnBrk="0" hangingPunct="1">
              <a:lnSpc>
                <a:spcPct val="90000"/>
              </a:lnSpc>
              <a:spcBef>
                <a:spcPts val="1000"/>
              </a:spcBef>
              <a:spcAft>
                <a:spcPts val="0"/>
              </a:spcAft>
              <a:buClr>
                <a:srgbClr val="000000"/>
              </a:buClr>
              <a:buSzPts val="1100"/>
              <a:buFont typeface="Arial"/>
              <a:buNone/>
              <a:tabLst/>
              <a:defRPr/>
            </a:pPr>
            <a:r>
              <a:rPr kumimoji="0" lang="en-US" sz="4100" b="0" i="0" u="none" strike="noStrike" kern="0" cap="none" spc="0" normalizeH="0" baseline="0" noProof="0" dirty="0">
                <a:ln>
                  <a:noFill/>
                </a:ln>
                <a:solidFill>
                  <a:srgbClr val="000000"/>
                </a:solidFill>
                <a:effectLst/>
                <a:uLnTx/>
                <a:uFillTx/>
                <a:latin typeface="Calibri"/>
                <a:ea typeface="Calibri"/>
                <a:cs typeface="Calibri"/>
                <a:sym typeface="Calibri"/>
              </a:rPr>
              <a:t>What do you think is </a:t>
            </a:r>
            <a:r>
              <a:rPr kumimoji="0" lang="en-US" sz="4100" b="1" i="0" u="none" strike="noStrike" kern="0" cap="none" spc="0" normalizeH="0" baseline="0" noProof="0" dirty="0">
                <a:ln>
                  <a:noFill/>
                </a:ln>
                <a:solidFill>
                  <a:srgbClr val="3D85C6"/>
                </a:solidFill>
                <a:effectLst/>
                <a:uLnTx/>
                <a:uFillTx/>
                <a:latin typeface="Calibri"/>
                <a:ea typeface="Calibri"/>
                <a:cs typeface="Calibri"/>
                <a:sym typeface="Calibri"/>
              </a:rPr>
              <a:t>CONCEPTUALLY</a:t>
            </a:r>
            <a:r>
              <a:rPr kumimoji="0" lang="en-US" sz="4100" b="0" i="0" u="none" strike="noStrike" kern="0" cap="none" spc="0" normalizeH="0" baseline="0" noProof="0" dirty="0">
                <a:ln>
                  <a:noFill/>
                </a:ln>
                <a:solidFill>
                  <a:srgbClr val="3D85C6"/>
                </a:solidFill>
                <a:effectLst/>
                <a:uLnTx/>
                <a:uFillTx/>
                <a:latin typeface="Calibri"/>
                <a:ea typeface="Calibri"/>
                <a:cs typeface="Calibri"/>
                <a:sym typeface="Calibri"/>
              </a:rPr>
              <a:t> </a:t>
            </a:r>
            <a:r>
              <a:rPr kumimoji="0" lang="en-US" sz="4100" b="0" i="0" u="none" strike="noStrike" kern="0" cap="none" spc="0" normalizeH="0" baseline="0" noProof="0" dirty="0">
                <a:ln>
                  <a:noFill/>
                </a:ln>
                <a:solidFill>
                  <a:srgbClr val="000000"/>
                </a:solidFill>
                <a:effectLst/>
                <a:uLnTx/>
                <a:uFillTx/>
                <a:latin typeface="Calibri"/>
                <a:ea typeface="Calibri"/>
                <a:cs typeface="Calibri"/>
                <a:sym typeface="Calibri"/>
              </a:rPr>
              <a:t>different or the same about </a:t>
            </a:r>
            <a:r>
              <a:rPr kumimoji="0" lang="en-US" sz="4100" b="1" i="0" u="none" strike="noStrike" kern="0" cap="none" spc="0" normalizeH="0" baseline="0" noProof="0" dirty="0">
                <a:ln>
                  <a:noFill/>
                </a:ln>
                <a:solidFill>
                  <a:srgbClr val="3D85C6"/>
                </a:solidFill>
                <a:effectLst/>
                <a:uLnTx/>
                <a:uFillTx/>
                <a:latin typeface="Calibri"/>
                <a:ea typeface="Calibri"/>
                <a:cs typeface="Calibri"/>
                <a:sym typeface="Calibri"/>
              </a:rPr>
              <a:t>classroom assessment </a:t>
            </a:r>
            <a:r>
              <a:rPr kumimoji="0" lang="en-US" sz="4100" b="0" i="0" u="none" strike="noStrike" kern="0" cap="none" spc="0" normalizeH="0" baseline="0" noProof="0" dirty="0">
                <a:ln>
                  <a:noFill/>
                </a:ln>
                <a:solidFill>
                  <a:srgbClr val="000000"/>
                </a:solidFill>
                <a:effectLst/>
                <a:uLnTx/>
                <a:uFillTx/>
                <a:latin typeface="Calibri"/>
                <a:ea typeface="Calibri"/>
                <a:cs typeface="Calibri"/>
                <a:sym typeface="Calibri"/>
              </a:rPr>
              <a:t>in a remote learning environment as compared to an in-person context?</a:t>
            </a:r>
            <a:endParaRPr kumimoji="0" sz="41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90000"/>
              </a:lnSpc>
              <a:spcBef>
                <a:spcPts val="1000"/>
              </a:spcBef>
              <a:spcAft>
                <a:spcPts val="0"/>
              </a:spcAft>
              <a:buClr>
                <a:srgbClr val="000000"/>
              </a:buClr>
              <a:buSzPts val="1100"/>
              <a:buFont typeface="Arial"/>
              <a:buNone/>
              <a:tabLst/>
              <a:defRPr/>
            </a:pPr>
            <a:endParaRPr kumimoji="0" sz="47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494289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2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41</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sp>
        <p:nvSpPr>
          <p:cNvPr id="235" name="Google Shape;235;p27"/>
          <p:cNvSpPr txBox="1">
            <a:spLocks noGrp="1"/>
          </p:cNvSpPr>
          <p:nvPr>
            <p:ph type="title"/>
          </p:nvPr>
        </p:nvSpPr>
        <p:spPr>
          <a:xfrm>
            <a:off x="838200" y="365125"/>
            <a:ext cx="9144000" cy="885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Conceptually, It Is the Same...</a:t>
            </a:r>
            <a:endParaRPr/>
          </a:p>
        </p:txBody>
      </p:sp>
      <p:sp>
        <p:nvSpPr>
          <p:cNvPr id="236" name="Google Shape;236;p27"/>
          <p:cNvSpPr txBox="1">
            <a:spLocks noGrp="1"/>
          </p:cNvSpPr>
          <p:nvPr>
            <p:ph type="body" idx="1"/>
          </p:nvPr>
        </p:nvSpPr>
        <p:spPr>
          <a:xfrm>
            <a:off x="589650" y="1487125"/>
            <a:ext cx="11012700" cy="1707000"/>
          </a:xfrm>
          <a:prstGeom prst="rect">
            <a:avLst/>
          </a:prstGeom>
          <a:solidFill>
            <a:srgbClr val="FFFFFF"/>
          </a:solidFill>
        </p:spPr>
        <p:txBody>
          <a:bodyPr spcFirstLastPara="1" wrap="square" lIns="91425" tIns="45700" rIns="91425" bIns="45700" anchor="t" anchorCtr="0">
            <a:noAutofit/>
          </a:bodyPr>
          <a:lstStyle/>
          <a:p>
            <a:pPr marL="228600" lvl="0" indent="0" algn="ctr" rtl="0">
              <a:lnSpc>
                <a:spcPct val="80000"/>
              </a:lnSpc>
              <a:spcBef>
                <a:spcPts val="1000"/>
              </a:spcBef>
              <a:spcAft>
                <a:spcPts val="0"/>
              </a:spcAft>
              <a:buClr>
                <a:schemeClr val="dk1"/>
              </a:buClr>
              <a:buSzPts val="1100"/>
              <a:buFont typeface="Arial"/>
              <a:buNone/>
            </a:pPr>
            <a:r>
              <a:rPr lang="en-US" sz="4200" dirty="0">
                <a:solidFill>
                  <a:schemeClr val="dk1"/>
                </a:solidFill>
              </a:rPr>
              <a:t>Assessment in a remote learning environment is </a:t>
            </a:r>
            <a:r>
              <a:rPr lang="en-US" sz="4200" b="1" i="1" dirty="0">
                <a:solidFill>
                  <a:srgbClr val="FF0000"/>
                </a:solidFill>
              </a:rPr>
              <a:t>still</a:t>
            </a:r>
            <a:r>
              <a:rPr lang="en-US" sz="4200" b="1" i="1" dirty="0">
                <a:solidFill>
                  <a:schemeClr val="dk1"/>
                </a:solidFill>
              </a:rPr>
              <a:t> </a:t>
            </a:r>
            <a:r>
              <a:rPr lang="en-US" sz="4200" dirty="0">
                <a:solidFill>
                  <a:schemeClr val="dk1"/>
                </a:solidFill>
              </a:rPr>
              <a:t>the process of </a:t>
            </a:r>
            <a:r>
              <a:rPr lang="en-US" sz="4200" b="1" dirty="0">
                <a:solidFill>
                  <a:schemeClr val="dk1"/>
                </a:solidFill>
              </a:rPr>
              <a:t>reasoning from evidence. </a:t>
            </a:r>
            <a:r>
              <a:rPr lang="en-US" sz="4200" dirty="0">
                <a:solidFill>
                  <a:schemeClr val="dk1"/>
                </a:solidFill>
              </a:rPr>
              <a:t> </a:t>
            </a:r>
            <a:endParaRPr dirty="0"/>
          </a:p>
        </p:txBody>
      </p:sp>
      <p:pic>
        <p:nvPicPr>
          <p:cNvPr id="237" name="Google Shape;237;p27"/>
          <p:cNvPicPr preferRelativeResize="0"/>
          <p:nvPr/>
        </p:nvPicPr>
        <p:blipFill>
          <a:blip r:embed="rId3">
            <a:alphaModFix/>
          </a:blip>
          <a:stretch>
            <a:fillRect/>
          </a:stretch>
        </p:blipFill>
        <p:spPr>
          <a:xfrm>
            <a:off x="838200" y="2714775"/>
            <a:ext cx="7659401" cy="3641575"/>
          </a:xfrm>
          <a:prstGeom prst="rect">
            <a:avLst/>
          </a:prstGeom>
          <a:noFill/>
          <a:ln>
            <a:noFill/>
          </a:ln>
        </p:spPr>
      </p:pic>
      <p:sp>
        <p:nvSpPr>
          <p:cNvPr id="238" name="Google Shape;238;p27"/>
          <p:cNvSpPr/>
          <p:nvPr/>
        </p:nvSpPr>
        <p:spPr>
          <a:xfrm>
            <a:off x="8877400" y="3639775"/>
            <a:ext cx="3018600" cy="1280100"/>
          </a:xfrm>
          <a:prstGeom prst="wedgeRectCallout">
            <a:avLst>
              <a:gd name="adj1" fmla="val -60356"/>
              <a:gd name="adj2" fmla="val -23543"/>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39" name="Google Shape;239;p27"/>
          <p:cNvSpPr txBox="1"/>
          <p:nvPr/>
        </p:nvSpPr>
        <p:spPr>
          <a:xfrm>
            <a:off x="9015100" y="3738500"/>
            <a:ext cx="2809200" cy="10527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See module on “</a:t>
            </a:r>
            <a:r>
              <a:rPr kumimoji="0" lang="en-US" sz="1800" b="0" i="0" u="sng" strike="noStrike" kern="0" cap="none" spc="0" normalizeH="0" baseline="0" noProof="0">
                <a:ln>
                  <a:noFill/>
                </a:ln>
                <a:solidFill>
                  <a:srgbClr val="0563C1"/>
                </a:solidFill>
                <a:effectLst/>
                <a:uLnTx/>
                <a:uFillTx/>
                <a:latin typeface="Calibri"/>
                <a:ea typeface="Calibri"/>
                <a:cs typeface="Calibri"/>
                <a:sym typeface="Calibri"/>
                <a:hlinkClick r:id="rId4"/>
              </a:rPr>
              <a:t>Summative Classroom Assessment</a:t>
            </a: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 for more information.</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292039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8"/>
          <p:cNvSpPr txBox="1">
            <a:spLocks noGrp="1"/>
          </p:cNvSpPr>
          <p:nvPr>
            <p:ph type="title"/>
          </p:nvPr>
        </p:nvSpPr>
        <p:spPr>
          <a:xfrm>
            <a:off x="838200" y="365125"/>
            <a:ext cx="9144000" cy="8856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262626"/>
              </a:buClr>
              <a:buSzPts val="4000"/>
              <a:buFont typeface="Calibri"/>
              <a:buNone/>
            </a:pPr>
            <a:r>
              <a:rPr lang="en-US"/>
              <a:t>Learning Theory </a:t>
            </a:r>
            <a:r>
              <a:rPr lang="en-US" i="1">
                <a:solidFill>
                  <a:srgbClr val="FF0000"/>
                </a:solidFill>
              </a:rPr>
              <a:t>Still</a:t>
            </a:r>
            <a:r>
              <a:rPr lang="en-US" i="1"/>
              <a:t> </a:t>
            </a:r>
            <a:r>
              <a:rPr lang="en-US"/>
              <a:t>Unifies Curriculum, Instruction &amp; Assessment</a:t>
            </a:r>
            <a:endParaRPr/>
          </a:p>
        </p:txBody>
      </p:sp>
      <p:sp>
        <p:nvSpPr>
          <p:cNvPr id="246" name="Google Shape;246;p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42</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sp>
        <p:nvSpPr>
          <p:cNvPr id="247" name="Google Shape;247;p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888888"/>
                </a:solidFill>
                <a:effectLst/>
                <a:uLnTx/>
                <a:uFillTx/>
                <a:latin typeface="Calibri"/>
                <a:cs typeface="Calibri"/>
                <a:sym typeface="Calibri"/>
              </a:rPr>
              <a:t>www.nciea.org</a:t>
            </a: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pic>
        <p:nvPicPr>
          <p:cNvPr id="248" name="Google Shape;248;p28" descr="https://082c7a82-a-b7de8d1a-s-sites.googlegroups.com/a/msu.edu/teaching-essentials-for-new-msu-faculty/home/backward_design.jpg?attachauth=ANoY7cqShjHSM4SK07Pw-ke9_URE2Cd5tfB2roGh55zIIB7SvHNuW70Xm15KszXyRSMnhlhbIeCQ5OJfdZp9aD0QOhEvU-1wmmO-JDG7hEg354mQKz5u_KDZ7AJpLLHw0LmwlHnuJ39Zcr0oSHDY9wuKcFHlWGAv_f6W5mOa23q8dKzKLdkOhE1KN9AoIHh_Ouqf5rZdgIo8QgThi9OY7acCRLBnAnFwdHUeX3d24WQiQ0tFzYvA2YedlhZVihQwEYPnwXu9LKbr&amp;attredirects=0"/>
          <p:cNvPicPr preferRelativeResize="0"/>
          <p:nvPr/>
        </p:nvPicPr>
        <p:blipFill rotWithShape="1">
          <a:blip r:embed="rId3">
            <a:alphaModFix/>
          </a:blip>
          <a:srcRect/>
          <a:stretch/>
        </p:blipFill>
        <p:spPr>
          <a:xfrm>
            <a:off x="2949637" y="1321991"/>
            <a:ext cx="6432426" cy="3448050"/>
          </a:xfrm>
          <a:prstGeom prst="rect">
            <a:avLst/>
          </a:prstGeom>
          <a:noFill/>
          <a:ln>
            <a:noFill/>
          </a:ln>
        </p:spPr>
      </p:pic>
      <p:sp>
        <p:nvSpPr>
          <p:cNvPr id="249" name="Google Shape;249;p28"/>
          <p:cNvSpPr txBox="1"/>
          <p:nvPr/>
        </p:nvSpPr>
        <p:spPr>
          <a:xfrm>
            <a:off x="1466850" y="4645825"/>
            <a:ext cx="9515400" cy="17835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1" i="0" u="none" strike="noStrike" kern="0" cap="none" spc="0" normalizeH="0" baseline="0" noProof="0">
                <a:ln>
                  <a:noFill/>
                </a:ln>
                <a:solidFill>
                  <a:srgbClr val="000000"/>
                </a:solidFill>
                <a:effectLst/>
                <a:uLnTx/>
                <a:uFillTx/>
                <a:latin typeface="Calibri"/>
                <a:ea typeface="Calibri"/>
                <a:cs typeface="Calibri"/>
                <a:sym typeface="Calibri"/>
              </a:rPr>
              <a:t>A model of learning serves “as a unifying element—a nucleus that brings cohesion to curriculum, instruction, and assessment.” </a:t>
            </a:r>
            <a:endParaRPr kumimoji="0" sz="23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7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National Research Council. (2001). </a:t>
            </a:r>
            <a:r>
              <a:rPr kumimoji="0" lang="en-US" sz="1200" b="0" i="1" u="none" strike="noStrike" kern="0" cap="none" spc="0" normalizeH="0" baseline="0" noProof="0">
                <a:ln>
                  <a:noFill/>
                </a:ln>
                <a:solidFill>
                  <a:srgbClr val="000000"/>
                </a:solidFill>
                <a:effectLst/>
                <a:uLnTx/>
                <a:uFillTx/>
                <a:latin typeface="Calibri"/>
                <a:ea typeface="Calibri"/>
                <a:cs typeface="Calibri"/>
                <a:sym typeface="Calibri"/>
              </a:rPr>
              <a:t>Knowing what students know: The science and design of educational assessment</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Washington, DC: The National Academies Press, p. 54.</a:t>
            </a:r>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945577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2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43</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pic>
        <p:nvPicPr>
          <p:cNvPr id="256" name="Google Shape;256;p29"/>
          <p:cNvPicPr preferRelativeResize="0"/>
          <p:nvPr/>
        </p:nvPicPr>
        <p:blipFill>
          <a:blip r:embed="rId3">
            <a:alphaModFix/>
          </a:blip>
          <a:stretch>
            <a:fillRect/>
          </a:stretch>
        </p:blipFill>
        <p:spPr>
          <a:xfrm>
            <a:off x="928275" y="1361750"/>
            <a:ext cx="3512150" cy="4515624"/>
          </a:xfrm>
          <a:prstGeom prst="rect">
            <a:avLst/>
          </a:prstGeom>
          <a:noFill/>
          <a:ln>
            <a:noFill/>
          </a:ln>
        </p:spPr>
      </p:pic>
      <p:sp>
        <p:nvSpPr>
          <p:cNvPr id="257" name="Google Shape;257;p29"/>
          <p:cNvSpPr txBox="1"/>
          <p:nvPr/>
        </p:nvSpPr>
        <p:spPr>
          <a:xfrm>
            <a:off x="5131200" y="1361750"/>
            <a:ext cx="6222600" cy="43713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90000"/>
              </a:lnSpc>
              <a:spcBef>
                <a:spcPts val="1000"/>
              </a:spcBef>
              <a:spcAft>
                <a:spcPts val="0"/>
              </a:spcAft>
              <a:buClr>
                <a:srgbClr val="000000"/>
              </a:buClr>
              <a:buSzTx/>
              <a:buFont typeface="Arial"/>
              <a:buNone/>
              <a:tabLst/>
              <a:defRPr/>
            </a:pPr>
            <a:r>
              <a:rPr kumimoji="0" lang="en-US" sz="3500" b="0" i="0" u="none" strike="noStrike" kern="0" cap="none" spc="0" normalizeH="0" baseline="0" noProof="0">
                <a:ln>
                  <a:noFill/>
                </a:ln>
                <a:solidFill>
                  <a:srgbClr val="000000"/>
                </a:solidFill>
                <a:effectLst/>
                <a:uLnTx/>
                <a:uFillTx/>
                <a:latin typeface="Calibri"/>
                <a:ea typeface="Calibri"/>
                <a:cs typeface="Calibri"/>
                <a:sym typeface="Calibri"/>
              </a:rPr>
              <a:t>The</a:t>
            </a:r>
            <a:r>
              <a:rPr kumimoji="0" lang="en-US" sz="3500" b="0" i="0" u="none" strike="noStrike" kern="0" cap="none" spc="0" normalizeH="0" baseline="0" noProof="0">
                <a:ln>
                  <a:noFill/>
                </a:ln>
                <a:solidFill>
                  <a:srgbClr val="000000"/>
                </a:solidFill>
                <a:effectLst/>
                <a:uLnTx/>
                <a:uFill>
                  <a:noFill/>
                </a:uFill>
                <a:latin typeface="Calibri"/>
                <a:ea typeface="Calibri"/>
                <a:cs typeface="Calibri"/>
                <a:sym typeface="Calibri"/>
                <a:hlinkClick r:id="rId4"/>
              </a:rPr>
              <a:t> </a:t>
            </a:r>
            <a:r>
              <a:rPr kumimoji="0" lang="en-US" sz="3500" b="0" i="1" u="sng" strike="noStrike" kern="0" cap="none" spc="0" normalizeH="0" baseline="0" noProof="0">
                <a:ln>
                  <a:noFill/>
                </a:ln>
                <a:solidFill>
                  <a:srgbClr val="0000FF"/>
                </a:solidFill>
                <a:effectLst/>
                <a:uLnTx/>
                <a:uFillTx/>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Classroom assessment</a:t>
            </a:r>
            <a:r>
              <a:rPr kumimoji="0" lang="en-US" sz="3500" b="0" i="0" u="sng" strike="noStrike" kern="0" cap="none" spc="0" normalizeH="0" baseline="0" noProof="0">
                <a:ln>
                  <a:noFill/>
                </a:ln>
                <a:solidFill>
                  <a:srgbClr val="0000FF"/>
                </a:solidFill>
                <a:effectLst/>
                <a:uLnTx/>
                <a:uFillTx/>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 </a:t>
            </a:r>
            <a:r>
              <a:rPr kumimoji="0" lang="en-US" sz="3500" b="0" i="1" u="sng" strike="noStrike" kern="0" cap="none" spc="0" normalizeH="0" baseline="0" noProof="0">
                <a:ln>
                  <a:noFill/>
                </a:ln>
                <a:solidFill>
                  <a:srgbClr val="0000FF"/>
                </a:solidFill>
                <a:effectLst/>
                <a:uLnTx/>
                <a:uFillTx/>
                <a:latin typeface="Calibri"/>
                <a:ea typeface="Calibri"/>
                <a:cs typeface="Calibri"/>
                <a:sym typeface="Calibri"/>
                <a:hlinkClick r:id="rId4">
                  <a:extLst>
                    <a:ext uri="{A12FA001-AC4F-418D-AE19-62706E023703}">
                      <ahyp:hlinkClr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val="tx"/>
                    </a:ext>
                  </a:extLst>
                </a:hlinkClick>
              </a:rPr>
              <a:t>principles to support teaching and learning</a:t>
            </a:r>
            <a:r>
              <a:rPr kumimoji="0" lang="en-US" sz="3500" b="0" i="1" u="none" strike="noStrike" kern="0" cap="none" spc="0" normalizeH="0" baseline="0" noProof="0">
                <a:ln>
                  <a:noFill/>
                </a:ln>
                <a:solidFill>
                  <a:srgbClr val="000000"/>
                </a:solidFill>
                <a:effectLst/>
                <a:uLnTx/>
                <a:uFillTx/>
                <a:latin typeface="Calibri"/>
                <a:ea typeface="Calibri"/>
                <a:cs typeface="Calibri"/>
                <a:sym typeface="Calibri"/>
              </a:rPr>
              <a:t> </a:t>
            </a:r>
            <a:r>
              <a:rPr kumimoji="0" lang="en-US" sz="3500" b="0" i="0" u="none" strike="noStrike" kern="0" cap="none" spc="0" normalizeH="0" baseline="0" noProof="0">
                <a:ln>
                  <a:noFill/>
                </a:ln>
                <a:solidFill>
                  <a:srgbClr val="000000"/>
                </a:solidFill>
                <a:effectLst/>
                <a:uLnTx/>
                <a:uFillTx/>
                <a:latin typeface="Calibri"/>
                <a:ea typeface="Calibri"/>
                <a:cs typeface="Calibri"/>
                <a:sym typeface="Calibri"/>
              </a:rPr>
              <a:t>are important for in-person, hybrid, and remote learning environments.</a:t>
            </a:r>
            <a:endParaRPr kumimoji="0" sz="35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58" name="Google Shape;258;p29"/>
          <p:cNvSpPr txBox="1">
            <a:spLocks noGrp="1"/>
          </p:cNvSpPr>
          <p:nvPr>
            <p:ph type="title"/>
          </p:nvPr>
        </p:nvSpPr>
        <p:spPr>
          <a:xfrm>
            <a:off x="838200" y="365125"/>
            <a:ext cx="9144000" cy="885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The Foundation of Classroom Assessment </a:t>
            </a:r>
            <a:r>
              <a:rPr lang="en-US" i="1">
                <a:solidFill>
                  <a:srgbClr val="FF0000"/>
                </a:solidFill>
              </a:rPr>
              <a:t>Still </a:t>
            </a:r>
            <a:r>
              <a:rPr lang="en-US"/>
              <a:t>Remains the Same!</a:t>
            </a:r>
            <a:endParaRPr/>
          </a:p>
        </p:txBody>
      </p:sp>
      <p:sp>
        <p:nvSpPr>
          <p:cNvPr id="259" name="Google Shape;259;p29"/>
          <p:cNvSpPr txBox="1"/>
          <p:nvPr/>
        </p:nvSpPr>
        <p:spPr>
          <a:xfrm>
            <a:off x="8871000" y="3268950"/>
            <a:ext cx="3000000" cy="30000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1200"/>
              </a:spcBef>
              <a:spcAft>
                <a:spcPts val="120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60" name="Google Shape;260;p29"/>
          <p:cNvPicPr preferRelativeResize="0"/>
          <p:nvPr/>
        </p:nvPicPr>
        <p:blipFill rotWithShape="1">
          <a:blip r:embed="rId5">
            <a:alphaModFix/>
          </a:blip>
          <a:srcRect/>
          <a:stretch/>
        </p:blipFill>
        <p:spPr>
          <a:xfrm>
            <a:off x="1670963" y="5877374"/>
            <a:ext cx="1334886" cy="507125"/>
          </a:xfrm>
          <a:prstGeom prst="rect">
            <a:avLst/>
          </a:prstGeom>
          <a:noFill/>
          <a:ln>
            <a:noFill/>
          </a:ln>
        </p:spPr>
      </p:pic>
      <p:sp>
        <p:nvSpPr>
          <p:cNvPr id="261" name="Google Shape;261;p29"/>
          <p:cNvSpPr txBox="1"/>
          <p:nvPr/>
        </p:nvSpPr>
        <p:spPr>
          <a:xfrm>
            <a:off x="3096900" y="5991250"/>
            <a:ext cx="8428500" cy="365100"/>
          </a:xfrm>
          <a:prstGeom prst="rect">
            <a:avLst/>
          </a:prstGeom>
          <a:solidFill>
            <a:srgbClr val="FFF2CC"/>
          </a:solid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000000"/>
                </a:solidFill>
                <a:effectLst/>
                <a:uLnTx/>
                <a:uFillTx/>
                <a:latin typeface="Calibri"/>
                <a:ea typeface="Calibri"/>
                <a:cs typeface="Calibri"/>
                <a:sym typeface="Calibri"/>
              </a:rPr>
              <a:t>F</a:t>
            </a: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or more information, read the blog: </a:t>
            </a:r>
            <a:r>
              <a:rPr kumimoji="0" lang="en-US" sz="1400" b="1" i="1" u="sng" strike="noStrike" kern="0" cap="none" spc="0" normalizeH="0" baseline="0" noProof="0">
                <a:ln>
                  <a:noFill/>
                </a:ln>
                <a:solidFill>
                  <a:srgbClr val="0563C1"/>
                </a:solidFill>
                <a:effectLst/>
                <a:uLnTx/>
                <a:uFillTx/>
                <a:latin typeface="Calibri"/>
                <a:ea typeface="Calibri"/>
                <a:cs typeface="Calibri"/>
                <a:sym typeface="Calibri"/>
                <a:hlinkClick r:id="rId6"/>
              </a:rPr>
              <a:t>A Principled Approach to Classroom Assessment During Remote Learning</a:t>
            </a: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6626095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0"/>
          <p:cNvSpPr/>
          <p:nvPr/>
        </p:nvSpPr>
        <p:spPr>
          <a:xfrm>
            <a:off x="7643575" y="2289600"/>
            <a:ext cx="3800100" cy="1329600"/>
          </a:xfrm>
          <a:prstGeom prst="wedgeRectCallout">
            <a:avLst>
              <a:gd name="adj1" fmla="val -60715"/>
              <a:gd name="adj2" fmla="val -22468"/>
            </a:avLst>
          </a:prstGeom>
          <a:solidFill>
            <a:srgbClr val="FFF2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68" name="Google Shape;268;p30"/>
          <p:cNvSpPr txBox="1">
            <a:spLocks noGrp="1"/>
          </p:cNvSpPr>
          <p:nvPr>
            <p:ph type="title"/>
          </p:nvPr>
        </p:nvSpPr>
        <p:spPr>
          <a:xfrm>
            <a:off x="838200" y="365125"/>
            <a:ext cx="9687000" cy="8856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262626"/>
              </a:buClr>
              <a:buSzPts val="4000"/>
              <a:buFont typeface="Calibri"/>
              <a:buNone/>
            </a:pPr>
            <a:r>
              <a:rPr lang="en-US"/>
              <a:t>It’s </a:t>
            </a:r>
            <a:r>
              <a:rPr lang="en-US" i="1">
                <a:solidFill>
                  <a:srgbClr val="FF0000"/>
                </a:solidFill>
              </a:rPr>
              <a:t>Still </a:t>
            </a:r>
            <a:r>
              <a:rPr lang="en-US"/>
              <a:t>About the System!</a:t>
            </a:r>
            <a:endParaRPr/>
          </a:p>
        </p:txBody>
      </p:sp>
      <p:sp>
        <p:nvSpPr>
          <p:cNvPr id="269" name="Google Shape;269;p3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44</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sp>
        <p:nvSpPr>
          <p:cNvPr id="270" name="Google Shape;270;p30"/>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888888"/>
                </a:solidFill>
                <a:effectLst/>
                <a:uLnTx/>
                <a:uFillTx/>
                <a:latin typeface="Calibri"/>
                <a:cs typeface="Calibri"/>
                <a:sym typeface="Calibri"/>
              </a:rPr>
              <a:t>www.nciea.org</a:t>
            </a: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pic>
        <p:nvPicPr>
          <p:cNvPr id="271" name="Google Shape;271;p30"/>
          <p:cNvPicPr preferRelativeResize="0"/>
          <p:nvPr/>
        </p:nvPicPr>
        <p:blipFill>
          <a:blip r:embed="rId3">
            <a:alphaModFix/>
          </a:blip>
          <a:stretch>
            <a:fillRect/>
          </a:stretch>
        </p:blipFill>
        <p:spPr>
          <a:xfrm>
            <a:off x="1580050" y="1383600"/>
            <a:ext cx="5473700" cy="4443650"/>
          </a:xfrm>
          <a:prstGeom prst="rect">
            <a:avLst/>
          </a:prstGeom>
          <a:noFill/>
          <a:ln>
            <a:noFill/>
          </a:ln>
        </p:spPr>
      </p:pic>
      <p:sp>
        <p:nvSpPr>
          <p:cNvPr id="272" name="Google Shape;272;p30"/>
          <p:cNvSpPr/>
          <p:nvPr/>
        </p:nvSpPr>
        <p:spPr>
          <a:xfrm>
            <a:off x="3477350" y="4292425"/>
            <a:ext cx="1815600" cy="555300"/>
          </a:xfrm>
          <a:prstGeom prst="curvedDownArrow">
            <a:avLst>
              <a:gd name="adj1" fmla="val 25000"/>
              <a:gd name="adj2" fmla="val 50000"/>
              <a:gd name="adj3" fmla="val 25000"/>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3" name="Google Shape;273;p30"/>
          <p:cNvSpPr/>
          <p:nvPr/>
        </p:nvSpPr>
        <p:spPr>
          <a:xfrm rot="10799432">
            <a:off x="3409100" y="5713350"/>
            <a:ext cx="1815600" cy="546000"/>
          </a:xfrm>
          <a:prstGeom prst="curvedDownArrow">
            <a:avLst>
              <a:gd name="adj1" fmla="val 25000"/>
              <a:gd name="adj2" fmla="val 50000"/>
              <a:gd name="adj3" fmla="val 25000"/>
            </a:avLst>
          </a:prstGeom>
          <a:solidFill>
            <a:srgbClr val="A4C2F4"/>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74" name="Google Shape;274;p30"/>
          <p:cNvSpPr txBox="1"/>
          <p:nvPr/>
        </p:nvSpPr>
        <p:spPr>
          <a:xfrm>
            <a:off x="3623150" y="2791513"/>
            <a:ext cx="1524000" cy="13809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90000"/>
              </a:lnSpc>
              <a:spcBef>
                <a:spcPts val="0"/>
              </a:spcBef>
              <a:spcAft>
                <a:spcPts val="0"/>
              </a:spcAft>
              <a:buClr>
                <a:srgbClr val="000000"/>
              </a:buClr>
              <a:buSzTx/>
              <a:buFont typeface="Arial"/>
              <a:buNone/>
              <a:tabLst/>
              <a:defRPr/>
            </a:pPr>
            <a:r>
              <a:rPr kumimoji="0" lang="en-US" sz="1800" b="1" i="0" u="none" strike="noStrike" kern="0" cap="none" spc="0" normalizeH="0" baseline="0" noProof="0">
                <a:ln>
                  <a:noFill/>
                </a:ln>
                <a:solidFill>
                  <a:srgbClr val="000000"/>
                </a:solidFill>
                <a:effectLst/>
                <a:uLnTx/>
                <a:uFillTx/>
                <a:latin typeface="Calibri"/>
                <a:ea typeface="Calibri"/>
                <a:cs typeface="Calibri"/>
                <a:sym typeface="Calibri"/>
              </a:rPr>
              <a:t>Teach to the student’s zone of proximal development</a:t>
            </a:r>
            <a:endParaRPr kumimoji="0" sz="1400" b="1"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275" name="Google Shape;275;p30"/>
          <p:cNvSpPr txBox="1"/>
          <p:nvPr/>
        </p:nvSpPr>
        <p:spPr>
          <a:xfrm>
            <a:off x="7879225" y="2289600"/>
            <a:ext cx="3930000" cy="1481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See module on “</a:t>
            </a:r>
            <a:r>
              <a:rPr kumimoji="0" lang="en-US" sz="1800" b="0" i="0" u="sng" strike="noStrike" kern="0" cap="none" spc="0" normalizeH="0" baseline="0" noProof="0">
                <a:ln>
                  <a:noFill/>
                </a:ln>
                <a:solidFill>
                  <a:srgbClr val="0563C1"/>
                </a:solidFill>
                <a:effectLst/>
                <a:uLnTx/>
                <a:uFillTx/>
                <a:latin typeface="Calibri"/>
                <a:ea typeface="Calibri"/>
                <a:cs typeface="Calibri"/>
                <a:sym typeface="Calibri"/>
                <a:hlinkClick r:id="rId4"/>
              </a:rPr>
              <a:t>Putting the Pieces Together: High-Quality Classroom Assessment Systems</a:t>
            </a:r>
            <a:r>
              <a:rPr kumimoji="0" lang="en-US" sz="1800" b="0" i="0" u="none" strike="noStrike" kern="0" cap="none" spc="0" normalizeH="0" baseline="0" noProof="0">
                <a:ln>
                  <a:noFill/>
                </a:ln>
                <a:solidFill>
                  <a:srgbClr val="000000"/>
                </a:solidFill>
                <a:effectLst/>
                <a:uLnTx/>
                <a:uFillTx/>
                <a:latin typeface="Calibri"/>
                <a:ea typeface="Calibri"/>
                <a:cs typeface="Calibri"/>
                <a:sym typeface="Calibri"/>
              </a:rPr>
              <a:t>” for more information.</a:t>
            </a: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14956565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1"/>
          <p:cNvSpPr txBox="1">
            <a:spLocks noGrp="1"/>
          </p:cNvSpPr>
          <p:nvPr>
            <p:ph type="title"/>
          </p:nvPr>
        </p:nvSpPr>
        <p:spPr>
          <a:xfrm>
            <a:off x="838200" y="365125"/>
            <a:ext cx="9144000" cy="885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But Practically, It Is Different!</a:t>
            </a:r>
            <a:endParaRPr/>
          </a:p>
        </p:txBody>
      </p:sp>
      <p:sp>
        <p:nvSpPr>
          <p:cNvPr id="282" name="Google Shape;282;p3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45</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pic>
        <p:nvPicPr>
          <p:cNvPr id="283" name="Google Shape;283;p31"/>
          <p:cNvPicPr preferRelativeResize="0"/>
          <p:nvPr/>
        </p:nvPicPr>
        <p:blipFill>
          <a:blip r:embed="rId3">
            <a:alphaModFix/>
          </a:blip>
          <a:stretch>
            <a:fillRect/>
          </a:stretch>
        </p:blipFill>
        <p:spPr>
          <a:xfrm>
            <a:off x="1027150" y="1390300"/>
            <a:ext cx="10242828" cy="4926576"/>
          </a:xfrm>
          <a:prstGeom prst="rect">
            <a:avLst/>
          </a:prstGeom>
          <a:noFill/>
          <a:ln>
            <a:noFill/>
          </a:ln>
        </p:spPr>
      </p:pic>
    </p:spTree>
    <p:extLst>
      <p:ext uri="{BB962C8B-B14F-4D97-AF65-F5344CB8AC3E}">
        <p14:creationId xmlns:p14="http://schemas.microsoft.com/office/powerpoint/2010/main" val="29795593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44"/>
          <p:cNvSpPr txBox="1">
            <a:spLocks noGrp="1"/>
          </p:cNvSpPr>
          <p:nvPr>
            <p:ph type="title"/>
          </p:nvPr>
        </p:nvSpPr>
        <p:spPr>
          <a:xfrm>
            <a:off x="838200" y="365125"/>
            <a:ext cx="10515600" cy="885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Embedded Formative Assessment Strategies</a:t>
            </a:r>
            <a:endParaRPr/>
          </a:p>
        </p:txBody>
      </p:sp>
      <p:sp>
        <p:nvSpPr>
          <p:cNvPr id="513" name="Google Shape;513;p4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46</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pic>
        <p:nvPicPr>
          <p:cNvPr id="514" name="Google Shape;514;p44"/>
          <p:cNvPicPr preferRelativeResize="0"/>
          <p:nvPr/>
        </p:nvPicPr>
        <p:blipFill rotWithShape="1">
          <a:blip r:embed="rId3">
            <a:alphaModFix/>
          </a:blip>
          <a:srcRect t="8450"/>
          <a:stretch/>
        </p:blipFill>
        <p:spPr>
          <a:xfrm>
            <a:off x="778700" y="1355175"/>
            <a:ext cx="10866676" cy="4585675"/>
          </a:xfrm>
          <a:prstGeom prst="rect">
            <a:avLst/>
          </a:prstGeom>
          <a:noFill/>
          <a:ln>
            <a:noFill/>
          </a:ln>
        </p:spPr>
      </p:pic>
      <p:sp>
        <p:nvSpPr>
          <p:cNvPr id="515" name="Google Shape;515;p44"/>
          <p:cNvSpPr txBox="1"/>
          <p:nvPr/>
        </p:nvSpPr>
        <p:spPr>
          <a:xfrm>
            <a:off x="999275" y="5831350"/>
            <a:ext cx="10427400" cy="3651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Wiliam, D. (2018). </a:t>
            </a:r>
            <a:r>
              <a:rPr kumimoji="0" lang="en-US" sz="1400" b="0" i="1" u="none" strike="noStrike" kern="0" cap="none" spc="0" normalizeH="0" baseline="0" noProof="0">
                <a:ln>
                  <a:noFill/>
                </a:ln>
                <a:solidFill>
                  <a:srgbClr val="000000"/>
                </a:solidFill>
                <a:effectLst/>
                <a:uLnTx/>
                <a:uFillTx/>
                <a:latin typeface="Calibri"/>
                <a:ea typeface="Calibri"/>
                <a:cs typeface="Calibri"/>
                <a:sym typeface="Calibri"/>
              </a:rPr>
              <a:t>Embedded formative assessment, 2nd ed</a:t>
            </a: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 Bloomington, IN: Solution Tree Press.</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6667369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45"/>
          <p:cNvSpPr txBox="1">
            <a:spLocks noGrp="1"/>
          </p:cNvSpPr>
          <p:nvPr>
            <p:ph type="title"/>
          </p:nvPr>
        </p:nvSpPr>
        <p:spPr>
          <a:xfrm>
            <a:off x="838200" y="365125"/>
            <a:ext cx="9144000" cy="885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Formative Assessment Strategies Tool</a:t>
            </a:r>
            <a:endParaRPr/>
          </a:p>
        </p:txBody>
      </p:sp>
      <p:sp>
        <p:nvSpPr>
          <p:cNvPr id="522" name="Google Shape;522;p45"/>
          <p:cNvSpPr txBox="1">
            <a:spLocks noGrp="1"/>
          </p:cNvSpPr>
          <p:nvPr>
            <p:ph type="body" idx="1"/>
          </p:nvPr>
        </p:nvSpPr>
        <p:spPr>
          <a:xfrm>
            <a:off x="8229600" y="4637775"/>
            <a:ext cx="3591900" cy="15993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sz="2600" u="sng">
                <a:solidFill>
                  <a:schemeClr val="hlink"/>
                </a:solidFill>
                <a:hlinkClick r:id="rId3"/>
              </a:rPr>
              <a:t>Click here to access blank formative assessment strategies tool.</a:t>
            </a:r>
            <a:endParaRPr sz="2600"/>
          </a:p>
        </p:txBody>
      </p:sp>
      <p:sp>
        <p:nvSpPr>
          <p:cNvPr id="523" name="Google Shape;523;p4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47</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sp>
        <p:nvSpPr>
          <p:cNvPr id="524" name="Google Shape;524;p45"/>
          <p:cNvSpPr txBox="1"/>
          <p:nvPr/>
        </p:nvSpPr>
        <p:spPr>
          <a:xfrm>
            <a:off x="8042250" y="1790175"/>
            <a:ext cx="3966600" cy="28476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a:ln>
                  <a:noFill/>
                </a:ln>
                <a:solidFill>
                  <a:srgbClr val="000000"/>
                </a:solidFill>
                <a:effectLst/>
                <a:uLnTx/>
                <a:uFillTx/>
                <a:latin typeface="Calibri"/>
                <a:ea typeface="Calibri"/>
                <a:cs typeface="Calibri"/>
                <a:sym typeface="Calibri"/>
              </a:rPr>
              <a:t>Pedagogy first; technology second.</a:t>
            </a:r>
            <a:endParaRPr kumimoji="0" sz="3000" b="1"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30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0" i="0" u="none" strike="noStrike" kern="0" cap="none" spc="0" normalizeH="0" baseline="0" noProof="0">
                <a:ln>
                  <a:noFill/>
                </a:ln>
                <a:solidFill>
                  <a:srgbClr val="000000"/>
                </a:solidFill>
                <a:effectLst/>
                <a:uLnTx/>
                <a:uFillTx/>
                <a:latin typeface="Calibri"/>
                <a:ea typeface="Calibri"/>
                <a:cs typeface="Calibri"/>
                <a:sym typeface="Calibri"/>
              </a:rPr>
              <a:t>Technologies are tools to be applied mindfully and appropriately!</a:t>
            </a:r>
            <a:endParaRPr kumimoji="0" sz="30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525" name="Google Shape;525;p45"/>
          <p:cNvPicPr preferRelativeResize="0"/>
          <p:nvPr/>
        </p:nvPicPr>
        <p:blipFill>
          <a:blip r:embed="rId4">
            <a:alphaModFix/>
          </a:blip>
          <a:stretch>
            <a:fillRect/>
          </a:stretch>
        </p:blipFill>
        <p:spPr>
          <a:xfrm>
            <a:off x="304800" y="1341550"/>
            <a:ext cx="7737450" cy="5247083"/>
          </a:xfrm>
          <a:prstGeom prst="rect">
            <a:avLst/>
          </a:prstGeom>
          <a:noFill/>
          <a:ln>
            <a:noFill/>
          </a:ln>
        </p:spPr>
      </p:pic>
    </p:spTree>
    <p:extLst>
      <p:ext uri="{BB962C8B-B14F-4D97-AF65-F5344CB8AC3E}">
        <p14:creationId xmlns:p14="http://schemas.microsoft.com/office/powerpoint/2010/main" val="301862097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pic>
        <p:nvPicPr>
          <p:cNvPr id="544" name="Google Shape;544;p47"/>
          <p:cNvPicPr preferRelativeResize="0"/>
          <p:nvPr/>
        </p:nvPicPr>
        <p:blipFill>
          <a:blip r:embed="rId3">
            <a:alphaModFix/>
          </a:blip>
          <a:stretch>
            <a:fillRect/>
          </a:stretch>
        </p:blipFill>
        <p:spPr>
          <a:xfrm>
            <a:off x="361725" y="1343125"/>
            <a:ext cx="7556495" cy="5378326"/>
          </a:xfrm>
          <a:prstGeom prst="rect">
            <a:avLst/>
          </a:prstGeom>
          <a:noFill/>
          <a:ln>
            <a:noFill/>
          </a:ln>
        </p:spPr>
      </p:pic>
      <p:sp>
        <p:nvSpPr>
          <p:cNvPr id="545" name="Google Shape;545;p47"/>
          <p:cNvSpPr txBox="1">
            <a:spLocks noGrp="1"/>
          </p:cNvSpPr>
          <p:nvPr>
            <p:ph type="title"/>
          </p:nvPr>
        </p:nvSpPr>
        <p:spPr>
          <a:xfrm>
            <a:off x="838200" y="365125"/>
            <a:ext cx="9144000" cy="885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solidFill>
                  <a:srgbClr val="B45F06"/>
                </a:solidFill>
              </a:rPr>
              <a:t>Profile 1:</a:t>
            </a:r>
            <a:r>
              <a:rPr lang="en-US"/>
              <a:t> Older Students, Asynchronous</a:t>
            </a:r>
            <a:endParaRPr/>
          </a:p>
        </p:txBody>
      </p:sp>
      <p:sp>
        <p:nvSpPr>
          <p:cNvPr id="546" name="Google Shape;546;p47"/>
          <p:cNvSpPr txBox="1">
            <a:spLocks noGrp="1"/>
          </p:cNvSpPr>
          <p:nvPr>
            <p:ph type="body" idx="1"/>
          </p:nvPr>
        </p:nvSpPr>
        <p:spPr>
          <a:xfrm>
            <a:off x="8496025" y="2052600"/>
            <a:ext cx="2857800" cy="28419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u="sng" dirty="0">
                <a:solidFill>
                  <a:schemeClr val="hlink"/>
                </a:solidFill>
                <a:hlinkClick r:id="rId4"/>
              </a:rPr>
              <a:t>Click here to access upper elementary through high school example</a:t>
            </a:r>
            <a:endParaRPr dirty="0"/>
          </a:p>
        </p:txBody>
      </p:sp>
      <p:sp>
        <p:nvSpPr>
          <p:cNvPr id="547" name="Google Shape;547;p4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48</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sp>
        <p:nvSpPr>
          <p:cNvPr id="548" name="Google Shape;548;p47"/>
          <p:cNvSpPr/>
          <p:nvPr/>
        </p:nvSpPr>
        <p:spPr>
          <a:xfrm>
            <a:off x="6571850" y="1460400"/>
            <a:ext cx="789300" cy="592200"/>
          </a:xfrm>
          <a:prstGeom prst="down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9160831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49"/>
          <p:cNvSpPr txBox="1">
            <a:spLocks noGrp="1"/>
          </p:cNvSpPr>
          <p:nvPr>
            <p:ph type="title"/>
          </p:nvPr>
        </p:nvSpPr>
        <p:spPr>
          <a:xfrm>
            <a:off x="838200" y="365125"/>
            <a:ext cx="9144000" cy="885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solidFill>
                  <a:srgbClr val="B45F06"/>
                </a:solidFill>
              </a:rPr>
              <a:t>Profile 2: </a:t>
            </a:r>
            <a:r>
              <a:rPr lang="en-US"/>
              <a:t>Younger Students, Synchronous</a:t>
            </a:r>
            <a:endParaRPr/>
          </a:p>
        </p:txBody>
      </p:sp>
      <p:sp>
        <p:nvSpPr>
          <p:cNvPr id="568" name="Google Shape;568;p49"/>
          <p:cNvSpPr txBox="1">
            <a:spLocks noGrp="1"/>
          </p:cNvSpPr>
          <p:nvPr>
            <p:ph type="body" idx="1"/>
          </p:nvPr>
        </p:nvSpPr>
        <p:spPr>
          <a:xfrm>
            <a:off x="8091450" y="2035875"/>
            <a:ext cx="3755700" cy="4250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Clr>
                <a:schemeClr val="dk1"/>
              </a:buClr>
              <a:buSzPts val="1100"/>
              <a:buFont typeface="Arial"/>
              <a:buNone/>
            </a:pPr>
            <a:r>
              <a:rPr lang="en-US" u="sng" dirty="0">
                <a:solidFill>
                  <a:schemeClr val="hlink"/>
                </a:solidFill>
                <a:hlinkClick r:id="rId3"/>
              </a:rPr>
              <a:t>Click here to access elementary grades (K-4) example</a:t>
            </a:r>
            <a:endParaRPr dirty="0"/>
          </a:p>
        </p:txBody>
      </p:sp>
      <p:sp>
        <p:nvSpPr>
          <p:cNvPr id="569" name="Google Shape;569;p49"/>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49</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pic>
        <p:nvPicPr>
          <p:cNvPr id="570" name="Google Shape;570;p49"/>
          <p:cNvPicPr preferRelativeResize="0"/>
          <p:nvPr/>
        </p:nvPicPr>
        <p:blipFill>
          <a:blip r:embed="rId4">
            <a:alphaModFix/>
          </a:blip>
          <a:stretch>
            <a:fillRect/>
          </a:stretch>
        </p:blipFill>
        <p:spPr>
          <a:xfrm>
            <a:off x="838200" y="1329700"/>
            <a:ext cx="7085501" cy="5026650"/>
          </a:xfrm>
          <a:prstGeom prst="rect">
            <a:avLst/>
          </a:prstGeom>
          <a:noFill/>
          <a:ln>
            <a:noFill/>
          </a:ln>
        </p:spPr>
      </p:pic>
      <p:sp>
        <p:nvSpPr>
          <p:cNvPr id="571" name="Google Shape;571;p49"/>
          <p:cNvSpPr/>
          <p:nvPr/>
        </p:nvSpPr>
        <p:spPr>
          <a:xfrm>
            <a:off x="5219975" y="1443675"/>
            <a:ext cx="789300" cy="592200"/>
          </a:xfrm>
          <a:prstGeom prst="down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03613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4925"/>
            <a:ext cx="10515600" cy="1325563"/>
          </a:xfrm>
        </p:spPr>
        <p:txBody>
          <a:bodyPr/>
          <a:lstStyle/>
          <a:p>
            <a:r>
              <a:rPr lang="en-US" b="1" dirty="0" smtClean="0"/>
              <a:t>Toolkit</a:t>
            </a:r>
            <a:endParaRPr lang="en-US" b="1" dirty="0"/>
          </a:p>
        </p:txBody>
      </p:sp>
      <p:sp>
        <p:nvSpPr>
          <p:cNvPr id="3" name="Content Placeholder 2"/>
          <p:cNvSpPr>
            <a:spLocks noGrp="1"/>
          </p:cNvSpPr>
          <p:nvPr>
            <p:ph idx="1"/>
          </p:nvPr>
        </p:nvSpPr>
        <p:spPr/>
        <p:txBody>
          <a:bodyPr>
            <a:normAutofit/>
          </a:bodyPr>
          <a:lstStyle/>
          <a:p>
            <a:pPr marL="0" indent="0">
              <a:buNone/>
            </a:pPr>
            <a:r>
              <a:rPr lang="en-US" sz="3600" dirty="0" smtClean="0"/>
              <a:t>Also contains Primers on</a:t>
            </a:r>
          </a:p>
          <a:p>
            <a:endParaRPr lang="en-US" sz="3600" dirty="0"/>
          </a:p>
          <a:p>
            <a:r>
              <a:rPr lang="en-US" sz="3600" dirty="0"/>
              <a:t>A</a:t>
            </a:r>
            <a:r>
              <a:rPr lang="en-US" sz="3600" dirty="0" smtClean="0"/>
              <a:t>ssessment vocabulary</a:t>
            </a:r>
          </a:p>
          <a:p>
            <a:r>
              <a:rPr lang="en-US" sz="3600" dirty="0" smtClean="0"/>
              <a:t>Purposes of assessments</a:t>
            </a:r>
          </a:p>
          <a:p>
            <a:r>
              <a:rPr lang="en-US" sz="3600" dirty="0" smtClean="0"/>
              <a:t>Types of assessment</a:t>
            </a:r>
          </a:p>
          <a:p>
            <a:r>
              <a:rPr lang="en-US" sz="3600" dirty="0" smtClean="0"/>
              <a:t>Focus on formative assessment</a:t>
            </a:r>
          </a:p>
        </p:txBody>
      </p:sp>
    </p:spTree>
    <p:extLst>
      <p:ext uri="{BB962C8B-B14F-4D97-AF65-F5344CB8AC3E}">
        <p14:creationId xmlns:p14="http://schemas.microsoft.com/office/powerpoint/2010/main" val="237694956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76"/>
        <p:cNvGrpSpPr/>
        <p:nvPr/>
      </p:nvGrpSpPr>
      <p:grpSpPr>
        <a:xfrm>
          <a:off x="0" y="0"/>
          <a:ext cx="0" cy="0"/>
          <a:chOff x="0" y="0"/>
          <a:chExt cx="0" cy="0"/>
        </a:xfrm>
      </p:grpSpPr>
      <p:sp>
        <p:nvSpPr>
          <p:cNvPr id="577" name="Google Shape;577;p50"/>
          <p:cNvSpPr txBox="1">
            <a:spLocks noGrp="1"/>
          </p:cNvSpPr>
          <p:nvPr>
            <p:ph type="title"/>
          </p:nvPr>
        </p:nvSpPr>
        <p:spPr>
          <a:xfrm>
            <a:off x="838200" y="365125"/>
            <a:ext cx="10515600" cy="885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Selected Formative Assessment Resources</a:t>
            </a:r>
            <a:endParaRPr/>
          </a:p>
        </p:txBody>
      </p:sp>
      <p:sp>
        <p:nvSpPr>
          <p:cNvPr id="578" name="Google Shape;578;p50"/>
          <p:cNvSpPr txBox="1">
            <a:spLocks noGrp="1"/>
          </p:cNvSpPr>
          <p:nvPr>
            <p:ph type="body" idx="1"/>
          </p:nvPr>
        </p:nvSpPr>
        <p:spPr>
          <a:xfrm>
            <a:off x="257725" y="1367900"/>
            <a:ext cx="7049888" cy="1960042"/>
          </a:xfrm>
          <a:prstGeom prst="rect">
            <a:avLst/>
          </a:prstGeom>
          <a:solidFill>
            <a:srgbClr val="F3F3F3"/>
          </a:solidFill>
        </p:spPr>
        <p:txBody>
          <a:bodyPr spcFirstLastPara="1" wrap="square" lIns="91425" tIns="45700" rIns="91425" bIns="45700" anchor="t" anchorCtr="0">
            <a:noAutofit/>
          </a:bodyPr>
          <a:lstStyle/>
          <a:p>
            <a:pPr marL="457200" lvl="0" indent="-336550" algn="l" rtl="0">
              <a:lnSpc>
                <a:spcPct val="115000"/>
              </a:lnSpc>
              <a:spcBef>
                <a:spcPts val="0"/>
              </a:spcBef>
              <a:spcAft>
                <a:spcPts val="0"/>
              </a:spcAft>
              <a:buClr>
                <a:srgbClr val="434343"/>
              </a:buClr>
              <a:buSzPts val="1700"/>
              <a:buAutoNum type="arabicPeriod"/>
            </a:pPr>
            <a:r>
              <a:rPr lang="en-US" sz="2300" dirty="0">
                <a:solidFill>
                  <a:srgbClr val="434343"/>
                </a:solidFill>
              </a:rPr>
              <a:t>Make sure the tools or apps you use fit your purpose.</a:t>
            </a:r>
            <a:endParaRPr sz="2300" dirty="0">
              <a:solidFill>
                <a:srgbClr val="434343"/>
              </a:solidFill>
            </a:endParaRPr>
          </a:p>
          <a:p>
            <a:pPr marL="457200" lvl="0" indent="-336550" algn="l" rtl="0">
              <a:lnSpc>
                <a:spcPct val="115000"/>
              </a:lnSpc>
              <a:spcBef>
                <a:spcPts val="0"/>
              </a:spcBef>
              <a:spcAft>
                <a:spcPts val="0"/>
              </a:spcAft>
              <a:buClr>
                <a:srgbClr val="434343"/>
              </a:buClr>
              <a:buSzPts val="1700"/>
              <a:buAutoNum type="arabicPeriod"/>
            </a:pPr>
            <a:r>
              <a:rPr lang="en-US" sz="2300" dirty="0">
                <a:solidFill>
                  <a:srgbClr val="434343"/>
                </a:solidFill>
              </a:rPr>
              <a:t>Don’t overwhelm students with too many tools: focus on a few</a:t>
            </a:r>
            <a:endParaRPr sz="2300" dirty="0">
              <a:solidFill>
                <a:srgbClr val="434343"/>
              </a:solidFill>
            </a:endParaRPr>
          </a:p>
          <a:p>
            <a:pPr marL="457200" lvl="0" indent="-336550" algn="l" rtl="0">
              <a:lnSpc>
                <a:spcPct val="115000"/>
              </a:lnSpc>
              <a:spcBef>
                <a:spcPts val="0"/>
              </a:spcBef>
              <a:spcAft>
                <a:spcPts val="0"/>
              </a:spcAft>
              <a:buClr>
                <a:srgbClr val="434343"/>
              </a:buClr>
              <a:buSzPts val="1700"/>
              <a:buAutoNum type="arabicPeriod"/>
            </a:pPr>
            <a:r>
              <a:rPr lang="en-US" sz="2300" dirty="0">
                <a:solidFill>
                  <a:srgbClr val="434343"/>
                </a:solidFill>
              </a:rPr>
              <a:t>Use the information you collect!</a:t>
            </a:r>
            <a:endParaRPr sz="3100" dirty="0">
              <a:solidFill>
                <a:srgbClr val="434343"/>
              </a:solidFill>
            </a:endParaRPr>
          </a:p>
        </p:txBody>
      </p:sp>
      <p:sp>
        <p:nvSpPr>
          <p:cNvPr id="579" name="Google Shape;579;p5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50</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pic>
        <p:nvPicPr>
          <p:cNvPr id="580" name="Google Shape;580;p50"/>
          <p:cNvPicPr preferRelativeResize="0"/>
          <p:nvPr/>
        </p:nvPicPr>
        <p:blipFill>
          <a:blip r:embed="rId3">
            <a:alphaModFix/>
          </a:blip>
          <a:stretch>
            <a:fillRect/>
          </a:stretch>
        </p:blipFill>
        <p:spPr>
          <a:xfrm>
            <a:off x="7289300" y="1310138"/>
            <a:ext cx="4295175" cy="4237725"/>
          </a:xfrm>
          <a:prstGeom prst="rect">
            <a:avLst/>
          </a:prstGeom>
          <a:noFill/>
          <a:ln>
            <a:noFill/>
          </a:ln>
        </p:spPr>
      </p:pic>
      <p:sp>
        <p:nvSpPr>
          <p:cNvPr id="581" name="Google Shape;581;p50"/>
          <p:cNvSpPr txBox="1"/>
          <p:nvPr/>
        </p:nvSpPr>
        <p:spPr>
          <a:xfrm>
            <a:off x="7374988" y="5547875"/>
            <a:ext cx="4123800" cy="885600"/>
          </a:xfrm>
          <a:prstGeom prst="rect">
            <a:avLst/>
          </a:prstGeom>
          <a:solidFill>
            <a:srgbClr val="B7B7B7"/>
          </a:solid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600" b="0" i="0" u="sng" strike="noStrike" kern="0" cap="none" spc="0" normalizeH="0" baseline="0" noProof="0">
                <a:ln>
                  <a:noFill/>
                </a:ln>
                <a:solidFill>
                  <a:srgbClr val="0563C1"/>
                </a:solidFill>
                <a:effectLst/>
                <a:uLnTx/>
                <a:uFillTx/>
                <a:latin typeface="Calibri"/>
                <a:ea typeface="Calibri"/>
                <a:cs typeface="Calibri"/>
                <a:sym typeface="Calibri"/>
                <a:hlinkClick r:id="rId4"/>
              </a:rPr>
              <a:t>60 Formative Assessment Techniques</a:t>
            </a: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 choose the ones most applicable to remote learning environments</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582" name="Google Shape;582;p50"/>
          <p:cNvPicPr preferRelativeResize="0"/>
          <p:nvPr/>
        </p:nvPicPr>
        <p:blipFill>
          <a:blip r:embed="rId5">
            <a:alphaModFix/>
          </a:blip>
          <a:stretch>
            <a:fillRect/>
          </a:stretch>
        </p:blipFill>
        <p:spPr>
          <a:xfrm>
            <a:off x="838200" y="3423416"/>
            <a:ext cx="5596476" cy="2680000"/>
          </a:xfrm>
          <a:prstGeom prst="rect">
            <a:avLst/>
          </a:prstGeom>
          <a:noFill/>
          <a:ln>
            <a:noFill/>
          </a:ln>
        </p:spPr>
      </p:pic>
      <p:sp>
        <p:nvSpPr>
          <p:cNvPr id="583" name="Google Shape;583;p50"/>
          <p:cNvSpPr txBox="1"/>
          <p:nvPr/>
        </p:nvSpPr>
        <p:spPr>
          <a:xfrm>
            <a:off x="859638" y="5769575"/>
            <a:ext cx="5553600" cy="654300"/>
          </a:xfrm>
          <a:prstGeom prst="rect">
            <a:avLst/>
          </a:prstGeom>
          <a:solidFill>
            <a:srgbClr val="B7B7B7"/>
          </a:solid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600" b="0" i="0" u="sng" strike="noStrike" kern="0" cap="none" spc="0" normalizeH="0" baseline="0" noProof="0">
                <a:ln>
                  <a:noFill/>
                </a:ln>
                <a:solidFill>
                  <a:srgbClr val="0563C1"/>
                </a:solidFill>
                <a:effectLst/>
                <a:uLnTx/>
                <a:uFillTx/>
                <a:latin typeface="Calibri"/>
                <a:ea typeface="Calibri"/>
                <a:cs typeface="Calibri"/>
                <a:sym typeface="Calibri"/>
                <a:hlinkClick r:id="rId6"/>
              </a:rPr>
              <a:t>75 digital tools and apps</a:t>
            </a: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 teachers can use to support formative assessment in the classroom</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484584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6"/>
          <p:cNvSpPr>
            <a:spLocks noGrp="1"/>
          </p:cNvSpPr>
          <p:nvPr>
            <p:ph type="title"/>
          </p:nvPr>
        </p:nvSpPr>
        <p:spPr/>
        <p:txBody>
          <a:bodyPr/>
          <a:lstStyle/>
          <a:p>
            <a:r>
              <a:rPr lang="en-US"/>
              <a:t>Caution!!!!</a:t>
            </a:r>
          </a:p>
        </p:txBody>
      </p:sp>
      <p:sp>
        <p:nvSpPr>
          <p:cNvPr id="105474" name="Rectangle 3"/>
          <p:cNvSpPr>
            <a:spLocks noGrp="1" noChangeArrowheads="1"/>
          </p:cNvSpPr>
          <p:nvPr>
            <p:ph idx="1"/>
          </p:nvPr>
        </p:nvSpPr>
        <p:spPr/>
        <p:txBody>
          <a:bodyPr/>
          <a:lstStyle/>
          <a:p>
            <a:pPr marL="0" indent="0">
              <a:buNone/>
            </a:pPr>
            <a:r>
              <a:rPr lang="en-US" dirty="0">
                <a:solidFill>
                  <a:schemeClr val="tx1"/>
                </a:solidFill>
              </a:rPr>
              <a:t>“…We must keep in mind, however, that educators will not achieve the benefits of formative assessment for learning simply by implementing a string of promising techniques [tools] or by using them mechanistically.”  </a:t>
            </a:r>
          </a:p>
          <a:p>
            <a:pPr marL="0" indent="0">
              <a:buNone/>
            </a:pPr>
            <a:r>
              <a:rPr lang="en-US" dirty="0">
                <a:solidFill>
                  <a:schemeClr val="tx1"/>
                </a:solidFill>
              </a:rPr>
              <a:t>      </a:t>
            </a:r>
          </a:p>
          <a:p>
            <a:pPr marL="0" indent="0">
              <a:buNone/>
            </a:pPr>
            <a:r>
              <a:rPr lang="en-US" dirty="0">
                <a:solidFill>
                  <a:schemeClr val="tx1"/>
                </a:solidFill>
              </a:rPr>
              <a:t>           — Lorrie Shepard, 2005</a:t>
            </a:r>
          </a:p>
        </p:txBody>
      </p:sp>
    </p:spTree>
    <p:extLst>
      <p:ext uri="{BB962C8B-B14F-4D97-AF65-F5344CB8AC3E}">
        <p14:creationId xmlns:p14="http://schemas.microsoft.com/office/powerpoint/2010/main" val="14509690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88"/>
        <p:cNvGrpSpPr/>
        <p:nvPr/>
      </p:nvGrpSpPr>
      <p:grpSpPr>
        <a:xfrm>
          <a:off x="0" y="0"/>
          <a:ext cx="0" cy="0"/>
          <a:chOff x="0" y="0"/>
          <a:chExt cx="0" cy="0"/>
        </a:xfrm>
      </p:grpSpPr>
      <p:sp>
        <p:nvSpPr>
          <p:cNvPr id="589" name="Google Shape;589;p5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52</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sp>
        <p:nvSpPr>
          <p:cNvPr id="590" name="Google Shape;590;p51"/>
          <p:cNvSpPr txBox="1">
            <a:spLocks noGrp="1"/>
          </p:cNvSpPr>
          <p:nvPr>
            <p:ph type="title"/>
          </p:nvPr>
        </p:nvSpPr>
        <p:spPr>
          <a:xfrm>
            <a:off x="838200" y="365125"/>
            <a:ext cx="9144000" cy="885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Special Student Populations</a:t>
            </a:r>
            <a:endParaRPr/>
          </a:p>
        </p:txBody>
      </p:sp>
      <p:sp>
        <p:nvSpPr>
          <p:cNvPr id="591" name="Google Shape;591;p51"/>
          <p:cNvSpPr txBox="1">
            <a:spLocks noGrp="1"/>
          </p:cNvSpPr>
          <p:nvPr>
            <p:ph type="body" idx="1"/>
          </p:nvPr>
        </p:nvSpPr>
        <p:spPr>
          <a:xfrm>
            <a:off x="4983150" y="1394300"/>
            <a:ext cx="6370800" cy="3973800"/>
          </a:xfrm>
          <a:prstGeom prst="rect">
            <a:avLst/>
          </a:prstGeom>
        </p:spPr>
        <p:txBody>
          <a:bodyPr spcFirstLastPara="1" wrap="square" lIns="91425" tIns="45700" rIns="91425" bIns="45700" anchor="t" anchorCtr="0">
            <a:noAutofit/>
          </a:bodyPr>
          <a:lstStyle/>
          <a:p>
            <a:pPr marL="457200" lvl="0" indent="-381000" algn="l" rtl="0">
              <a:spcBef>
                <a:spcPts val="0"/>
              </a:spcBef>
              <a:spcAft>
                <a:spcPts val="0"/>
              </a:spcAft>
              <a:buClr>
                <a:schemeClr val="dk1"/>
              </a:buClr>
              <a:buSzPts val="2400"/>
              <a:buAutoNum type="arabicPeriod"/>
            </a:pPr>
            <a:r>
              <a:rPr lang="en-US" sz="2400">
                <a:solidFill>
                  <a:schemeClr val="dk1"/>
                </a:solidFill>
              </a:rPr>
              <a:t>Establish and communicate clear learning targets.</a:t>
            </a:r>
            <a:endParaRPr sz="2400">
              <a:solidFill>
                <a:schemeClr val="dk1"/>
              </a:solidFill>
            </a:endParaRPr>
          </a:p>
          <a:p>
            <a:pPr marL="457200" lvl="0" indent="-381000" algn="l" rtl="0">
              <a:spcBef>
                <a:spcPts val="0"/>
              </a:spcBef>
              <a:spcAft>
                <a:spcPts val="0"/>
              </a:spcAft>
              <a:buClr>
                <a:schemeClr val="dk1"/>
              </a:buClr>
              <a:buSzPts val="2400"/>
              <a:buAutoNum type="arabicPeriod"/>
            </a:pPr>
            <a:r>
              <a:rPr lang="en-US" sz="2400">
                <a:solidFill>
                  <a:schemeClr val="dk1"/>
                </a:solidFill>
              </a:rPr>
              <a:t>Establish and communicate clear criteria for success.</a:t>
            </a:r>
            <a:endParaRPr sz="2400">
              <a:solidFill>
                <a:schemeClr val="dk1"/>
              </a:solidFill>
            </a:endParaRPr>
          </a:p>
          <a:p>
            <a:pPr marL="457200" lvl="0" indent="-381000" algn="l" rtl="0">
              <a:spcBef>
                <a:spcPts val="0"/>
              </a:spcBef>
              <a:spcAft>
                <a:spcPts val="0"/>
              </a:spcAft>
              <a:buClr>
                <a:schemeClr val="dk1"/>
              </a:buClr>
              <a:buSzPts val="2400"/>
              <a:buAutoNum type="arabicPeriod"/>
            </a:pPr>
            <a:r>
              <a:rPr lang="en-US" sz="2400">
                <a:solidFill>
                  <a:schemeClr val="dk1"/>
                </a:solidFill>
              </a:rPr>
              <a:t>Build in opportunities for students to self-assess or ask questions, based on criteria.</a:t>
            </a:r>
            <a:endParaRPr sz="2400">
              <a:solidFill>
                <a:schemeClr val="dk1"/>
              </a:solidFill>
            </a:endParaRPr>
          </a:p>
          <a:p>
            <a:pPr marL="457200" lvl="0" indent="-381000" algn="l" rtl="0">
              <a:spcBef>
                <a:spcPts val="0"/>
              </a:spcBef>
              <a:spcAft>
                <a:spcPts val="0"/>
              </a:spcAft>
              <a:buClr>
                <a:schemeClr val="dk1"/>
              </a:buClr>
              <a:buSzPts val="2400"/>
              <a:buAutoNum type="arabicPeriod"/>
            </a:pPr>
            <a:r>
              <a:rPr lang="en-US" sz="2400">
                <a:solidFill>
                  <a:schemeClr val="dk1"/>
                </a:solidFill>
              </a:rPr>
              <a:t>Give brief, clear, actionable feedback based on the criteria.</a:t>
            </a:r>
            <a:endParaRPr sz="2400">
              <a:solidFill>
                <a:schemeClr val="dk1"/>
              </a:solidFill>
            </a:endParaRPr>
          </a:p>
          <a:p>
            <a:pPr marL="457200" lvl="0" indent="-381000" algn="l" rtl="0">
              <a:spcBef>
                <a:spcPts val="0"/>
              </a:spcBef>
              <a:spcAft>
                <a:spcPts val="0"/>
              </a:spcAft>
              <a:buClr>
                <a:schemeClr val="dk1"/>
              </a:buClr>
              <a:buSzPts val="2400"/>
              <a:buAutoNum type="arabicPeriod"/>
            </a:pPr>
            <a:r>
              <a:rPr lang="en-US" sz="2400">
                <a:solidFill>
                  <a:schemeClr val="dk1"/>
                </a:solidFill>
              </a:rPr>
              <a:t>Give students opportunities to revise assignments or re-do similar assignments.</a:t>
            </a:r>
            <a:endParaRPr/>
          </a:p>
        </p:txBody>
      </p:sp>
      <p:pic>
        <p:nvPicPr>
          <p:cNvPr id="592" name="Google Shape;592;p51"/>
          <p:cNvPicPr preferRelativeResize="0"/>
          <p:nvPr/>
        </p:nvPicPr>
        <p:blipFill>
          <a:blip r:embed="rId3">
            <a:alphaModFix/>
          </a:blip>
          <a:stretch>
            <a:fillRect/>
          </a:stretch>
        </p:blipFill>
        <p:spPr>
          <a:xfrm>
            <a:off x="838200" y="1358150"/>
            <a:ext cx="3800475" cy="4914900"/>
          </a:xfrm>
          <a:prstGeom prst="rect">
            <a:avLst/>
          </a:prstGeom>
          <a:noFill/>
          <a:ln>
            <a:noFill/>
          </a:ln>
        </p:spPr>
      </p:pic>
      <p:sp>
        <p:nvSpPr>
          <p:cNvPr id="593" name="Google Shape;593;p51"/>
          <p:cNvSpPr txBox="1"/>
          <p:nvPr/>
        </p:nvSpPr>
        <p:spPr>
          <a:xfrm>
            <a:off x="6317600" y="5260450"/>
            <a:ext cx="5354400" cy="1228200"/>
          </a:xfrm>
          <a:prstGeom prst="rect">
            <a:avLst/>
          </a:prstGeom>
          <a:solidFill>
            <a:srgbClr val="FFF2CC"/>
          </a:solid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1500" b="1" i="0" u="none" strike="noStrike" kern="0" cap="none" spc="0" normalizeH="0" baseline="0" noProof="0">
                <a:ln>
                  <a:noFill/>
                </a:ln>
                <a:solidFill>
                  <a:srgbClr val="000000"/>
                </a:solidFill>
                <a:effectLst/>
                <a:uLnTx/>
                <a:uFillTx/>
                <a:latin typeface="Calibri"/>
                <a:ea typeface="Calibri"/>
                <a:cs typeface="Calibri"/>
                <a:sym typeface="Calibri"/>
              </a:rPr>
              <a:t>See</a:t>
            </a:r>
            <a:r>
              <a:rPr kumimoji="0" lang="en-US" sz="1500" b="0" i="0" u="none" strike="noStrike" kern="0" cap="none" spc="0" normalizeH="0" baseline="0" noProof="0">
                <a:ln>
                  <a:noFill/>
                </a:ln>
                <a:solidFill>
                  <a:srgbClr val="000000"/>
                </a:solidFill>
                <a:effectLst/>
                <a:uLnTx/>
                <a:uFillTx/>
                <a:latin typeface="Calibri"/>
                <a:ea typeface="Calibri"/>
                <a:cs typeface="Calibri"/>
                <a:sym typeface="Calibri"/>
              </a:rPr>
              <a:t>: </a:t>
            </a:r>
            <a:r>
              <a:rPr kumimoji="0" lang="en-US" sz="1500" b="0" i="0" u="sng" strike="noStrike" kern="0" cap="none" spc="0" normalizeH="0" baseline="0" noProof="0">
                <a:ln>
                  <a:noFill/>
                </a:ln>
                <a:solidFill>
                  <a:srgbClr val="0563C1"/>
                </a:solidFill>
                <a:effectLst/>
                <a:uLnTx/>
                <a:uFillTx/>
                <a:latin typeface="Calibri"/>
                <a:ea typeface="Calibri"/>
                <a:cs typeface="Calibri"/>
                <a:sym typeface="Calibri"/>
                <a:hlinkClick r:id="rId4"/>
              </a:rPr>
              <a:t>Five Formative Assessment Strategies to Improve Distance Learning Outcomes for Students with Disabilities</a:t>
            </a:r>
            <a:endParaRPr kumimoji="0" sz="1500" b="0" i="0" u="sng" strike="noStrike" kern="0" cap="none" spc="0" normalizeH="0" baseline="0" noProof="0">
              <a:ln>
                <a:noFill/>
              </a:ln>
              <a:solidFill>
                <a:srgbClr val="0563C1"/>
              </a:solidFill>
              <a:effectLst/>
              <a:uLnTx/>
              <a:uFillTx/>
              <a:latin typeface="Calibri"/>
              <a:ea typeface="Calibri"/>
              <a:cs typeface="Calibri"/>
              <a:sym typeface="Calibri"/>
            </a:endParaRP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kumimoji="0" sz="1500" b="0" i="0" u="sng" strike="noStrike" kern="0" cap="none" spc="0" normalizeH="0" baseline="0" noProof="0">
              <a:ln>
                <a:noFill/>
              </a:ln>
              <a:solidFill>
                <a:srgbClr val="0563C1"/>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none" spc="0" normalizeH="0" baseline="0" noProof="0">
                <a:ln>
                  <a:noFill/>
                </a:ln>
                <a:solidFill>
                  <a:srgbClr val="000000"/>
                </a:solidFill>
                <a:effectLst/>
                <a:uLnTx/>
                <a:uFillTx/>
                <a:latin typeface="Calibri"/>
                <a:ea typeface="Calibri"/>
                <a:cs typeface="Calibri"/>
                <a:sym typeface="Calibri"/>
              </a:rPr>
              <a:t>See</a:t>
            </a:r>
            <a:r>
              <a:rPr kumimoji="0" lang="en-US" sz="1500" b="0" i="0" u="none" strike="noStrike" kern="0" cap="none" spc="0" normalizeH="0" baseline="0" noProof="0">
                <a:ln>
                  <a:noFill/>
                </a:ln>
                <a:solidFill>
                  <a:srgbClr val="000000"/>
                </a:solidFill>
                <a:effectLst/>
                <a:uLnTx/>
                <a:uFillTx/>
                <a:latin typeface="Calibri"/>
                <a:ea typeface="Calibri"/>
                <a:cs typeface="Calibri"/>
                <a:sym typeface="Calibri"/>
              </a:rPr>
              <a:t>: </a:t>
            </a:r>
            <a:r>
              <a:rPr kumimoji="0" lang="en-US" sz="1500" b="0" i="0" u="sng" strike="noStrike" kern="0" cap="none" spc="0" normalizeH="0" baseline="0" noProof="0">
                <a:ln>
                  <a:noFill/>
                </a:ln>
                <a:solidFill>
                  <a:srgbClr val="0563C1"/>
                </a:solidFill>
                <a:effectLst/>
                <a:uLnTx/>
                <a:uFillTx/>
                <a:latin typeface="Calibri"/>
                <a:ea typeface="Calibri"/>
                <a:cs typeface="Calibri"/>
                <a:sym typeface="Calibri"/>
                <a:hlinkClick r:id="rId5"/>
              </a:rPr>
              <a:t>Formative Assessment for Students with Disabilities</a:t>
            </a:r>
            <a:endParaRPr kumimoji="0" sz="15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594" name="Google Shape;594;p51"/>
          <p:cNvPicPr preferRelativeResize="0"/>
          <p:nvPr/>
        </p:nvPicPr>
        <p:blipFill rotWithShape="1">
          <a:blip r:embed="rId6">
            <a:alphaModFix/>
          </a:blip>
          <a:srcRect/>
          <a:stretch/>
        </p:blipFill>
        <p:spPr>
          <a:xfrm>
            <a:off x="4742750" y="5368099"/>
            <a:ext cx="1334886" cy="507125"/>
          </a:xfrm>
          <a:prstGeom prst="rect">
            <a:avLst/>
          </a:prstGeom>
          <a:noFill/>
          <a:ln>
            <a:noFill/>
          </a:ln>
        </p:spPr>
      </p:pic>
    </p:spTree>
    <p:extLst>
      <p:ext uri="{BB962C8B-B14F-4D97-AF65-F5344CB8AC3E}">
        <p14:creationId xmlns:p14="http://schemas.microsoft.com/office/powerpoint/2010/main" val="168274492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07"/>
        <p:cNvGrpSpPr/>
        <p:nvPr/>
      </p:nvGrpSpPr>
      <p:grpSpPr>
        <a:xfrm>
          <a:off x="0" y="0"/>
          <a:ext cx="0" cy="0"/>
          <a:chOff x="0" y="0"/>
          <a:chExt cx="0" cy="0"/>
        </a:xfrm>
      </p:grpSpPr>
      <p:sp>
        <p:nvSpPr>
          <p:cNvPr id="608" name="Google Shape;608;p53"/>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53</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sp>
        <p:nvSpPr>
          <p:cNvPr id="609" name="Google Shape;609;p53"/>
          <p:cNvSpPr txBox="1">
            <a:spLocks noGrp="1"/>
          </p:cNvSpPr>
          <p:nvPr>
            <p:ph type="title"/>
          </p:nvPr>
        </p:nvSpPr>
        <p:spPr>
          <a:xfrm>
            <a:off x="838200" y="365125"/>
            <a:ext cx="10515600" cy="885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Defining Summative Classroom Assessment</a:t>
            </a:r>
            <a:endParaRPr/>
          </a:p>
        </p:txBody>
      </p:sp>
      <p:sp>
        <p:nvSpPr>
          <p:cNvPr id="610" name="Google Shape;610;p53"/>
          <p:cNvSpPr txBox="1">
            <a:spLocks noGrp="1"/>
          </p:cNvSpPr>
          <p:nvPr>
            <p:ph type="body" idx="1"/>
          </p:nvPr>
        </p:nvSpPr>
        <p:spPr>
          <a:xfrm>
            <a:off x="838200" y="1935600"/>
            <a:ext cx="10515600" cy="1721100"/>
          </a:xfrm>
          <a:prstGeom prst="rect">
            <a:avLst/>
          </a:prstGeom>
          <a:solidFill>
            <a:srgbClr val="F3F3F3"/>
          </a:solidFill>
        </p:spPr>
        <p:txBody>
          <a:bodyPr spcFirstLastPara="1" wrap="square" lIns="91425" tIns="45700" rIns="91425" bIns="45700" anchor="t" anchorCtr="0">
            <a:noAutofit/>
          </a:bodyPr>
          <a:lstStyle/>
          <a:p>
            <a:pPr marL="0" lvl="0" indent="0" algn="ctr" rtl="0">
              <a:spcBef>
                <a:spcPts val="1000"/>
              </a:spcBef>
              <a:spcAft>
                <a:spcPts val="0"/>
              </a:spcAft>
              <a:buNone/>
            </a:pPr>
            <a:r>
              <a:rPr lang="en-US" i="1">
                <a:solidFill>
                  <a:schemeClr val="dk1"/>
                </a:solidFill>
              </a:rPr>
              <a:t>The gathering of evidence, typically at the end of a unit of study, to broadly signal what students learned as a result of instruction. </a:t>
            </a:r>
            <a:endParaRPr i="1">
              <a:solidFill>
                <a:schemeClr val="dk1"/>
              </a:solidFill>
            </a:endParaRPr>
          </a:p>
          <a:p>
            <a:pPr marL="0" lvl="0" indent="0" algn="ctr" rtl="0">
              <a:spcBef>
                <a:spcPts val="1000"/>
              </a:spcBef>
              <a:spcAft>
                <a:spcPts val="0"/>
              </a:spcAft>
              <a:buNone/>
            </a:pPr>
            <a:endParaRPr i="1">
              <a:solidFill>
                <a:schemeClr val="dk1"/>
              </a:solidFill>
            </a:endParaRPr>
          </a:p>
          <a:p>
            <a:pPr marL="0" lvl="0" indent="0" algn="ctr" rtl="0">
              <a:spcBef>
                <a:spcPts val="1000"/>
              </a:spcBef>
              <a:spcAft>
                <a:spcPts val="0"/>
              </a:spcAft>
              <a:buNone/>
            </a:pPr>
            <a:r>
              <a:rPr lang="en-US" i="1">
                <a:solidFill>
                  <a:schemeClr val="dk1"/>
                </a:solidFill>
              </a:rPr>
              <a:t>Summative classroom assessments are used for grading, reporting, and competency determinations.</a:t>
            </a:r>
            <a:endParaRPr i="1">
              <a:solidFill>
                <a:schemeClr val="dk1"/>
              </a:solidFill>
            </a:endParaRPr>
          </a:p>
          <a:p>
            <a:pPr marL="0" lvl="0" indent="0" algn="l" rtl="0">
              <a:spcBef>
                <a:spcPts val="1000"/>
              </a:spcBef>
              <a:spcAft>
                <a:spcPts val="0"/>
              </a:spcAft>
              <a:buNone/>
            </a:pPr>
            <a:endParaRPr/>
          </a:p>
        </p:txBody>
      </p:sp>
    </p:spTree>
    <p:extLst>
      <p:ext uri="{BB962C8B-B14F-4D97-AF65-F5344CB8AC3E}">
        <p14:creationId xmlns:p14="http://schemas.microsoft.com/office/powerpoint/2010/main" val="59663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54"/>
          <p:cNvSpPr txBox="1">
            <a:spLocks noGrp="1"/>
          </p:cNvSpPr>
          <p:nvPr>
            <p:ph type="title" idx="4294967295"/>
          </p:nvPr>
        </p:nvSpPr>
        <p:spPr>
          <a:xfrm>
            <a:off x="476338" y="711275"/>
            <a:ext cx="3416400" cy="5400000"/>
          </a:xfrm>
          <a:prstGeom prst="rect">
            <a:avLst/>
          </a:prstGeom>
          <a:solidFill>
            <a:srgbClr val="EFEFEF"/>
          </a:solidFill>
        </p:spPr>
        <p:txBody>
          <a:bodyPr spcFirstLastPara="1" wrap="square" lIns="91425" tIns="45700" rIns="91425" bIns="45700" anchor="ctr" anchorCtr="0">
            <a:noAutofit/>
          </a:bodyPr>
          <a:lstStyle/>
          <a:p>
            <a:pPr marL="0" lvl="0" indent="0" algn="ctr" rtl="0">
              <a:spcBef>
                <a:spcPts val="0"/>
              </a:spcBef>
              <a:spcAft>
                <a:spcPts val="0"/>
              </a:spcAft>
              <a:buNone/>
            </a:pPr>
            <a:r>
              <a:rPr lang="en-US" sz="5000" b="0"/>
              <a:t>Essential Features of Summative Assessment</a:t>
            </a:r>
            <a:endParaRPr sz="5000" b="0"/>
          </a:p>
        </p:txBody>
      </p:sp>
      <p:sp>
        <p:nvSpPr>
          <p:cNvPr id="617" name="Google Shape;617;p54"/>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54</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sp>
        <p:nvSpPr>
          <p:cNvPr id="618" name="Google Shape;618;p54"/>
          <p:cNvSpPr txBox="1">
            <a:spLocks noGrp="1"/>
          </p:cNvSpPr>
          <p:nvPr>
            <p:ph type="body" idx="4294967295"/>
          </p:nvPr>
        </p:nvSpPr>
        <p:spPr>
          <a:xfrm>
            <a:off x="11353800" y="-2455798"/>
            <a:ext cx="10515600" cy="885600"/>
          </a:xfrm>
          <a:prstGeom prst="rect">
            <a:avLst/>
          </a:prstGeom>
          <a:solidFill>
            <a:srgbClr val="CFE2F3"/>
          </a:solidFill>
        </p:spPr>
        <p:txBody>
          <a:bodyPr spcFirstLastPara="1" wrap="square" lIns="91425" tIns="45700" rIns="91425" bIns="45700" anchor="t" anchorCtr="0">
            <a:noAutofit/>
          </a:bodyPr>
          <a:lstStyle/>
          <a:p>
            <a:pPr marL="0" lvl="0" indent="0" algn="l" rtl="0">
              <a:spcBef>
                <a:spcPts val="1000"/>
              </a:spcBef>
              <a:spcAft>
                <a:spcPts val="0"/>
              </a:spcAft>
              <a:buNone/>
            </a:pPr>
            <a:r>
              <a:rPr lang="en-US">
                <a:solidFill>
                  <a:srgbClr val="000000"/>
                </a:solidFill>
              </a:rPr>
              <a:t>Formative assessment is inseparable from instruction </a:t>
            </a:r>
            <a:endParaRPr>
              <a:solidFill>
                <a:srgbClr val="000000"/>
              </a:solidFill>
            </a:endParaRPr>
          </a:p>
        </p:txBody>
      </p:sp>
      <p:sp>
        <p:nvSpPr>
          <p:cNvPr id="619" name="Google Shape;619;p54"/>
          <p:cNvSpPr txBox="1">
            <a:spLocks noGrp="1"/>
          </p:cNvSpPr>
          <p:nvPr>
            <p:ph type="body" idx="4294967295"/>
          </p:nvPr>
        </p:nvSpPr>
        <p:spPr>
          <a:xfrm>
            <a:off x="11353800" y="-1306698"/>
            <a:ext cx="10515600" cy="885600"/>
          </a:xfrm>
          <a:prstGeom prst="rect">
            <a:avLst/>
          </a:prstGeom>
          <a:solidFill>
            <a:srgbClr val="CFE2F3"/>
          </a:solidFill>
        </p:spPr>
        <p:txBody>
          <a:bodyPr spcFirstLastPara="1" wrap="square" lIns="91425" tIns="45700" rIns="91425" bIns="45700" anchor="t" anchorCtr="0">
            <a:noAutofit/>
          </a:bodyPr>
          <a:lstStyle/>
          <a:p>
            <a:pPr marL="0" lvl="0" indent="0" algn="l" rtl="0">
              <a:spcBef>
                <a:spcPts val="1000"/>
              </a:spcBef>
              <a:spcAft>
                <a:spcPts val="0"/>
              </a:spcAft>
              <a:buNone/>
            </a:pPr>
            <a:r>
              <a:rPr lang="en-US">
                <a:solidFill>
                  <a:srgbClr val="000000"/>
                </a:solidFill>
              </a:rPr>
              <a:t>Formative assessment is inseparable from instruction </a:t>
            </a:r>
            <a:endParaRPr>
              <a:solidFill>
                <a:srgbClr val="000000"/>
              </a:solidFill>
            </a:endParaRPr>
          </a:p>
        </p:txBody>
      </p:sp>
      <p:sp>
        <p:nvSpPr>
          <p:cNvPr id="620" name="Google Shape;620;p54"/>
          <p:cNvSpPr/>
          <p:nvPr/>
        </p:nvSpPr>
        <p:spPr>
          <a:xfrm flipH="1">
            <a:off x="5789801" y="3422033"/>
            <a:ext cx="4857900" cy="1370100"/>
          </a:xfrm>
          <a:prstGeom prst="rect">
            <a:avLst/>
          </a:prstGeom>
          <a:solidFill>
            <a:srgbClr val="FFF2C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1" name="Google Shape;621;p54"/>
          <p:cNvSpPr/>
          <p:nvPr/>
        </p:nvSpPr>
        <p:spPr>
          <a:xfrm rot="-5400000">
            <a:off x="9160747" y="2238886"/>
            <a:ext cx="1371600" cy="3737864"/>
          </a:xfrm>
          <a:prstGeom prst="flowChartOffpageConnector">
            <a:avLst/>
          </a:prstGeom>
          <a:solidFill>
            <a:srgbClr val="FFF2C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2" name="Google Shape;622;p54"/>
          <p:cNvSpPr/>
          <p:nvPr/>
        </p:nvSpPr>
        <p:spPr>
          <a:xfrm>
            <a:off x="5958851" y="3598220"/>
            <a:ext cx="5111400" cy="1056900"/>
          </a:xfrm>
          <a:prstGeom prst="rect">
            <a:avLst/>
          </a:prstGeom>
          <a:solidFill>
            <a:srgbClr val="FFF2C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1800" b="0" i="0" u="none" strike="noStrike" kern="0" cap="none" spc="0" normalizeH="0" baseline="0" noProof="0">
                <a:ln>
                  <a:noFill/>
                </a:ln>
                <a:solidFill>
                  <a:srgbClr val="000000"/>
                </a:solidFill>
                <a:effectLst/>
                <a:uLnTx/>
                <a:uFillTx/>
                <a:latin typeface="Roboto"/>
                <a:ea typeface="Roboto"/>
                <a:cs typeface="Roboto"/>
                <a:sym typeface="Roboto"/>
              </a:rPr>
              <a:t>Questions are fair, unbiased, and accessible so that scores can be interpreted and used in the same way for all students and student groups.</a:t>
            </a:r>
            <a:endParaRPr kumimoji="0" sz="1800" b="0" i="0" u="none" strike="noStrike" kern="0" cap="none" spc="0" normalizeH="0" baseline="0" noProof="0">
              <a:ln>
                <a:noFill/>
              </a:ln>
              <a:solidFill>
                <a:srgbClr val="000000"/>
              </a:solidFill>
              <a:effectLst/>
              <a:uLnTx/>
              <a:uFillTx/>
              <a:latin typeface="Roboto"/>
              <a:ea typeface="Roboto"/>
              <a:cs typeface="Roboto"/>
              <a:sym typeface="Roboto"/>
            </a:endParaRPr>
          </a:p>
        </p:txBody>
      </p:sp>
      <p:sp>
        <p:nvSpPr>
          <p:cNvPr id="623" name="Google Shape;623;p54"/>
          <p:cNvSpPr/>
          <p:nvPr/>
        </p:nvSpPr>
        <p:spPr>
          <a:xfrm>
            <a:off x="3972337" y="3422018"/>
            <a:ext cx="1817100" cy="13695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4" name="Google Shape;624;p54"/>
          <p:cNvSpPr/>
          <p:nvPr/>
        </p:nvSpPr>
        <p:spPr>
          <a:xfrm>
            <a:off x="3972337" y="3422033"/>
            <a:ext cx="1817100" cy="1370100"/>
          </a:xfrm>
          <a:prstGeom prst="rect">
            <a:avLst/>
          </a:prstGeom>
          <a:solidFill>
            <a:srgbClr val="FFD966"/>
          </a:solidFill>
          <a:ln>
            <a:noFill/>
          </a:ln>
          <a:effectLst>
            <a:outerShdw blurRad="57150" dist="19050" dir="5400000" algn="bl" rotWithShape="0">
              <a:srgbClr val="000000">
                <a:alpha val="25000"/>
              </a:srgbClr>
            </a:outerShdw>
          </a:effectLst>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a:ln>
                  <a:noFill/>
                </a:ln>
                <a:solidFill>
                  <a:srgbClr val="FFFFFF"/>
                </a:solidFill>
                <a:effectLst/>
                <a:uLnTx/>
                <a:uFillTx/>
                <a:latin typeface="Roboto Thin"/>
                <a:ea typeface="Roboto Thin"/>
                <a:cs typeface="Roboto Thin"/>
                <a:sym typeface="Roboto Thin"/>
              </a:rPr>
              <a:t>3</a:t>
            </a:r>
            <a:endParaRPr kumimoji="0" sz="5400" b="0" i="0" u="none" strike="noStrike" kern="0" cap="none" spc="0" normalizeH="0" baseline="0" noProof="0">
              <a:ln>
                <a:noFill/>
              </a:ln>
              <a:solidFill>
                <a:srgbClr val="FFFFFF"/>
              </a:solidFill>
              <a:effectLst/>
              <a:uLnTx/>
              <a:uFillTx/>
              <a:latin typeface="Roboto Thin"/>
              <a:ea typeface="Roboto Thin"/>
              <a:cs typeface="Roboto Thin"/>
              <a:sym typeface="Roboto Thin"/>
            </a:endParaRPr>
          </a:p>
        </p:txBody>
      </p:sp>
      <p:grpSp>
        <p:nvGrpSpPr>
          <p:cNvPr id="625" name="Google Shape;625;p54"/>
          <p:cNvGrpSpPr/>
          <p:nvPr/>
        </p:nvGrpSpPr>
        <p:grpSpPr>
          <a:xfrm>
            <a:off x="3972159" y="2082904"/>
            <a:ext cx="7743504" cy="1371570"/>
            <a:chOff x="1593000" y="2322568"/>
            <a:chExt cx="2939827" cy="643356"/>
          </a:xfrm>
        </p:grpSpPr>
        <p:sp>
          <p:nvSpPr>
            <p:cNvPr id="626" name="Google Shape;626;p54"/>
            <p:cNvSpPr/>
            <p:nvPr/>
          </p:nvSpPr>
          <p:spPr>
            <a:xfrm flipH="1">
              <a:off x="2283025" y="2322575"/>
              <a:ext cx="1844400" cy="642600"/>
            </a:xfrm>
            <a:prstGeom prst="rect">
              <a:avLst/>
            </a:prstGeom>
            <a:solidFill>
              <a:srgbClr val="FFF2C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7" name="Google Shape;627;p54"/>
            <p:cNvSpPr/>
            <p:nvPr/>
          </p:nvSpPr>
          <p:spPr>
            <a:xfrm rot="-5400000">
              <a:off x="3501574" y="1934671"/>
              <a:ext cx="643356" cy="1419149"/>
            </a:xfrm>
            <a:prstGeom prst="flowChartOffpageConnector">
              <a:avLst/>
            </a:prstGeom>
            <a:solidFill>
              <a:srgbClr val="FFF2C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28" name="Google Shape;628;p54"/>
            <p:cNvSpPr/>
            <p:nvPr/>
          </p:nvSpPr>
          <p:spPr>
            <a:xfrm>
              <a:off x="2347627" y="2388041"/>
              <a:ext cx="1940700" cy="495900"/>
            </a:xfrm>
            <a:prstGeom prst="rect">
              <a:avLst/>
            </a:prstGeom>
            <a:solidFill>
              <a:srgbClr val="FFF2C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Roboto"/>
                  <a:ea typeface="Roboto"/>
                  <a:cs typeface="Roboto"/>
                  <a:sym typeface="Roboto"/>
                </a:rPr>
                <a:t>The assessment reflects an appropriate degree of rigor.</a:t>
              </a:r>
              <a:r>
                <a:rPr kumimoji="0" lang="en-US" sz="1800" b="0" i="0" u="none" strike="noStrike" kern="0" cap="none" spc="0" normalizeH="0" baseline="0" noProof="0">
                  <a:ln>
                    <a:noFill/>
                  </a:ln>
                  <a:solidFill>
                    <a:srgbClr val="FFFFFF"/>
                  </a:solidFill>
                  <a:effectLst/>
                  <a:uLnTx/>
                  <a:uFillTx/>
                  <a:latin typeface="Roboto"/>
                  <a:ea typeface="Roboto"/>
                  <a:cs typeface="Roboto"/>
                  <a:sym typeface="Roboto"/>
                </a:rPr>
                <a:t> </a:t>
              </a:r>
              <a:endParaRPr kumimoji="0" sz="1800" b="0" i="0" u="none" strike="noStrike" kern="0" cap="none" spc="0" normalizeH="0" baseline="0" noProof="0">
                <a:ln>
                  <a:noFill/>
                </a:ln>
                <a:solidFill>
                  <a:srgbClr val="FFFFFF"/>
                </a:solidFill>
                <a:effectLst/>
                <a:uLnTx/>
                <a:uFillTx/>
                <a:latin typeface="Roboto"/>
                <a:ea typeface="Roboto"/>
                <a:cs typeface="Roboto"/>
                <a:sym typeface="Roboto"/>
              </a:endParaRPr>
            </a:p>
          </p:txBody>
        </p:sp>
        <p:sp>
          <p:nvSpPr>
            <p:cNvPr id="629" name="Google Shape;629;p54"/>
            <p:cNvSpPr/>
            <p:nvPr/>
          </p:nvSpPr>
          <p:spPr>
            <a:xfrm>
              <a:off x="1593000" y="2322568"/>
              <a:ext cx="690000" cy="642300"/>
            </a:xfrm>
            <a:prstGeom prst="rect">
              <a:avLst/>
            </a:prstGeom>
            <a:solidFill>
              <a:srgbClr val="FFF2CC"/>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0" name="Google Shape;630;p54"/>
            <p:cNvSpPr/>
            <p:nvPr/>
          </p:nvSpPr>
          <p:spPr>
            <a:xfrm>
              <a:off x="1593000" y="2322575"/>
              <a:ext cx="690000" cy="642600"/>
            </a:xfrm>
            <a:prstGeom prst="rect">
              <a:avLst/>
            </a:prstGeom>
            <a:solidFill>
              <a:srgbClr val="FFD966"/>
            </a:solidFill>
            <a:ln>
              <a:noFill/>
            </a:ln>
            <a:effectLst>
              <a:outerShdw blurRad="57150" dist="19050" dir="5400000" algn="bl" rotWithShape="0">
                <a:srgbClr val="000000">
                  <a:alpha val="25000"/>
                </a:srgbClr>
              </a:outerShdw>
            </a:effectLst>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a:ln>
                    <a:noFill/>
                  </a:ln>
                  <a:solidFill>
                    <a:srgbClr val="FFFFFF"/>
                  </a:solidFill>
                  <a:effectLst/>
                  <a:uLnTx/>
                  <a:uFillTx/>
                  <a:latin typeface="Roboto Thin"/>
                  <a:ea typeface="Roboto Thin"/>
                  <a:cs typeface="Roboto Thin"/>
                  <a:sym typeface="Roboto Thin"/>
                </a:rPr>
                <a:t>2</a:t>
              </a:r>
              <a:endParaRPr kumimoji="0" sz="5400" b="0" i="0" u="none" strike="noStrike" kern="0" cap="none" spc="0" normalizeH="0" baseline="0" noProof="0">
                <a:ln>
                  <a:noFill/>
                </a:ln>
                <a:solidFill>
                  <a:srgbClr val="FFFFFF"/>
                </a:solidFill>
                <a:effectLst/>
                <a:uLnTx/>
                <a:uFillTx/>
                <a:latin typeface="Roboto Thin"/>
                <a:ea typeface="Roboto Thin"/>
                <a:cs typeface="Roboto Thin"/>
                <a:sym typeface="Roboto Thin"/>
              </a:endParaRPr>
            </a:p>
          </p:txBody>
        </p:sp>
      </p:grpSp>
      <p:sp>
        <p:nvSpPr>
          <p:cNvPr id="631" name="Google Shape;631;p54"/>
          <p:cNvSpPr/>
          <p:nvPr/>
        </p:nvSpPr>
        <p:spPr>
          <a:xfrm flipH="1">
            <a:off x="5789626" y="711290"/>
            <a:ext cx="4857900" cy="1370100"/>
          </a:xfrm>
          <a:prstGeom prst="rect">
            <a:avLst/>
          </a:prstGeom>
          <a:solidFill>
            <a:srgbClr val="FFF2C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2" name="Google Shape;632;p54"/>
          <p:cNvSpPr/>
          <p:nvPr/>
        </p:nvSpPr>
        <p:spPr>
          <a:xfrm rot="-5400000">
            <a:off x="9160572" y="-471857"/>
            <a:ext cx="1371600" cy="3737864"/>
          </a:xfrm>
          <a:prstGeom prst="flowChartOffpageConnector">
            <a:avLst/>
          </a:prstGeom>
          <a:solidFill>
            <a:srgbClr val="FFF2C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3" name="Google Shape;633;p54"/>
          <p:cNvSpPr/>
          <p:nvPr/>
        </p:nvSpPr>
        <p:spPr>
          <a:xfrm>
            <a:off x="5958676" y="860784"/>
            <a:ext cx="5111400" cy="1056900"/>
          </a:xfrm>
          <a:prstGeom prst="rect">
            <a:avLst/>
          </a:prstGeom>
          <a:solidFill>
            <a:srgbClr val="FFF2C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Roboto"/>
                <a:ea typeface="Roboto"/>
                <a:cs typeface="Roboto"/>
                <a:sym typeface="Roboto"/>
              </a:rPr>
              <a:t>The assessment measures what is being taught and what students should be learning.</a:t>
            </a:r>
            <a:endParaRPr kumimoji="0" sz="1800" b="0" i="0" u="none" strike="noStrike" kern="0" cap="none" spc="0" normalizeH="0" baseline="0" noProof="0">
              <a:ln>
                <a:noFill/>
              </a:ln>
              <a:solidFill>
                <a:srgbClr val="000000"/>
              </a:solidFill>
              <a:effectLst/>
              <a:uLnTx/>
              <a:uFillTx/>
              <a:latin typeface="Roboto"/>
              <a:ea typeface="Roboto"/>
              <a:cs typeface="Roboto"/>
              <a:sym typeface="Roboto"/>
            </a:endParaRPr>
          </a:p>
        </p:txBody>
      </p:sp>
      <p:sp>
        <p:nvSpPr>
          <p:cNvPr id="634" name="Google Shape;634;p54"/>
          <p:cNvSpPr/>
          <p:nvPr/>
        </p:nvSpPr>
        <p:spPr>
          <a:xfrm>
            <a:off x="3972162" y="711294"/>
            <a:ext cx="1817100" cy="1371600"/>
          </a:xfrm>
          <a:prstGeom prst="rect">
            <a:avLst/>
          </a:prstGeom>
          <a:solidFill>
            <a:srgbClr val="FFD966"/>
          </a:solidFill>
          <a:ln>
            <a:noFill/>
          </a:ln>
          <a:effectLst>
            <a:outerShdw blurRad="57150" dist="19050" dir="5400000" algn="bl" rotWithShape="0">
              <a:srgbClr val="000000">
                <a:alpha val="25000"/>
              </a:srgbClr>
            </a:outerShdw>
          </a:effectLst>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6400" b="0" i="0" u="none" strike="noStrike" kern="0" cap="none" spc="0" normalizeH="0" baseline="0" noProof="0">
                <a:ln>
                  <a:noFill/>
                </a:ln>
                <a:solidFill>
                  <a:srgbClr val="FFFFFF"/>
                </a:solidFill>
                <a:effectLst/>
                <a:uLnTx/>
                <a:uFillTx/>
                <a:latin typeface="Roboto Thin"/>
                <a:ea typeface="Roboto Thin"/>
                <a:cs typeface="Roboto Thin"/>
                <a:sym typeface="Roboto Thin"/>
              </a:rPr>
              <a:t>1</a:t>
            </a:r>
            <a:endParaRPr kumimoji="0" sz="6400" b="0" i="0" u="none" strike="noStrike" kern="0" cap="none" spc="0" normalizeH="0" baseline="0" noProof="0">
              <a:ln>
                <a:noFill/>
              </a:ln>
              <a:solidFill>
                <a:srgbClr val="FFFFFF"/>
              </a:solidFill>
              <a:effectLst/>
              <a:uLnTx/>
              <a:uFillTx/>
              <a:latin typeface="Roboto Thin"/>
              <a:ea typeface="Roboto Thin"/>
              <a:cs typeface="Roboto Thin"/>
              <a:sym typeface="Roboto Thin"/>
            </a:endParaRPr>
          </a:p>
        </p:txBody>
      </p:sp>
      <p:sp>
        <p:nvSpPr>
          <p:cNvPr id="635" name="Google Shape;635;p54"/>
          <p:cNvSpPr/>
          <p:nvPr/>
        </p:nvSpPr>
        <p:spPr>
          <a:xfrm flipH="1">
            <a:off x="5789801" y="4775146"/>
            <a:ext cx="4857900" cy="1370100"/>
          </a:xfrm>
          <a:prstGeom prst="rect">
            <a:avLst/>
          </a:prstGeom>
          <a:solidFill>
            <a:srgbClr val="FFF2C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6" name="Google Shape;636;p54"/>
          <p:cNvSpPr/>
          <p:nvPr/>
        </p:nvSpPr>
        <p:spPr>
          <a:xfrm rot="-5400000">
            <a:off x="9160747" y="3591998"/>
            <a:ext cx="1371600" cy="3737864"/>
          </a:xfrm>
          <a:prstGeom prst="flowChartOffpageConnector">
            <a:avLst/>
          </a:prstGeom>
          <a:solidFill>
            <a:srgbClr val="FFF2C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7" name="Google Shape;637;p54"/>
          <p:cNvSpPr/>
          <p:nvPr/>
        </p:nvSpPr>
        <p:spPr>
          <a:xfrm>
            <a:off x="5958851" y="4951332"/>
            <a:ext cx="5111400" cy="1056900"/>
          </a:xfrm>
          <a:prstGeom prst="rect">
            <a:avLst/>
          </a:prstGeom>
          <a:solidFill>
            <a:srgbClr val="FFF2CC"/>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15000"/>
              </a:lnSpc>
              <a:spcBef>
                <a:spcPts val="0"/>
              </a:spcBef>
              <a:spcAft>
                <a:spcPts val="0"/>
              </a:spcAft>
              <a:buClr>
                <a:srgbClr val="000000"/>
              </a:buClr>
              <a:buSzTx/>
              <a:buFont typeface="Arial"/>
              <a:buNone/>
              <a:tabLst/>
              <a:defRPr/>
            </a:pPr>
            <a:r>
              <a:rPr kumimoji="0" lang="en-US" sz="1800" b="0" i="0" u="none" strike="noStrike" kern="0" cap="none" spc="0" normalizeH="0" baseline="0" noProof="0">
                <a:ln>
                  <a:noFill/>
                </a:ln>
                <a:solidFill>
                  <a:srgbClr val="000000"/>
                </a:solidFill>
                <a:effectLst/>
                <a:uLnTx/>
                <a:uFillTx/>
                <a:latin typeface="Roboto"/>
                <a:ea typeface="Roboto"/>
                <a:cs typeface="Roboto"/>
                <a:sym typeface="Roboto"/>
              </a:rPr>
              <a:t>Performance or success criteria are transparent to students. </a:t>
            </a:r>
            <a:endParaRPr kumimoji="0" sz="1800" b="0" i="0" u="none" strike="noStrike" kern="0" cap="none" spc="0" normalizeH="0" baseline="0" noProof="0">
              <a:ln>
                <a:noFill/>
              </a:ln>
              <a:solidFill>
                <a:srgbClr val="000000"/>
              </a:solidFill>
              <a:effectLst/>
              <a:uLnTx/>
              <a:uFillTx/>
              <a:latin typeface="Roboto"/>
              <a:ea typeface="Roboto"/>
              <a:cs typeface="Roboto"/>
              <a:sym typeface="Roboto"/>
            </a:endParaRPr>
          </a:p>
        </p:txBody>
      </p:sp>
      <p:sp>
        <p:nvSpPr>
          <p:cNvPr id="638" name="Google Shape;638;p54"/>
          <p:cNvSpPr/>
          <p:nvPr/>
        </p:nvSpPr>
        <p:spPr>
          <a:xfrm>
            <a:off x="3972337" y="4775130"/>
            <a:ext cx="1817100" cy="1369500"/>
          </a:xfrm>
          <a:prstGeom prst="rect">
            <a:avLst/>
          </a:prstGeom>
          <a:solidFill>
            <a:srgbClr val="B02C20"/>
          </a:solidFill>
          <a:ln>
            <a:noFill/>
          </a:ln>
          <a:effectLst>
            <a:outerShdw blurRad="71438" dist="28575" dir="2700000" algn="bl" rotWithShape="0">
              <a:srgbClr val="000000">
                <a:alpha val="17000"/>
              </a:srgbClr>
            </a:outerShdw>
          </a:effectLst>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639" name="Google Shape;639;p54"/>
          <p:cNvSpPr/>
          <p:nvPr/>
        </p:nvSpPr>
        <p:spPr>
          <a:xfrm>
            <a:off x="3972337" y="4775146"/>
            <a:ext cx="1817100" cy="1370100"/>
          </a:xfrm>
          <a:prstGeom prst="rect">
            <a:avLst/>
          </a:prstGeom>
          <a:solidFill>
            <a:srgbClr val="FFD966"/>
          </a:solidFill>
          <a:ln>
            <a:noFill/>
          </a:ln>
          <a:effectLst>
            <a:outerShdw blurRad="57150" dist="19050" dir="5400000" algn="bl" rotWithShape="0">
              <a:srgbClr val="000000">
                <a:alpha val="25000"/>
              </a:srgbClr>
            </a:outerShdw>
          </a:effectLst>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5400" b="0" i="0" u="none" strike="noStrike" kern="0" cap="none" spc="0" normalizeH="0" baseline="0" noProof="0">
                <a:ln>
                  <a:noFill/>
                </a:ln>
                <a:solidFill>
                  <a:srgbClr val="FFFFFF"/>
                </a:solidFill>
                <a:effectLst/>
                <a:uLnTx/>
                <a:uFillTx/>
                <a:latin typeface="Roboto Thin"/>
                <a:ea typeface="Roboto Thin"/>
                <a:cs typeface="Roboto Thin"/>
                <a:sym typeface="Roboto Thin"/>
              </a:rPr>
              <a:t>4</a:t>
            </a:r>
            <a:endParaRPr kumimoji="0" sz="5400" b="0" i="0" u="none" strike="noStrike" kern="0" cap="none" spc="0" normalizeH="0" baseline="0" noProof="0">
              <a:ln>
                <a:noFill/>
              </a:ln>
              <a:solidFill>
                <a:srgbClr val="FFFFFF"/>
              </a:solidFill>
              <a:effectLst/>
              <a:uLnTx/>
              <a:uFillTx/>
              <a:latin typeface="Roboto Thin"/>
              <a:ea typeface="Roboto Thin"/>
              <a:cs typeface="Roboto Thin"/>
              <a:sym typeface="Roboto Thin"/>
            </a:endParaRPr>
          </a:p>
        </p:txBody>
      </p:sp>
      <p:sp>
        <p:nvSpPr>
          <p:cNvPr id="640" name="Google Shape;640;p54"/>
          <p:cNvSpPr txBox="1"/>
          <p:nvPr/>
        </p:nvSpPr>
        <p:spPr>
          <a:xfrm>
            <a:off x="2748575" y="6214350"/>
            <a:ext cx="8221800" cy="643800"/>
          </a:xfrm>
          <a:prstGeom prst="rect">
            <a:avLst/>
          </a:prstGeom>
          <a:solidFill>
            <a:srgbClr val="FFF2CC"/>
          </a:solid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000000"/>
                </a:solidFill>
                <a:effectLst/>
                <a:uLnTx/>
                <a:uFillTx/>
                <a:latin typeface="Calibri"/>
                <a:ea typeface="Calibri"/>
                <a:cs typeface="Calibri"/>
                <a:sym typeface="Calibri"/>
              </a:rPr>
              <a:t>See </a:t>
            </a:r>
            <a:r>
              <a:rPr kumimoji="0" lang="en-US" sz="1600" b="0" i="0" u="sng" strike="noStrike" kern="0" cap="none" spc="0" normalizeH="0" baseline="0" noProof="0">
                <a:ln>
                  <a:noFill/>
                </a:ln>
                <a:solidFill>
                  <a:srgbClr val="0563C1"/>
                </a:solidFill>
                <a:effectLst/>
                <a:uLnTx/>
                <a:uFillTx/>
                <a:latin typeface="Calibri"/>
                <a:ea typeface="Calibri"/>
                <a:cs typeface="Calibri"/>
                <a:sym typeface="Calibri"/>
                <a:hlinkClick r:id="rId3"/>
              </a:rPr>
              <a:t>summative classroom assessment learning module</a:t>
            </a: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a:ln>
                  <a:noFill/>
                </a:ln>
                <a:solidFill>
                  <a:srgbClr val="000000"/>
                </a:solidFill>
                <a:effectLst/>
                <a:uLnTx/>
                <a:uFillTx/>
                <a:latin typeface="Calibri"/>
                <a:ea typeface="Calibri"/>
                <a:cs typeface="Calibri"/>
                <a:sym typeface="Calibri"/>
              </a:rPr>
              <a:t>See blog:</a:t>
            </a: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 </a:t>
            </a:r>
            <a:r>
              <a:rPr kumimoji="0" lang="en-US" sz="1600" b="0" i="0" u="sng" strike="noStrike" kern="0" cap="none" spc="0" normalizeH="0" baseline="0" noProof="0">
                <a:ln>
                  <a:noFill/>
                </a:ln>
                <a:solidFill>
                  <a:srgbClr val="0563C1"/>
                </a:solidFill>
                <a:effectLst/>
                <a:uLnTx/>
                <a:uFillTx/>
                <a:latin typeface="Calibri"/>
                <a:ea typeface="Calibri"/>
                <a:cs typeface="Calibri"/>
                <a:sym typeface="Calibri"/>
                <a:hlinkClick r:id="rId4"/>
              </a:rPr>
              <a:t>Deep Dive into Summative Classroom Assessment in a Remote Learning Environment</a:t>
            </a: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641" name="Google Shape;641;p54"/>
          <p:cNvPicPr preferRelativeResize="0"/>
          <p:nvPr/>
        </p:nvPicPr>
        <p:blipFill rotWithShape="1">
          <a:blip r:embed="rId5">
            <a:alphaModFix/>
          </a:blip>
          <a:srcRect/>
          <a:stretch/>
        </p:blipFill>
        <p:spPr>
          <a:xfrm>
            <a:off x="1364438" y="6214349"/>
            <a:ext cx="1334886" cy="507125"/>
          </a:xfrm>
          <a:prstGeom prst="rect">
            <a:avLst/>
          </a:prstGeom>
          <a:noFill/>
          <a:ln>
            <a:noFill/>
          </a:ln>
        </p:spPr>
      </p:pic>
    </p:spTree>
    <p:extLst>
      <p:ext uri="{BB962C8B-B14F-4D97-AF65-F5344CB8AC3E}">
        <p14:creationId xmlns:p14="http://schemas.microsoft.com/office/powerpoint/2010/main" val="38664021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55"/>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55</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sp>
        <p:nvSpPr>
          <p:cNvPr id="648" name="Google Shape;648;p55"/>
          <p:cNvSpPr txBox="1">
            <a:spLocks noGrp="1"/>
          </p:cNvSpPr>
          <p:nvPr>
            <p:ph type="title"/>
          </p:nvPr>
        </p:nvSpPr>
        <p:spPr>
          <a:xfrm>
            <a:off x="838200" y="365125"/>
            <a:ext cx="9144000" cy="885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What’s Different in a Remote Context?</a:t>
            </a:r>
            <a:endParaRPr/>
          </a:p>
        </p:txBody>
      </p:sp>
      <p:sp>
        <p:nvSpPr>
          <p:cNvPr id="649" name="Google Shape;649;p55"/>
          <p:cNvSpPr txBox="1">
            <a:spLocks noGrp="1"/>
          </p:cNvSpPr>
          <p:nvPr>
            <p:ph type="body" idx="1"/>
          </p:nvPr>
        </p:nvSpPr>
        <p:spPr>
          <a:xfrm>
            <a:off x="838200" y="1990300"/>
            <a:ext cx="10515600" cy="1438800"/>
          </a:xfrm>
          <a:prstGeom prst="rect">
            <a:avLst/>
          </a:prstGeom>
          <a:solidFill>
            <a:srgbClr val="F3F3F3"/>
          </a:solidFill>
        </p:spPr>
        <p:txBody>
          <a:bodyPr spcFirstLastPara="1" wrap="square" lIns="91425" tIns="45700" rIns="91425" bIns="45700" anchor="t" anchorCtr="0">
            <a:noAutofit/>
          </a:bodyPr>
          <a:lstStyle/>
          <a:p>
            <a:pPr marL="0" lvl="0" indent="0" algn="ctr" rtl="0">
              <a:spcBef>
                <a:spcPts val="1000"/>
              </a:spcBef>
              <a:spcAft>
                <a:spcPts val="0"/>
              </a:spcAft>
              <a:buNone/>
            </a:pPr>
            <a:r>
              <a:rPr lang="en-US" sz="3600" i="1">
                <a:solidFill>
                  <a:srgbClr val="000000"/>
                </a:solidFill>
              </a:rPr>
              <a:t>Gathering evidence of student achievement no longer seems so straightforward because of...</a:t>
            </a:r>
            <a:endParaRPr sz="3600" i="1">
              <a:solidFill>
                <a:srgbClr val="000000"/>
              </a:solidFill>
            </a:endParaRPr>
          </a:p>
        </p:txBody>
      </p:sp>
      <p:sp>
        <p:nvSpPr>
          <p:cNvPr id="650" name="Google Shape;650;p55"/>
          <p:cNvSpPr txBox="1"/>
          <p:nvPr/>
        </p:nvSpPr>
        <p:spPr>
          <a:xfrm>
            <a:off x="1313500" y="3879225"/>
            <a:ext cx="3783000" cy="2299800"/>
          </a:xfrm>
          <a:prstGeom prst="rect">
            <a:avLst/>
          </a:prstGeom>
          <a:solidFill>
            <a:srgbClr val="FCE5CD"/>
          </a:solid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0" i="0" u="none" strike="noStrike" kern="0" cap="none" spc="0" normalizeH="0" baseline="0" noProof="0">
                <a:ln>
                  <a:noFill/>
                </a:ln>
                <a:solidFill>
                  <a:srgbClr val="000000"/>
                </a:solidFill>
                <a:effectLst/>
                <a:uLnTx/>
                <a:uFillTx/>
                <a:latin typeface="Calibri"/>
                <a:ea typeface="Calibri"/>
                <a:cs typeface="Calibri"/>
                <a:sym typeface="Calibri"/>
              </a:rPr>
              <a:t>Cheating and academic honesty issues:</a:t>
            </a:r>
            <a:endParaRPr kumimoji="0" sz="26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0" i="0" u="none" strike="noStrike" kern="0" cap="none" spc="0" normalizeH="0" baseline="0" noProof="0">
                <a:ln>
                  <a:noFill/>
                </a:ln>
                <a:solidFill>
                  <a:srgbClr val="000000"/>
                </a:solidFill>
                <a:effectLst/>
                <a:uLnTx/>
                <a:uFillTx/>
                <a:latin typeface="Calibri"/>
                <a:ea typeface="Calibri"/>
                <a:cs typeface="Calibri"/>
                <a:sym typeface="Calibri"/>
              </a:rPr>
              <a:t> </a:t>
            </a:r>
            <a:endParaRPr kumimoji="0" sz="26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1" i="1" u="none" strike="noStrike" kern="0" cap="none" spc="0" normalizeH="0" baseline="0" noProof="0">
                <a:ln>
                  <a:noFill/>
                </a:ln>
                <a:solidFill>
                  <a:srgbClr val="000000"/>
                </a:solidFill>
                <a:effectLst/>
                <a:uLnTx/>
                <a:uFillTx/>
                <a:latin typeface="Calibri"/>
                <a:ea typeface="Calibri"/>
                <a:cs typeface="Calibri"/>
                <a:sym typeface="Calibri"/>
              </a:rPr>
              <a:t>Whose work is it?</a:t>
            </a:r>
            <a:endParaRPr kumimoji="0" sz="2600" b="1" i="1"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651" name="Google Shape;651;p55"/>
          <p:cNvSpPr txBox="1"/>
          <p:nvPr/>
        </p:nvSpPr>
        <p:spPr>
          <a:xfrm>
            <a:off x="6575075" y="3879375"/>
            <a:ext cx="4348800" cy="2299800"/>
          </a:xfrm>
          <a:prstGeom prst="rect">
            <a:avLst/>
          </a:prstGeom>
          <a:solidFill>
            <a:srgbClr val="FCE5CD"/>
          </a:solid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0" i="0" u="none" strike="noStrike" kern="0" cap="none" spc="0" normalizeH="0" baseline="0" noProof="0">
                <a:ln>
                  <a:noFill/>
                </a:ln>
                <a:solidFill>
                  <a:srgbClr val="000000"/>
                </a:solidFill>
                <a:effectLst/>
                <a:uLnTx/>
                <a:uFillTx/>
                <a:latin typeface="Calibri"/>
                <a:ea typeface="Calibri"/>
                <a:cs typeface="Calibri"/>
                <a:sym typeface="Calibri"/>
              </a:rPr>
              <a:t>Identifying how the content should be assessed: </a:t>
            </a:r>
            <a:endParaRPr kumimoji="0" sz="26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26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1" i="1" u="none" strike="noStrike" kern="0" cap="none" spc="0" normalizeH="0" baseline="0" noProof="0">
                <a:ln>
                  <a:noFill/>
                </a:ln>
                <a:solidFill>
                  <a:srgbClr val="000000"/>
                </a:solidFill>
                <a:effectLst/>
                <a:uLnTx/>
                <a:uFillTx/>
                <a:latin typeface="Calibri"/>
                <a:ea typeface="Calibri"/>
                <a:cs typeface="Calibri"/>
                <a:sym typeface="Calibri"/>
              </a:rPr>
              <a:t>What assessment evidence can be gathered?</a:t>
            </a:r>
            <a:endParaRPr kumimoji="0" sz="2600" b="1" i="1"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194696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56"/>
          <p:cNvSpPr txBox="1">
            <a:spLocks noGrp="1"/>
          </p:cNvSpPr>
          <p:nvPr>
            <p:ph type="title"/>
          </p:nvPr>
        </p:nvSpPr>
        <p:spPr>
          <a:xfrm>
            <a:off x="838200" y="365125"/>
            <a:ext cx="9144000" cy="885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i="1"/>
              <a:t>Whose Work Is It?</a:t>
            </a:r>
            <a:endParaRPr i="1"/>
          </a:p>
        </p:txBody>
      </p:sp>
      <p:sp>
        <p:nvSpPr>
          <p:cNvPr id="658" name="Google Shape;658;p56"/>
          <p:cNvSpPr txBox="1">
            <a:spLocks noGrp="1"/>
          </p:cNvSpPr>
          <p:nvPr>
            <p:ph type="body" idx="1"/>
          </p:nvPr>
        </p:nvSpPr>
        <p:spPr>
          <a:xfrm>
            <a:off x="3370475" y="1394300"/>
            <a:ext cx="8308200" cy="5089200"/>
          </a:xfrm>
          <a:prstGeom prst="rect">
            <a:avLst/>
          </a:prstGeom>
        </p:spPr>
        <p:txBody>
          <a:bodyPr spcFirstLastPara="1" wrap="square" lIns="91425" tIns="45700" rIns="91425" bIns="45700" anchor="t" anchorCtr="0">
            <a:noAutofit/>
          </a:bodyPr>
          <a:lstStyle/>
          <a:p>
            <a:pPr marL="0" lvl="0" indent="457200" algn="l" rtl="0">
              <a:spcBef>
                <a:spcPts val="0"/>
              </a:spcBef>
              <a:spcAft>
                <a:spcPts val="0"/>
              </a:spcAft>
              <a:buNone/>
            </a:pPr>
            <a:r>
              <a:rPr lang="en-US" sz="4000" b="1">
                <a:solidFill>
                  <a:srgbClr val="262626"/>
                </a:solidFill>
              </a:rPr>
              <a:t>Google-able: Is that a problem?</a:t>
            </a:r>
            <a:endParaRPr sz="4000" b="1">
              <a:solidFill>
                <a:srgbClr val="262626"/>
              </a:solidFill>
            </a:endParaRPr>
          </a:p>
          <a:p>
            <a:pPr marL="914400" lvl="1" indent="-450850" algn="l" rtl="0">
              <a:spcBef>
                <a:spcPts val="500"/>
              </a:spcBef>
              <a:spcAft>
                <a:spcPts val="0"/>
              </a:spcAft>
              <a:buClr>
                <a:srgbClr val="000000"/>
              </a:buClr>
              <a:buSzPts val="3500"/>
              <a:buChar char="•"/>
            </a:pPr>
            <a:r>
              <a:rPr lang="en-US" sz="3500">
                <a:solidFill>
                  <a:srgbClr val="000000"/>
                </a:solidFill>
              </a:rPr>
              <a:t>It depends!</a:t>
            </a:r>
            <a:endParaRPr sz="3500">
              <a:solidFill>
                <a:srgbClr val="000000"/>
              </a:solidFill>
            </a:endParaRPr>
          </a:p>
          <a:p>
            <a:pPr marL="914400" lvl="1" indent="-450850" algn="l" rtl="0">
              <a:spcBef>
                <a:spcPts val="0"/>
              </a:spcBef>
              <a:spcAft>
                <a:spcPts val="0"/>
              </a:spcAft>
              <a:buClr>
                <a:srgbClr val="000000"/>
              </a:buClr>
              <a:buSzPts val="3500"/>
              <a:buChar char="•"/>
            </a:pPr>
            <a:r>
              <a:rPr lang="en-US" sz="3500">
                <a:solidFill>
                  <a:schemeClr val="dk1"/>
                </a:solidFill>
              </a:rPr>
              <a:t>What </a:t>
            </a:r>
            <a:r>
              <a:rPr lang="en-US" sz="3500" b="1">
                <a:solidFill>
                  <a:schemeClr val="dk1"/>
                </a:solidFill>
              </a:rPr>
              <a:t>claims </a:t>
            </a:r>
            <a:r>
              <a:rPr lang="en-US" sz="3500">
                <a:solidFill>
                  <a:schemeClr val="dk1"/>
                </a:solidFill>
              </a:rPr>
              <a:t>about student performance do you want to be able to support? What </a:t>
            </a:r>
            <a:r>
              <a:rPr lang="en-US" sz="3500" b="1">
                <a:solidFill>
                  <a:schemeClr val="dk1"/>
                </a:solidFill>
              </a:rPr>
              <a:t>evidence</a:t>
            </a:r>
            <a:r>
              <a:rPr lang="en-US" sz="3500">
                <a:solidFill>
                  <a:schemeClr val="dk1"/>
                </a:solidFill>
              </a:rPr>
              <a:t> are you trying to collect?</a:t>
            </a:r>
            <a:endParaRPr sz="3500">
              <a:solidFill>
                <a:schemeClr val="dk1"/>
              </a:solidFill>
            </a:endParaRPr>
          </a:p>
          <a:p>
            <a:pPr marL="914400" lvl="1" indent="-450850" algn="l" rtl="0">
              <a:spcBef>
                <a:spcPts val="0"/>
              </a:spcBef>
              <a:spcAft>
                <a:spcPts val="0"/>
              </a:spcAft>
              <a:buClr>
                <a:schemeClr val="dk1"/>
              </a:buClr>
              <a:buSzPts val="3500"/>
              <a:buChar char="•"/>
            </a:pPr>
            <a:r>
              <a:rPr lang="en-US" sz="3500">
                <a:solidFill>
                  <a:schemeClr val="dk1"/>
                </a:solidFill>
              </a:rPr>
              <a:t>In most cases, assessment of students’ deeper learning (or transfer to new/novel contexts) will not be Google-able.</a:t>
            </a:r>
            <a:endParaRPr sz="3500">
              <a:solidFill>
                <a:schemeClr val="dk1"/>
              </a:solidFill>
            </a:endParaRPr>
          </a:p>
          <a:p>
            <a:pPr marL="0" lvl="0" indent="0" algn="l" rtl="0">
              <a:spcBef>
                <a:spcPts val="1000"/>
              </a:spcBef>
              <a:spcAft>
                <a:spcPts val="0"/>
              </a:spcAft>
              <a:buNone/>
            </a:pPr>
            <a:endParaRPr sz="2800">
              <a:solidFill>
                <a:srgbClr val="000000"/>
              </a:solidFill>
            </a:endParaRPr>
          </a:p>
          <a:p>
            <a:pPr marL="914400" lvl="0" indent="0" algn="l" rtl="0">
              <a:spcBef>
                <a:spcPts val="1000"/>
              </a:spcBef>
              <a:spcAft>
                <a:spcPts val="0"/>
              </a:spcAft>
              <a:buNone/>
            </a:pPr>
            <a:endParaRPr/>
          </a:p>
          <a:p>
            <a:pPr marL="0" lvl="0" indent="0" algn="l" rtl="0">
              <a:spcBef>
                <a:spcPts val="1000"/>
              </a:spcBef>
              <a:spcAft>
                <a:spcPts val="0"/>
              </a:spcAft>
              <a:buNone/>
            </a:pPr>
            <a:endParaRPr/>
          </a:p>
        </p:txBody>
      </p:sp>
      <p:sp>
        <p:nvSpPr>
          <p:cNvPr id="659" name="Google Shape;659;p56"/>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56</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pic>
        <p:nvPicPr>
          <p:cNvPr id="660" name="Google Shape;660;p56"/>
          <p:cNvPicPr preferRelativeResize="0"/>
          <p:nvPr/>
        </p:nvPicPr>
        <p:blipFill>
          <a:blip r:embed="rId3">
            <a:alphaModFix/>
          </a:blip>
          <a:stretch>
            <a:fillRect/>
          </a:stretch>
        </p:blipFill>
        <p:spPr>
          <a:xfrm>
            <a:off x="961663" y="5203325"/>
            <a:ext cx="2408813" cy="885600"/>
          </a:xfrm>
          <a:prstGeom prst="rect">
            <a:avLst/>
          </a:prstGeom>
          <a:noFill/>
          <a:ln>
            <a:noFill/>
          </a:ln>
        </p:spPr>
      </p:pic>
      <p:pic>
        <p:nvPicPr>
          <p:cNvPr id="661" name="Google Shape;661;p56"/>
          <p:cNvPicPr preferRelativeResize="0"/>
          <p:nvPr/>
        </p:nvPicPr>
        <p:blipFill>
          <a:blip r:embed="rId4">
            <a:alphaModFix/>
          </a:blip>
          <a:stretch>
            <a:fillRect/>
          </a:stretch>
        </p:blipFill>
        <p:spPr>
          <a:xfrm>
            <a:off x="310025" y="2608874"/>
            <a:ext cx="3060450" cy="1455055"/>
          </a:xfrm>
          <a:prstGeom prst="rect">
            <a:avLst/>
          </a:prstGeom>
          <a:noFill/>
          <a:ln w="9525" cap="flat" cmpd="sng">
            <a:solidFill>
              <a:schemeClr val="dk2"/>
            </a:solidFill>
            <a:prstDash val="solid"/>
            <a:round/>
            <a:headEnd type="none" w="sm" len="sm"/>
            <a:tailEnd type="none" w="sm" len="sm"/>
          </a:ln>
        </p:spPr>
      </p:pic>
      <p:sp>
        <p:nvSpPr>
          <p:cNvPr id="662" name="Google Shape;662;p56"/>
          <p:cNvSpPr/>
          <p:nvPr/>
        </p:nvSpPr>
        <p:spPr>
          <a:xfrm>
            <a:off x="3370475" y="2914200"/>
            <a:ext cx="866100" cy="514800"/>
          </a:xfrm>
          <a:prstGeom prst="rightArrow">
            <a:avLst>
              <a:gd name="adj1" fmla="val 50000"/>
              <a:gd name="adj2" fmla="val 40933"/>
            </a:avLst>
          </a:prstGeom>
          <a:solidFill>
            <a:srgbClr val="FFD966"/>
          </a:solidFill>
          <a:ln w="9525" cap="flat" cmpd="sng">
            <a:solidFill>
              <a:srgbClr val="7F6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0905949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57"/>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57</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sp>
        <p:nvSpPr>
          <p:cNvPr id="669" name="Google Shape;669;p57"/>
          <p:cNvSpPr txBox="1">
            <a:spLocks noGrp="1"/>
          </p:cNvSpPr>
          <p:nvPr>
            <p:ph type="title"/>
          </p:nvPr>
        </p:nvSpPr>
        <p:spPr>
          <a:xfrm>
            <a:off x="454925" y="365125"/>
            <a:ext cx="11406000" cy="885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Selected Summative Classroom Assessment Designs</a:t>
            </a:r>
            <a:endParaRPr/>
          </a:p>
        </p:txBody>
      </p:sp>
      <p:sp>
        <p:nvSpPr>
          <p:cNvPr id="670" name="Google Shape;670;p57"/>
          <p:cNvSpPr/>
          <p:nvPr/>
        </p:nvSpPr>
        <p:spPr>
          <a:xfrm rot="1065254" flipH="1">
            <a:off x="9590712" y="3894397"/>
            <a:ext cx="1916476" cy="106326"/>
          </a:xfrm>
          <a:prstGeom prst="roundRect">
            <a:avLst>
              <a:gd name="adj" fmla="val 50000"/>
            </a:avLst>
          </a:prstGeom>
          <a:solidFill>
            <a:srgbClr val="D9D9D9"/>
          </a:solid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71" name="Google Shape;671;p57"/>
          <p:cNvSpPr/>
          <p:nvPr/>
        </p:nvSpPr>
        <p:spPr>
          <a:xfrm rot="-1065254">
            <a:off x="7848827" y="3894397"/>
            <a:ext cx="1916476" cy="106326"/>
          </a:xfrm>
          <a:prstGeom prst="roundRect">
            <a:avLst>
              <a:gd name="adj" fmla="val 50000"/>
            </a:avLst>
          </a:prstGeom>
          <a:solidFill>
            <a:srgbClr val="D9D9D9"/>
          </a:solid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57"/>
          <p:cNvSpPr/>
          <p:nvPr/>
        </p:nvSpPr>
        <p:spPr>
          <a:xfrm rot="1065254" flipH="1">
            <a:off x="6086061" y="3894397"/>
            <a:ext cx="1916476" cy="106326"/>
          </a:xfrm>
          <a:prstGeom prst="roundRect">
            <a:avLst>
              <a:gd name="adj" fmla="val 50000"/>
            </a:avLst>
          </a:prstGeom>
          <a:solidFill>
            <a:srgbClr val="D9D9D9"/>
          </a:solid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57"/>
          <p:cNvSpPr/>
          <p:nvPr/>
        </p:nvSpPr>
        <p:spPr>
          <a:xfrm rot="-1065254">
            <a:off x="4344176" y="3894397"/>
            <a:ext cx="1916476" cy="106326"/>
          </a:xfrm>
          <a:prstGeom prst="roundRect">
            <a:avLst>
              <a:gd name="adj" fmla="val 50000"/>
            </a:avLst>
          </a:prstGeom>
          <a:solidFill>
            <a:srgbClr val="D9D9D9"/>
          </a:solid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57"/>
          <p:cNvSpPr/>
          <p:nvPr/>
        </p:nvSpPr>
        <p:spPr>
          <a:xfrm rot="1065254" flipH="1">
            <a:off x="2588423" y="3894397"/>
            <a:ext cx="1916476" cy="106326"/>
          </a:xfrm>
          <a:prstGeom prst="roundRect">
            <a:avLst>
              <a:gd name="adj" fmla="val 50000"/>
            </a:avLst>
          </a:prstGeom>
          <a:solidFill>
            <a:srgbClr val="D9D9D9"/>
          </a:solid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nvGrpSpPr>
          <p:cNvPr id="675" name="Google Shape;675;p57"/>
          <p:cNvGrpSpPr/>
          <p:nvPr/>
        </p:nvGrpSpPr>
        <p:grpSpPr>
          <a:xfrm>
            <a:off x="2978437" y="4006778"/>
            <a:ext cx="2917756" cy="2278915"/>
            <a:chOff x="2683803" y="2543425"/>
            <a:chExt cx="1712700" cy="1230715"/>
          </a:xfrm>
        </p:grpSpPr>
        <p:sp>
          <p:nvSpPr>
            <p:cNvPr id="676" name="Google Shape;676;p57"/>
            <p:cNvSpPr/>
            <p:nvPr/>
          </p:nvSpPr>
          <p:spPr>
            <a:xfrm rot="-1789476">
              <a:off x="3457142" y="2572699"/>
              <a:ext cx="160451" cy="160451"/>
            </a:xfrm>
            <a:prstGeom prst="ellipse">
              <a:avLst/>
            </a:prstGeom>
            <a:solidFill>
              <a:srgbClr val="FFFFFF"/>
            </a:solidFill>
            <a:ln w="38100" cap="flat" cmpd="sng">
              <a:solidFill>
                <a:srgbClr val="666666"/>
              </a:solidFill>
              <a:prstDash val="solid"/>
              <a:round/>
              <a:headEnd type="none" w="sm" len="sm"/>
              <a:tailEnd type="none" w="sm" len="sm"/>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77" name="Google Shape;677;p57"/>
            <p:cNvSpPr/>
            <p:nvPr/>
          </p:nvSpPr>
          <p:spPr>
            <a:xfrm>
              <a:off x="2683803" y="3070640"/>
              <a:ext cx="1712700" cy="703500"/>
            </a:xfrm>
            <a:prstGeom prst="roundRect">
              <a:avLst>
                <a:gd name="adj" fmla="val 4485"/>
              </a:avLst>
            </a:prstGeom>
            <a:solidFill>
              <a:srgbClr val="D9D9D9"/>
            </a:solid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57"/>
            <p:cNvSpPr txBox="1"/>
            <p:nvPr/>
          </p:nvSpPr>
          <p:spPr>
            <a:xfrm>
              <a:off x="2728053" y="3107840"/>
              <a:ext cx="1624200" cy="624600"/>
            </a:xfrm>
            <a:prstGeom prst="rect">
              <a:avLst/>
            </a:prstGeom>
            <a:solidFill>
              <a:srgbClr val="D9D9D9"/>
            </a:solid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15000"/>
                </a:lnSpc>
                <a:spcBef>
                  <a:spcPts val="0"/>
                </a:spcBef>
                <a:spcAft>
                  <a:spcPts val="2100"/>
                </a:spcAft>
                <a:buClr>
                  <a:srgbClr val="000000"/>
                </a:buClr>
                <a:buSzTx/>
                <a:buFont typeface="Arial"/>
                <a:buNone/>
                <a:tabLst/>
                <a:defRPr/>
              </a:pPr>
              <a:r>
                <a:rPr kumimoji="0" lang="en-US" sz="1600" b="0" i="0" u="none" strike="noStrike" kern="0" cap="none" spc="0" normalizeH="0" baseline="0" noProof="0">
                  <a:ln>
                    <a:noFill/>
                  </a:ln>
                  <a:solidFill>
                    <a:srgbClr val="434343"/>
                  </a:solidFill>
                  <a:effectLst/>
                  <a:uLnTx/>
                  <a:uFillTx/>
                  <a:latin typeface="Roboto"/>
                  <a:ea typeface="Roboto"/>
                  <a:cs typeface="Roboto"/>
                  <a:sym typeface="Roboto"/>
                </a:rPr>
                <a:t>Multiple-choice tests with some open-ended questions</a:t>
              </a:r>
              <a:endParaRPr kumimoji="0" sz="1600" b="0" i="0" u="none" strike="noStrike" kern="0" cap="none" spc="0" normalizeH="0" baseline="0" noProof="0">
                <a:ln>
                  <a:noFill/>
                </a:ln>
                <a:solidFill>
                  <a:srgbClr val="434343"/>
                </a:solidFill>
                <a:effectLst/>
                <a:uLnTx/>
                <a:uFillTx/>
                <a:latin typeface="Arial"/>
                <a:cs typeface="Arial"/>
                <a:sym typeface="Arial"/>
              </a:endParaRPr>
            </a:p>
          </p:txBody>
        </p:sp>
        <p:sp>
          <p:nvSpPr>
            <p:cNvPr id="679" name="Google Shape;679;p57"/>
            <p:cNvSpPr/>
            <p:nvPr/>
          </p:nvSpPr>
          <p:spPr>
            <a:xfrm>
              <a:off x="3495153" y="3005991"/>
              <a:ext cx="90000" cy="67500"/>
            </a:xfrm>
            <a:prstGeom prst="triangle">
              <a:avLst>
                <a:gd name="adj" fmla="val 50000"/>
              </a:avLst>
            </a:prstGeom>
            <a:solidFill>
              <a:srgbClr val="D9D9D9"/>
            </a:solid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80" name="Google Shape;680;p57"/>
          <p:cNvGrpSpPr/>
          <p:nvPr/>
        </p:nvGrpSpPr>
        <p:grpSpPr>
          <a:xfrm>
            <a:off x="6471499" y="4006778"/>
            <a:ext cx="2917756" cy="2278915"/>
            <a:chOff x="4734203" y="2543425"/>
            <a:chExt cx="1712700" cy="1230715"/>
          </a:xfrm>
        </p:grpSpPr>
        <p:sp>
          <p:nvSpPr>
            <p:cNvPr id="681" name="Google Shape;681;p57"/>
            <p:cNvSpPr/>
            <p:nvPr/>
          </p:nvSpPr>
          <p:spPr>
            <a:xfrm rot="-1789476">
              <a:off x="5510320" y="2572699"/>
              <a:ext cx="160451" cy="160451"/>
            </a:xfrm>
            <a:prstGeom prst="ellipse">
              <a:avLst/>
            </a:prstGeom>
            <a:solidFill>
              <a:srgbClr val="FFFFFF"/>
            </a:solidFill>
            <a:ln w="38100" cap="flat" cmpd="sng">
              <a:solidFill>
                <a:srgbClr val="858585"/>
              </a:solidFill>
              <a:prstDash val="solid"/>
              <a:round/>
              <a:headEnd type="none" w="sm" len="sm"/>
              <a:tailEnd type="none" w="sm" len="sm"/>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82" name="Google Shape;682;p57"/>
            <p:cNvSpPr/>
            <p:nvPr/>
          </p:nvSpPr>
          <p:spPr>
            <a:xfrm>
              <a:off x="4734203" y="3070640"/>
              <a:ext cx="1712700" cy="703500"/>
            </a:xfrm>
            <a:prstGeom prst="roundRect">
              <a:avLst>
                <a:gd name="adj" fmla="val 4485"/>
              </a:avLst>
            </a:prstGeom>
            <a:solidFill>
              <a:srgbClr val="D9D9D9"/>
            </a:solid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683" name="Google Shape;683;p57"/>
            <p:cNvSpPr txBox="1"/>
            <p:nvPr/>
          </p:nvSpPr>
          <p:spPr>
            <a:xfrm>
              <a:off x="4778453" y="3107840"/>
              <a:ext cx="1624200" cy="6246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15000"/>
                </a:lnSpc>
                <a:spcBef>
                  <a:spcPts val="0"/>
                </a:spcBef>
                <a:spcAft>
                  <a:spcPts val="2100"/>
                </a:spcAft>
                <a:buClr>
                  <a:srgbClr val="000000"/>
                </a:buClr>
                <a:buSzTx/>
                <a:buFont typeface="Arial"/>
                <a:buNone/>
                <a:tabLst/>
                <a:defRPr/>
              </a:pPr>
              <a:r>
                <a:rPr kumimoji="0" lang="en-US" sz="1600" b="0" i="0" u="none" strike="noStrike" kern="0" cap="none" spc="0" normalizeH="0" baseline="0" noProof="0">
                  <a:ln>
                    <a:noFill/>
                  </a:ln>
                  <a:solidFill>
                    <a:srgbClr val="434343"/>
                  </a:solidFill>
                  <a:effectLst/>
                  <a:uLnTx/>
                  <a:uFillTx/>
                  <a:latin typeface="Roboto"/>
                  <a:ea typeface="Roboto"/>
                  <a:cs typeface="Roboto"/>
                  <a:sym typeface="Roboto"/>
                </a:rPr>
                <a:t>Project-based learning culminating experiences</a:t>
              </a:r>
              <a:endParaRPr kumimoji="0" sz="1600" b="0" i="0" u="none" strike="noStrike" kern="0" cap="none" spc="0" normalizeH="0" baseline="0" noProof="0">
                <a:ln>
                  <a:noFill/>
                </a:ln>
                <a:solidFill>
                  <a:srgbClr val="434343"/>
                </a:solidFill>
                <a:effectLst/>
                <a:uLnTx/>
                <a:uFillTx/>
                <a:latin typeface="Arial"/>
                <a:cs typeface="Arial"/>
                <a:sym typeface="Arial"/>
              </a:endParaRPr>
            </a:p>
          </p:txBody>
        </p:sp>
        <p:sp>
          <p:nvSpPr>
            <p:cNvPr id="684" name="Google Shape;684;p57"/>
            <p:cNvSpPr/>
            <p:nvPr/>
          </p:nvSpPr>
          <p:spPr>
            <a:xfrm>
              <a:off x="5545553" y="3005991"/>
              <a:ext cx="90000" cy="67500"/>
            </a:xfrm>
            <a:prstGeom prst="triangle">
              <a:avLst>
                <a:gd name="adj" fmla="val 50000"/>
              </a:avLst>
            </a:prstGeom>
            <a:solidFill>
              <a:srgbClr val="D9D9D9"/>
            </a:solid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sp>
        <p:nvSpPr>
          <p:cNvPr id="685" name="Google Shape;685;p57"/>
          <p:cNvSpPr/>
          <p:nvPr/>
        </p:nvSpPr>
        <p:spPr>
          <a:xfrm rot="-1065254">
            <a:off x="846537" y="3894397"/>
            <a:ext cx="1916476" cy="106326"/>
          </a:xfrm>
          <a:prstGeom prst="roundRect">
            <a:avLst>
              <a:gd name="adj" fmla="val 50000"/>
            </a:avLst>
          </a:prstGeom>
          <a:solidFill>
            <a:srgbClr val="D9D9D9"/>
          </a:solid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nvGrpSpPr>
          <p:cNvPr id="686" name="Google Shape;686;p57"/>
          <p:cNvGrpSpPr/>
          <p:nvPr/>
        </p:nvGrpSpPr>
        <p:grpSpPr>
          <a:xfrm>
            <a:off x="1203371" y="1559098"/>
            <a:ext cx="2917756" cy="2308614"/>
            <a:chOff x="1641853" y="1221570"/>
            <a:chExt cx="1712700" cy="1246754"/>
          </a:xfrm>
        </p:grpSpPr>
        <p:sp>
          <p:nvSpPr>
            <p:cNvPr id="687" name="Google Shape;687;p57"/>
            <p:cNvSpPr/>
            <p:nvPr/>
          </p:nvSpPr>
          <p:spPr>
            <a:xfrm>
              <a:off x="1641853" y="1221570"/>
              <a:ext cx="1712700" cy="703500"/>
            </a:xfrm>
            <a:prstGeom prst="roundRect">
              <a:avLst>
                <a:gd name="adj" fmla="val 4485"/>
              </a:avLst>
            </a:prstGeom>
            <a:solidFill>
              <a:srgbClr val="D9D9D9"/>
            </a:solid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688" name="Google Shape;688;p57"/>
            <p:cNvSpPr/>
            <p:nvPr/>
          </p:nvSpPr>
          <p:spPr>
            <a:xfrm rot="10800000">
              <a:off x="2453178" y="1920663"/>
              <a:ext cx="90000" cy="67500"/>
            </a:xfrm>
            <a:prstGeom prst="triangle">
              <a:avLst>
                <a:gd name="adj" fmla="val 50000"/>
              </a:avLst>
            </a:prstGeom>
            <a:solidFill>
              <a:srgbClr val="D9D9D9"/>
            </a:solid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89" name="Google Shape;689;p57"/>
            <p:cNvSpPr txBox="1"/>
            <p:nvPr/>
          </p:nvSpPr>
          <p:spPr>
            <a:xfrm>
              <a:off x="1686103" y="1258770"/>
              <a:ext cx="1624200" cy="624600"/>
            </a:xfrm>
            <a:prstGeom prst="rect">
              <a:avLst/>
            </a:prstGeom>
            <a:solidFill>
              <a:srgbClr val="D9D9D9"/>
            </a:solid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15000"/>
                </a:lnSpc>
                <a:spcBef>
                  <a:spcPts val="0"/>
                </a:spcBef>
                <a:spcAft>
                  <a:spcPts val="2100"/>
                </a:spcAft>
                <a:buClr>
                  <a:srgbClr val="000000"/>
                </a:buClr>
                <a:buSzTx/>
                <a:buFont typeface="Arial"/>
                <a:buNone/>
                <a:tabLst/>
                <a:defRPr/>
              </a:pPr>
              <a:r>
                <a:rPr kumimoji="0" lang="en-US" sz="1600" b="0" i="0" u="none" strike="noStrike" kern="0" cap="none" spc="0" normalizeH="0" baseline="0" noProof="0">
                  <a:ln>
                    <a:noFill/>
                  </a:ln>
                  <a:solidFill>
                    <a:srgbClr val="434343"/>
                  </a:solidFill>
                  <a:effectLst/>
                  <a:uLnTx/>
                  <a:uFillTx/>
                  <a:latin typeface="Roboto"/>
                  <a:ea typeface="Roboto"/>
                  <a:cs typeface="Roboto"/>
                  <a:sym typeface="Roboto"/>
                </a:rPr>
                <a:t>Multiple-choice tests</a:t>
              </a:r>
              <a:endParaRPr kumimoji="0" sz="1600" b="0" i="0" u="none" strike="noStrike" kern="0" cap="none" spc="0" normalizeH="0" baseline="0" noProof="0">
                <a:ln>
                  <a:noFill/>
                </a:ln>
                <a:solidFill>
                  <a:srgbClr val="434343"/>
                </a:solidFill>
                <a:effectLst/>
                <a:uLnTx/>
                <a:uFillTx/>
                <a:latin typeface="Arial"/>
                <a:cs typeface="Arial"/>
                <a:sym typeface="Arial"/>
              </a:endParaRPr>
            </a:p>
          </p:txBody>
        </p:sp>
        <p:sp>
          <p:nvSpPr>
            <p:cNvPr id="690" name="Google Shape;690;p57"/>
            <p:cNvSpPr/>
            <p:nvPr/>
          </p:nvSpPr>
          <p:spPr>
            <a:xfrm rot="-1789476">
              <a:off x="2415143" y="2278597"/>
              <a:ext cx="160451" cy="160451"/>
            </a:xfrm>
            <a:prstGeom prst="ellipse">
              <a:avLst/>
            </a:prstGeom>
            <a:solidFill>
              <a:srgbClr val="FFFFFF"/>
            </a:solidFill>
            <a:ln w="38100" cap="flat" cmpd="sng">
              <a:solidFill>
                <a:srgbClr val="666666"/>
              </a:solidFill>
              <a:prstDash val="solid"/>
              <a:round/>
              <a:headEnd type="none" w="sm" len="sm"/>
              <a:tailEnd type="none" w="sm" len="sm"/>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91" name="Google Shape;691;p57"/>
          <p:cNvGrpSpPr/>
          <p:nvPr/>
        </p:nvGrpSpPr>
        <p:grpSpPr>
          <a:xfrm>
            <a:off x="8200666" y="1559098"/>
            <a:ext cx="2917756" cy="2308614"/>
            <a:chOff x="5770307" y="1221570"/>
            <a:chExt cx="1712700" cy="1246754"/>
          </a:xfrm>
        </p:grpSpPr>
        <p:sp>
          <p:nvSpPr>
            <p:cNvPr id="692" name="Google Shape;692;p57"/>
            <p:cNvSpPr/>
            <p:nvPr/>
          </p:nvSpPr>
          <p:spPr>
            <a:xfrm rot="-1789476">
              <a:off x="6546711" y="2278597"/>
              <a:ext cx="160451" cy="160451"/>
            </a:xfrm>
            <a:prstGeom prst="ellipse">
              <a:avLst/>
            </a:prstGeom>
            <a:solidFill>
              <a:srgbClr val="FFFFFF"/>
            </a:solidFill>
            <a:ln w="38100" cap="flat" cmpd="sng">
              <a:solidFill>
                <a:srgbClr val="858585"/>
              </a:solidFill>
              <a:prstDash val="solid"/>
              <a:round/>
              <a:headEnd type="none" w="sm" len="sm"/>
              <a:tailEnd type="none" w="sm" len="sm"/>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93" name="Google Shape;693;p57"/>
            <p:cNvSpPr/>
            <p:nvPr/>
          </p:nvSpPr>
          <p:spPr>
            <a:xfrm>
              <a:off x="5770307" y="1221570"/>
              <a:ext cx="1712700" cy="703500"/>
            </a:xfrm>
            <a:prstGeom prst="roundRect">
              <a:avLst>
                <a:gd name="adj" fmla="val 4485"/>
              </a:avLst>
            </a:prstGeom>
            <a:solidFill>
              <a:srgbClr val="D9D9D9"/>
            </a:solid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694" name="Google Shape;694;p57"/>
            <p:cNvSpPr/>
            <p:nvPr/>
          </p:nvSpPr>
          <p:spPr>
            <a:xfrm rot="10800000">
              <a:off x="6581632" y="1920663"/>
              <a:ext cx="90000" cy="67500"/>
            </a:xfrm>
            <a:prstGeom prst="triangle">
              <a:avLst>
                <a:gd name="adj" fmla="val 50000"/>
              </a:avLst>
            </a:prstGeom>
            <a:solidFill>
              <a:srgbClr val="D9D9D9"/>
            </a:solid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95" name="Google Shape;695;p57"/>
            <p:cNvSpPr txBox="1"/>
            <p:nvPr/>
          </p:nvSpPr>
          <p:spPr>
            <a:xfrm>
              <a:off x="5814557" y="1258770"/>
              <a:ext cx="1624200" cy="6246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15000"/>
                </a:lnSpc>
                <a:spcBef>
                  <a:spcPts val="0"/>
                </a:spcBef>
                <a:spcAft>
                  <a:spcPts val="2100"/>
                </a:spcAft>
                <a:buClr>
                  <a:srgbClr val="000000"/>
                </a:buClr>
                <a:buSzTx/>
                <a:buFont typeface="Arial"/>
                <a:buNone/>
                <a:tabLst/>
                <a:defRPr/>
              </a:pPr>
              <a:r>
                <a:rPr kumimoji="0" lang="en-US" sz="1600" b="0" i="0" u="none" strike="noStrike" kern="0" cap="none" spc="0" normalizeH="0" baseline="0" noProof="0">
                  <a:ln>
                    <a:noFill/>
                  </a:ln>
                  <a:solidFill>
                    <a:srgbClr val="434343"/>
                  </a:solidFill>
                  <a:effectLst/>
                  <a:uLnTx/>
                  <a:uFillTx/>
                  <a:latin typeface="Roboto"/>
                  <a:ea typeface="Roboto"/>
                  <a:cs typeface="Roboto"/>
                  <a:sym typeface="Roboto"/>
                </a:rPr>
                <a:t>Portfolios and Student Exhibitions/ Demonstrations of Learning</a:t>
              </a:r>
              <a:endParaRPr kumimoji="0" sz="1600" b="0" i="0" u="none" strike="noStrike" kern="0" cap="none" spc="0" normalizeH="0" baseline="0" noProof="0">
                <a:ln>
                  <a:noFill/>
                </a:ln>
                <a:solidFill>
                  <a:srgbClr val="434343"/>
                </a:solidFill>
                <a:effectLst/>
                <a:uLnTx/>
                <a:uFillTx/>
                <a:latin typeface="Arial"/>
                <a:cs typeface="Arial"/>
                <a:sym typeface="Arial"/>
              </a:endParaRPr>
            </a:p>
          </p:txBody>
        </p:sp>
      </p:grpSp>
      <p:grpSp>
        <p:nvGrpSpPr>
          <p:cNvPr id="696" name="Google Shape;696;p57"/>
          <p:cNvGrpSpPr/>
          <p:nvPr/>
        </p:nvGrpSpPr>
        <p:grpSpPr>
          <a:xfrm>
            <a:off x="4696347" y="1559098"/>
            <a:ext cx="2917756" cy="2308614"/>
            <a:chOff x="3692203" y="1221570"/>
            <a:chExt cx="1712700" cy="1246754"/>
          </a:xfrm>
        </p:grpSpPr>
        <p:sp>
          <p:nvSpPr>
            <p:cNvPr id="697" name="Google Shape;697;p57"/>
            <p:cNvSpPr/>
            <p:nvPr/>
          </p:nvSpPr>
          <p:spPr>
            <a:xfrm rot="-1789476">
              <a:off x="4468320" y="2278597"/>
              <a:ext cx="160451" cy="160451"/>
            </a:xfrm>
            <a:prstGeom prst="ellipse">
              <a:avLst/>
            </a:prstGeom>
            <a:solidFill>
              <a:srgbClr val="FFFFFF"/>
            </a:solidFill>
            <a:ln w="38100" cap="flat" cmpd="sng">
              <a:solidFill>
                <a:srgbClr val="858585"/>
              </a:solidFill>
              <a:prstDash val="solid"/>
              <a:round/>
              <a:headEnd type="none" w="sm" len="sm"/>
              <a:tailEnd type="none" w="sm" len="sm"/>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698" name="Google Shape;698;p57"/>
            <p:cNvSpPr/>
            <p:nvPr/>
          </p:nvSpPr>
          <p:spPr>
            <a:xfrm>
              <a:off x="3692203" y="1221570"/>
              <a:ext cx="1712700" cy="703500"/>
            </a:xfrm>
            <a:prstGeom prst="roundRect">
              <a:avLst>
                <a:gd name="adj" fmla="val 4485"/>
              </a:avLst>
            </a:prstGeom>
            <a:solidFill>
              <a:srgbClr val="D9D9D9"/>
            </a:solid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400" b="0" i="0" u="none" strike="noStrike" kern="0" cap="none" spc="0" normalizeH="0" baseline="0" noProof="0">
                <a:ln>
                  <a:noFill/>
                </a:ln>
                <a:solidFill>
                  <a:srgbClr val="000000"/>
                </a:solidFill>
                <a:effectLst/>
                <a:uLnTx/>
                <a:uFillTx/>
                <a:latin typeface="Arial"/>
                <a:cs typeface="Arial"/>
                <a:sym typeface="Arial"/>
              </a:endParaRPr>
            </a:p>
          </p:txBody>
        </p:sp>
        <p:sp>
          <p:nvSpPr>
            <p:cNvPr id="699" name="Google Shape;699;p57"/>
            <p:cNvSpPr/>
            <p:nvPr/>
          </p:nvSpPr>
          <p:spPr>
            <a:xfrm rot="10800000">
              <a:off x="4503528" y="1920663"/>
              <a:ext cx="90000" cy="67500"/>
            </a:xfrm>
            <a:prstGeom prst="triangle">
              <a:avLst>
                <a:gd name="adj" fmla="val 50000"/>
              </a:avLst>
            </a:prstGeom>
            <a:solidFill>
              <a:srgbClr val="D9D9D9"/>
            </a:solidFill>
            <a:ln>
              <a:noFill/>
            </a:ln>
          </p:spPr>
          <p:txBody>
            <a:bodyPr spcFirstLastPara="1" wrap="square" lIns="121900" tIns="121900" rIns="121900" bIns="1219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900" b="0" i="0" u="none" strike="noStrike" kern="0" cap="none" spc="0" normalizeH="0" baseline="0" noProof="0">
                <a:ln>
                  <a:noFill/>
                </a:ln>
                <a:solidFill>
                  <a:srgbClr val="000000"/>
                </a:solidFill>
                <a:effectLst/>
                <a:uLnTx/>
                <a:uFillTx/>
                <a:latin typeface="Arial"/>
                <a:cs typeface="Arial"/>
                <a:sym typeface="Arial"/>
              </a:endParaRPr>
            </a:p>
          </p:txBody>
        </p:sp>
        <p:sp>
          <p:nvSpPr>
            <p:cNvPr id="700" name="Google Shape;700;p57"/>
            <p:cNvSpPr txBox="1"/>
            <p:nvPr/>
          </p:nvSpPr>
          <p:spPr>
            <a:xfrm>
              <a:off x="3736453" y="1258770"/>
              <a:ext cx="1624200" cy="6246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15000"/>
                </a:lnSpc>
                <a:spcBef>
                  <a:spcPts val="0"/>
                </a:spcBef>
                <a:spcAft>
                  <a:spcPts val="2100"/>
                </a:spcAft>
                <a:buClr>
                  <a:srgbClr val="000000"/>
                </a:buClr>
                <a:buSzTx/>
                <a:buFont typeface="Arial"/>
                <a:buNone/>
                <a:tabLst/>
                <a:defRPr/>
              </a:pPr>
              <a:r>
                <a:rPr kumimoji="0" lang="en-US" sz="1600" b="0" i="0" u="none" strike="noStrike" kern="0" cap="none" spc="0" normalizeH="0" baseline="0" noProof="0">
                  <a:ln>
                    <a:noFill/>
                  </a:ln>
                  <a:solidFill>
                    <a:srgbClr val="434343"/>
                  </a:solidFill>
                  <a:effectLst/>
                  <a:uLnTx/>
                  <a:uFillTx/>
                  <a:latin typeface="Roboto"/>
                  <a:ea typeface="Roboto"/>
                  <a:cs typeface="Roboto"/>
                  <a:sym typeface="Roboto"/>
                </a:rPr>
                <a:t>Performance tasks</a:t>
              </a:r>
              <a:endParaRPr kumimoji="0" sz="1600" b="0" i="0" u="none" strike="noStrike" kern="0" cap="none" spc="0" normalizeH="0" baseline="0" noProof="0">
                <a:ln>
                  <a:noFill/>
                </a:ln>
                <a:solidFill>
                  <a:srgbClr val="434343"/>
                </a:solidFill>
                <a:effectLst/>
                <a:uLnTx/>
                <a:uFillTx/>
                <a:latin typeface="Arial"/>
                <a:cs typeface="Arial"/>
                <a:sym typeface="Arial"/>
              </a:endParaRPr>
            </a:p>
          </p:txBody>
        </p:sp>
      </p:grpSp>
      <p:sp>
        <p:nvSpPr>
          <p:cNvPr id="701" name="Google Shape;701;p57"/>
          <p:cNvSpPr txBox="1"/>
          <p:nvPr/>
        </p:nvSpPr>
        <p:spPr>
          <a:xfrm>
            <a:off x="523175" y="3138975"/>
            <a:ext cx="2559000" cy="22788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1" i="0" u="none" strike="noStrike" kern="0" cap="none" spc="0" normalizeH="0" baseline="0" noProof="0">
                <a:ln>
                  <a:noFill/>
                </a:ln>
                <a:solidFill>
                  <a:srgbClr val="0000FF"/>
                </a:solidFill>
                <a:effectLst/>
                <a:uLnTx/>
                <a:uFillTx/>
                <a:latin typeface="Calibri"/>
                <a:ea typeface="Calibri"/>
                <a:cs typeface="Calibri"/>
                <a:sym typeface="Calibri"/>
              </a:rPr>
              <a:t>More Google-able</a:t>
            </a:r>
            <a:endParaRPr kumimoji="0" sz="2600" b="1" i="0" u="none" strike="noStrike" kern="0" cap="none" spc="0" normalizeH="0" baseline="0" noProof="0">
              <a:ln>
                <a:noFill/>
              </a:ln>
              <a:solidFill>
                <a:srgbClr val="0000F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600" b="1" i="0" u="none" strike="noStrike" kern="0" cap="none" spc="0" normalizeH="0" baseline="0" noProof="0">
              <a:ln>
                <a:noFill/>
              </a:ln>
              <a:solidFill>
                <a:srgbClr val="0000FF"/>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1" i="0" u="none" strike="noStrike" kern="0" cap="none" spc="0" normalizeH="0" baseline="0" noProof="0">
                <a:ln>
                  <a:noFill/>
                </a:ln>
                <a:solidFill>
                  <a:srgbClr val="990000"/>
                </a:solidFill>
                <a:effectLst/>
                <a:uLnTx/>
                <a:uFillTx/>
                <a:latin typeface="Calibri"/>
                <a:ea typeface="Calibri"/>
                <a:cs typeface="Calibri"/>
                <a:sym typeface="Calibri"/>
              </a:rPr>
              <a:t>Less authentic assessments</a:t>
            </a:r>
            <a:endParaRPr kumimoji="0" sz="2600" b="1" i="0" u="none" strike="noStrike" kern="0" cap="none" spc="0" normalizeH="0" baseline="0" noProof="0">
              <a:ln>
                <a:noFill/>
              </a:ln>
              <a:solidFill>
                <a:srgbClr val="990000"/>
              </a:solidFill>
              <a:effectLst/>
              <a:uLnTx/>
              <a:uFillTx/>
              <a:latin typeface="Calibri"/>
              <a:ea typeface="Calibri"/>
              <a:cs typeface="Calibri"/>
              <a:sym typeface="Calibri"/>
            </a:endParaRPr>
          </a:p>
        </p:txBody>
      </p:sp>
      <p:sp>
        <p:nvSpPr>
          <p:cNvPr id="702" name="Google Shape;702;p57"/>
          <p:cNvSpPr txBox="1"/>
          <p:nvPr/>
        </p:nvSpPr>
        <p:spPr>
          <a:xfrm>
            <a:off x="9057600" y="3208300"/>
            <a:ext cx="2559000" cy="2278800"/>
          </a:xfrm>
          <a:prstGeom prst="rect">
            <a:avLst/>
          </a:prstGeom>
          <a:noFill/>
          <a:ln>
            <a:noFill/>
          </a:ln>
        </p:spPr>
        <p:txBody>
          <a:bodyPr spcFirstLastPara="1" wrap="square" lIns="91425" tIns="91425" rIns="91425" bIns="91425"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1" i="0" u="none" strike="noStrike" kern="0" cap="none" spc="0" normalizeH="0" baseline="0" noProof="0">
                <a:ln>
                  <a:noFill/>
                </a:ln>
                <a:solidFill>
                  <a:srgbClr val="0000FF"/>
                </a:solidFill>
                <a:effectLst/>
                <a:uLnTx/>
                <a:uFillTx/>
                <a:latin typeface="Calibri"/>
                <a:ea typeface="Calibri"/>
                <a:cs typeface="Calibri"/>
                <a:sym typeface="Calibri"/>
              </a:rPr>
              <a:t>Less </a:t>
            </a:r>
            <a:endParaRPr kumimoji="0" sz="2600" b="1" i="0" u="none" strike="noStrike" kern="0" cap="none" spc="0" normalizeH="0" baseline="0" noProof="0">
              <a:ln>
                <a:noFill/>
              </a:ln>
              <a:solidFill>
                <a:srgbClr val="0000FF"/>
              </a:solidFill>
              <a:effectLst/>
              <a:uLnTx/>
              <a:uFillTx/>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1" i="0" u="none" strike="noStrike" kern="0" cap="none" spc="0" normalizeH="0" baseline="0" noProof="0">
                <a:ln>
                  <a:noFill/>
                </a:ln>
                <a:solidFill>
                  <a:srgbClr val="0000FF"/>
                </a:solidFill>
                <a:effectLst/>
                <a:uLnTx/>
                <a:uFillTx/>
                <a:latin typeface="Calibri"/>
                <a:ea typeface="Calibri"/>
                <a:cs typeface="Calibri"/>
                <a:sym typeface="Calibri"/>
              </a:rPr>
              <a:t>Google-able</a:t>
            </a:r>
            <a:endParaRPr kumimoji="0" sz="2600" b="1" i="0" u="none" strike="noStrike" kern="0" cap="none" spc="0" normalizeH="0" baseline="0" noProof="0">
              <a:ln>
                <a:noFill/>
              </a:ln>
              <a:solidFill>
                <a:srgbClr val="0000FF"/>
              </a:solidFill>
              <a:effectLst/>
              <a:uLnTx/>
              <a:uFillTx/>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endParaRPr kumimoji="0" sz="2600" b="1" i="0" u="none" strike="noStrike" kern="0" cap="none" spc="0" normalizeH="0" baseline="0" noProof="0">
              <a:ln>
                <a:noFill/>
              </a:ln>
              <a:solidFill>
                <a:srgbClr val="0000FF"/>
              </a:solidFill>
              <a:effectLst/>
              <a:uLnTx/>
              <a:uFillTx/>
              <a:latin typeface="Calibri"/>
              <a:ea typeface="Calibri"/>
              <a:cs typeface="Calibri"/>
              <a:sym typeface="Calibri"/>
            </a:endParaRPr>
          </a:p>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600" b="1" i="0" u="none" strike="noStrike" kern="0" cap="none" spc="0" normalizeH="0" baseline="0" noProof="0">
                <a:ln>
                  <a:noFill/>
                </a:ln>
                <a:solidFill>
                  <a:srgbClr val="990000"/>
                </a:solidFill>
                <a:effectLst/>
                <a:uLnTx/>
                <a:uFillTx/>
                <a:latin typeface="Calibri"/>
                <a:ea typeface="Calibri"/>
                <a:cs typeface="Calibri"/>
                <a:sym typeface="Calibri"/>
              </a:rPr>
              <a:t>More authentic assessments</a:t>
            </a:r>
            <a:endParaRPr kumimoji="0" sz="2600" b="1" i="0" u="none" strike="noStrike" kern="0" cap="none" spc="0" normalizeH="0" baseline="0" noProof="0">
              <a:ln>
                <a:noFill/>
              </a:ln>
              <a:solidFill>
                <a:srgbClr val="990000"/>
              </a:solidFill>
              <a:effectLst/>
              <a:uLnTx/>
              <a:uFillTx/>
              <a:latin typeface="Calibri"/>
              <a:ea typeface="Calibri"/>
              <a:cs typeface="Calibri"/>
              <a:sym typeface="Calibri"/>
            </a:endParaRPr>
          </a:p>
        </p:txBody>
      </p:sp>
      <p:sp>
        <p:nvSpPr>
          <p:cNvPr id="703" name="Google Shape;703;p57"/>
          <p:cNvSpPr txBox="1"/>
          <p:nvPr/>
        </p:nvSpPr>
        <p:spPr>
          <a:xfrm>
            <a:off x="2856475" y="6329650"/>
            <a:ext cx="7990800" cy="418500"/>
          </a:xfrm>
          <a:prstGeom prst="rect">
            <a:avLst/>
          </a:prstGeom>
          <a:solidFill>
            <a:srgbClr val="FFF2CC"/>
          </a:solid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a:ln>
                  <a:noFill/>
                </a:ln>
                <a:solidFill>
                  <a:srgbClr val="000000"/>
                </a:solidFill>
                <a:effectLst/>
                <a:uLnTx/>
                <a:uFillTx/>
                <a:latin typeface="Calibri"/>
                <a:ea typeface="Calibri"/>
                <a:cs typeface="Calibri"/>
                <a:sym typeface="Calibri"/>
              </a:rPr>
              <a:t>See blog:</a:t>
            </a:r>
            <a:r>
              <a:rPr kumimoji="0" lang="en-US" sz="1400" b="0" i="0" u="none" strike="noStrike" kern="0" cap="none" spc="0" normalizeH="0" baseline="0" noProof="0">
                <a:ln>
                  <a:noFill/>
                </a:ln>
                <a:solidFill>
                  <a:srgbClr val="000000"/>
                </a:solidFill>
                <a:effectLst/>
                <a:uLnTx/>
                <a:uFillTx/>
                <a:latin typeface="Calibri"/>
                <a:ea typeface="Calibri"/>
                <a:cs typeface="Calibri"/>
                <a:sym typeface="Calibri"/>
              </a:rPr>
              <a:t> </a:t>
            </a:r>
            <a:r>
              <a:rPr kumimoji="0" lang="en-US" sz="1400" b="0" i="0" u="sng" strike="noStrike" kern="0" cap="none" spc="0" normalizeH="0" baseline="0" noProof="0">
                <a:ln>
                  <a:noFill/>
                </a:ln>
                <a:solidFill>
                  <a:srgbClr val="0563C1"/>
                </a:solidFill>
                <a:effectLst/>
                <a:uLnTx/>
                <a:uFillTx/>
                <a:latin typeface="Calibri"/>
                <a:ea typeface="Calibri"/>
                <a:cs typeface="Calibri"/>
                <a:sym typeface="Calibri"/>
                <a:hlinkClick r:id="rId3"/>
              </a:rPr>
              <a:t>How Much Is Enough?: Sufficiency Considerations for Competency-Based Assessments</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pic>
        <p:nvPicPr>
          <p:cNvPr id="704" name="Google Shape;704;p57"/>
          <p:cNvPicPr preferRelativeResize="0"/>
          <p:nvPr/>
        </p:nvPicPr>
        <p:blipFill rotWithShape="1">
          <a:blip r:embed="rId4">
            <a:alphaModFix/>
          </a:blip>
          <a:srcRect/>
          <a:stretch/>
        </p:blipFill>
        <p:spPr>
          <a:xfrm>
            <a:off x="1364438" y="6214349"/>
            <a:ext cx="1334886" cy="507125"/>
          </a:xfrm>
          <a:prstGeom prst="rect">
            <a:avLst/>
          </a:prstGeom>
          <a:noFill/>
          <a:ln>
            <a:noFill/>
          </a:ln>
        </p:spPr>
      </p:pic>
    </p:spTree>
    <p:extLst>
      <p:ext uri="{BB962C8B-B14F-4D97-AF65-F5344CB8AC3E}">
        <p14:creationId xmlns:p14="http://schemas.microsoft.com/office/powerpoint/2010/main" val="37995225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58"/>
          <p:cNvSpPr txBox="1">
            <a:spLocks noGrp="1"/>
          </p:cNvSpPr>
          <p:nvPr>
            <p:ph type="title"/>
          </p:nvPr>
        </p:nvSpPr>
        <p:spPr>
          <a:xfrm>
            <a:off x="838200" y="365125"/>
            <a:ext cx="9144000" cy="885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Clr>
                <a:schemeClr val="dk1"/>
              </a:buClr>
              <a:buSzPts val="1100"/>
              <a:buFont typeface="Arial"/>
              <a:buNone/>
            </a:pPr>
            <a:r>
              <a:rPr lang="en-US" i="1"/>
              <a:t>Whose Work Is It?</a:t>
            </a:r>
            <a:endParaRPr/>
          </a:p>
        </p:txBody>
      </p:sp>
      <p:sp>
        <p:nvSpPr>
          <p:cNvPr id="711" name="Google Shape;711;p58"/>
          <p:cNvSpPr txBox="1">
            <a:spLocks noGrp="1"/>
          </p:cNvSpPr>
          <p:nvPr>
            <p:ph type="body" idx="1"/>
          </p:nvPr>
        </p:nvSpPr>
        <p:spPr>
          <a:xfrm>
            <a:off x="3440325" y="1394300"/>
            <a:ext cx="7913400" cy="4842600"/>
          </a:xfrm>
          <a:prstGeom prst="rect">
            <a:avLst/>
          </a:prstGeom>
        </p:spPr>
        <p:txBody>
          <a:bodyPr spcFirstLastPara="1" wrap="square" lIns="91425" tIns="45700" rIns="91425" bIns="45700" anchor="t" anchorCtr="0">
            <a:noAutofit/>
          </a:bodyPr>
          <a:lstStyle/>
          <a:p>
            <a:pPr marL="457200" lvl="0" indent="-387350" algn="l" rtl="0">
              <a:spcBef>
                <a:spcPts val="1000"/>
              </a:spcBef>
              <a:spcAft>
                <a:spcPts val="0"/>
              </a:spcAft>
              <a:buClr>
                <a:srgbClr val="000000"/>
              </a:buClr>
              <a:buSzPts val="2500"/>
              <a:buChar char="•"/>
            </a:pPr>
            <a:r>
              <a:rPr lang="en-US" sz="2600">
                <a:solidFill>
                  <a:srgbClr val="000000"/>
                </a:solidFill>
              </a:rPr>
              <a:t>What about </a:t>
            </a:r>
            <a:r>
              <a:rPr lang="en-US" sz="2600" b="1">
                <a:solidFill>
                  <a:srgbClr val="000000"/>
                </a:solidFill>
              </a:rPr>
              <a:t>parent, friend, </a:t>
            </a:r>
            <a:r>
              <a:rPr lang="en-US" sz="2600">
                <a:solidFill>
                  <a:srgbClr val="000000"/>
                </a:solidFill>
              </a:rPr>
              <a:t>or </a:t>
            </a:r>
            <a:r>
              <a:rPr lang="en-US" sz="2600" b="1">
                <a:solidFill>
                  <a:srgbClr val="000000"/>
                </a:solidFill>
              </a:rPr>
              <a:t>sibling </a:t>
            </a:r>
            <a:r>
              <a:rPr lang="en-US" sz="2600">
                <a:solidFill>
                  <a:srgbClr val="000000"/>
                </a:solidFill>
              </a:rPr>
              <a:t>‘help’ on summative classroom assessments? </a:t>
            </a:r>
            <a:endParaRPr sz="2600">
              <a:solidFill>
                <a:srgbClr val="000000"/>
              </a:solidFill>
            </a:endParaRPr>
          </a:p>
          <a:p>
            <a:pPr marL="457200" lvl="0" indent="-387350" algn="l" rtl="0">
              <a:spcBef>
                <a:spcPts val="0"/>
              </a:spcBef>
              <a:spcAft>
                <a:spcPts val="0"/>
              </a:spcAft>
              <a:buClr>
                <a:srgbClr val="000000"/>
              </a:buClr>
              <a:buSzPts val="2500"/>
              <a:buChar char="•"/>
            </a:pPr>
            <a:r>
              <a:rPr lang="en-US" sz="2600" b="1">
                <a:solidFill>
                  <a:srgbClr val="000000"/>
                </a:solidFill>
              </a:rPr>
              <a:t>First</a:t>
            </a:r>
            <a:r>
              <a:rPr lang="en-US" sz="2600">
                <a:solidFill>
                  <a:srgbClr val="000000"/>
                </a:solidFill>
              </a:rPr>
              <a:t>, we need to educate students and parents about academic honesty.</a:t>
            </a:r>
            <a:endParaRPr sz="2600">
              <a:solidFill>
                <a:srgbClr val="000000"/>
              </a:solidFill>
            </a:endParaRPr>
          </a:p>
          <a:p>
            <a:pPr marL="457200" lvl="0" indent="-387350" algn="l" rtl="0">
              <a:spcBef>
                <a:spcPts val="0"/>
              </a:spcBef>
              <a:spcAft>
                <a:spcPts val="0"/>
              </a:spcAft>
              <a:buClr>
                <a:srgbClr val="000000"/>
              </a:buClr>
              <a:buSzPts val="2500"/>
              <a:buChar char="•"/>
            </a:pPr>
            <a:r>
              <a:rPr lang="en-US" sz="2600" b="1">
                <a:solidFill>
                  <a:srgbClr val="000000"/>
                </a:solidFill>
              </a:rPr>
              <a:t>Second</a:t>
            </a:r>
            <a:r>
              <a:rPr lang="en-US" sz="2600">
                <a:solidFill>
                  <a:srgbClr val="000000"/>
                </a:solidFill>
              </a:rPr>
              <a:t>, we cannot totally eliminate the possibility of support/scaffolding in a remote context, especially when grades are involved or when younger students need help.</a:t>
            </a:r>
            <a:endParaRPr sz="2600">
              <a:solidFill>
                <a:srgbClr val="000000"/>
              </a:solidFill>
            </a:endParaRPr>
          </a:p>
          <a:p>
            <a:pPr marL="457200" lvl="0" indent="-387350" algn="l" rtl="0">
              <a:spcBef>
                <a:spcPts val="0"/>
              </a:spcBef>
              <a:spcAft>
                <a:spcPts val="0"/>
              </a:spcAft>
              <a:buClr>
                <a:srgbClr val="000000"/>
              </a:buClr>
              <a:buSzPts val="2500"/>
              <a:buChar char="•"/>
            </a:pPr>
            <a:r>
              <a:rPr lang="en-US" sz="2600" b="1">
                <a:solidFill>
                  <a:srgbClr val="000000"/>
                </a:solidFill>
              </a:rPr>
              <a:t>Some things that can help</a:t>
            </a:r>
            <a:r>
              <a:rPr lang="en-US" sz="2600">
                <a:solidFill>
                  <a:srgbClr val="000000"/>
                </a:solidFill>
              </a:rPr>
              <a:t>: communicating with students and parents about expectations; viewing drafts of work; mixing in oral exams, conversations, or discussion-based assessments; etc.</a:t>
            </a:r>
            <a:endParaRPr sz="2600">
              <a:solidFill>
                <a:srgbClr val="000000"/>
              </a:solidFill>
            </a:endParaRPr>
          </a:p>
        </p:txBody>
      </p:sp>
      <p:sp>
        <p:nvSpPr>
          <p:cNvPr id="712" name="Google Shape;712;p58"/>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58</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pic>
        <p:nvPicPr>
          <p:cNvPr id="713" name="Google Shape;713;p58"/>
          <p:cNvPicPr preferRelativeResize="0"/>
          <p:nvPr/>
        </p:nvPicPr>
        <p:blipFill>
          <a:blip r:embed="rId3">
            <a:alphaModFix/>
          </a:blip>
          <a:stretch>
            <a:fillRect/>
          </a:stretch>
        </p:blipFill>
        <p:spPr>
          <a:xfrm>
            <a:off x="838200" y="1889750"/>
            <a:ext cx="2506050" cy="2455925"/>
          </a:xfrm>
          <a:prstGeom prst="rect">
            <a:avLst/>
          </a:prstGeom>
          <a:noFill/>
          <a:ln>
            <a:noFill/>
          </a:ln>
        </p:spPr>
      </p:pic>
    </p:spTree>
    <p:extLst>
      <p:ext uri="{BB962C8B-B14F-4D97-AF65-F5344CB8AC3E}">
        <p14:creationId xmlns:p14="http://schemas.microsoft.com/office/powerpoint/2010/main" val="22519021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730" name="Google Shape;730;p60"/>
          <p:cNvSpPr txBox="1">
            <a:spLocks noGrp="1"/>
          </p:cNvSpPr>
          <p:nvPr>
            <p:ph type="title"/>
          </p:nvPr>
        </p:nvSpPr>
        <p:spPr>
          <a:xfrm>
            <a:off x="838200" y="365125"/>
            <a:ext cx="10515600" cy="885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i="1"/>
              <a:t>What Assessment Evidence Can Be Gathered?</a:t>
            </a:r>
            <a:endParaRPr i="1"/>
          </a:p>
        </p:txBody>
      </p:sp>
      <p:sp>
        <p:nvSpPr>
          <p:cNvPr id="731" name="Google Shape;731;p60"/>
          <p:cNvSpPr txBox="1">
            <a:spLocks noGrp="1"/>
          </p:cNvSpPr>
          <p:nvPr>
            <p:ph type="body" idx="1"/>
          </p:nvPr>
        </p:nvSpPr>
        <p:spPr>
          <a:xfrm>
            <a:off x="838200" y="3558275"/>
            <a:ext cx="10515600" cy="26841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US">
                <a:solidFill>
                  <a:schemeClr val="dk1"/>
                </a:solidFill>
              </a:rPr>
              <a:t>Seems to have a broader impact on classroom summative assessments for:</a:t>
            </a:r>
            <a:endParaRPr>
              <a:solidFill>
                <a:schemeClr val="dk1"/>
              </a:solidFill>
            </a:endParaRPr>
          </a:p>
          <a:p>
            <a:pPr marL="457200" lvl="0" indent="-393700" algn="l" rtl="0">
              <a:spcBef>
                <a:spcPts val="1000"/>
              </a:spcBef>
              <a:spcAft>
                <a:spcPts val="0"/>
              </a:spcAft>
              <a:buClr>
                <a:schemeClr val="dk1"/>
              </a:buClr>
              <a:buSzPts val="2600"/>
              <a:buChar char="•"/>
            </a:pPr>
            <a:r>
              <a:rPr lang="en-US">
                <a:solidFill>
                  <a:schemeClr val="dk1"/>
                </a:solidFill>
              </a:rPr>
              <a:t>Younger Students</a:t>
            </a:r>
            <a:endParaRPr>
              <a:solidFill>
                <a:schemeClr val="dk1"/>
              </a:solidFill>
            </a:endParaRPr>
          </a:p>
          <a:p>
            <a:pPr marL="457200" lvl="0" indent="-393700" algn="l" rtl="0">
              <a:spcBef>
                <a:spcPts val="0"/>
              </a:spcBef>
              <a:spcAft>
                <a:spcPts val="0"/>
              </a:spcAft>
              <a:buClr>
                <a:schemeClr val="dk1"/>
              </a:buClr>
              <a:buSzPts val="2600"/>
              <a:buChar char="•"/>
            </a:pPr>
            <a:r>
              <a:rPr lang="en-US">
                <a:solidFill>
                  <a:schemeClr val="dk1"/>
                </a:solidFill>
              </a:rPr>
              <a:t>Certain Disciplines (e.g., Science)</a:t>
            </a:r>
            <a:endParaRPr>
              <a:solidFill>
                <a:schemeClr val="dk1"/>
              </a:solidFill>
            </a:endParaRPr>
          </a:p>
          <a:p>
            <a:pPr marL="457200" lvl="0" indent="-393700" algn="l" rtl="0">
              <a:spcBef>
                <a:spcPts val="0"/>
              </a:spcBef>
              <a:spcAft>
                <a:spcPts val="0"/>
              </a:spcAft>
              <a:buClr>
                <a:schemeClr val="dk1"/>
              </a:buClr>
              <a:buSzPts val="2600"/>
              <a:buChar char="•"/>
            </a:pPr>
            <a:r>
              <a:rPr lang="en-US">
                <a:solidFill>
                  <a:schemeClr val="dk1"/>
                </a:solidFill>
              </a:rPr>
              <a:t>Google-able Assessments </a:t>
            </a:r>
            <a:endParaRPr>
              <a:solidFill>
                <a:schemeClr val="dk1"/>
              </a:solidFill>
            </a:endParaRPr>
          </a:p>
        </p:txBody>
      </p:sp>
      <p:sp>
        <p:nvSpPr>
          <p:cNvPr id="732" name="Google Shape;732;p60"/>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59</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sp>
        <p:nvSpPr>
          <p:cNvPr id="733" name="Google Shape;733;p60"/>
          <p:cNvSpPr/>
          <p:nvPr/>
        </p:nvSpPr>
        <p:spPr>
          <a:xfrm rot="5400000">
            <a:off x="8563425" y="3785775"/>
            <a:ext cx="1932600" cy="3472200"/>
          </a:xfrm>
          <a:prstGeom prst="wedgeRectCallout">
            <a:avLst>
              <a:gd name="adj1" fmla="val -7952"/>
              <a:gd name="adj2" fmla="val 73755"/>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734" name="Google Shape;734;p60"/>
          <p:cNvSpPr txBox="1"/>
          <p:nvPr/>
        </p:nvSpPr>
        <p:spPr>
          <a:xfrm>
            <a:off x="7793625" y="4616775"/>
            <a:ext cx="3472200" cy="1871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a:t>
            </a:r>
            <a:r>
              <a:rPr kumimoji="0" lang="en-US" sz="1600" b="0" i="0" u="sng" strike="noStrike" kern="0" cap="none" spc="0" normalizeH="0" baseline="0" noProof="0">
                <a:ln>
                  <a:noFill/>
                </a:ln>
                <a:solidFill>
                  <a:srgbClr val="0563C1"/>
                </a:solidFill>
                <a:effectLst/>
                <a:uLnTx/>
                <a:uFillTx/>
                <a:latin typeface="Calibri"/>
                <a:ea typeface="Calibri"/>
                <a:cs typeface="Calibri"/>
                <a:sym typeface="Calibri"/>
                <a:hlinkClick r:id="rId3"/>
              </a:rPr>
              <a:t>Next Generation Science Assessment</a:t>
            </a: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                   </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a:t>
            </a:r>
            <a:r>
              <a:rPr kumimoji="0" lang="en-US" sz="1600" b="0" i="0" u="sng" strike="noStrike" kern="0" cap="none" spc="0" normalizeH="0" baseline="0" noProof="0">
                <a:ln>
                  <a:noFill/>
                </a:ln>
                <a:solidFill>
                  <a:srgbClr val="0563C1"/>
                </a:solidFill>
                <a:effectLst/>
                <a:uLnTx/>
                <a:uFillTx/>
                <a:latin typeface="Calibri"/>
                <a:ea typeface="Calibri"/>
                <a:cs typeface="Calibri"/>
                <a:sym typeface="Calibri"/>
                <a:hlinkClick r:id="rId4"/>
              </a:rPr>
              <a:t>PhET Interactive Simulations</a:t>
            </a: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                                   </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a:t>
            </a:r>
            <a:r>
              <a:rPr kumimoji="0" lang="en-US" sz="1600" b="0" i="0" u="sng" strike="noStrike" kern="0" cap="none" spc="0" normalizeH="0" baseline="0" noProof="0">
                <a:ln>
                  <a:noFill/>
                </a:ln>
                <a:solidFill>
                  <a:srgbClr val="0563C1"/>
                </a:solidFill>
                <a:effectLst/>
                <a:uLnTx/>
                <a:uFillTx/>
                <a:latin typeface="Calibri"/>
                <a:ea typeface="Calibri"/>
                <a:cs typeface="Calibri"/>
                <a:sym typeface="Calibri"/>
                <a:hlinkClick r:id="rId5"/>
              </a:rPr>
              <a:t>JLab Science Education</a:t>
            </a: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                                                                  </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000000"/>
              </a:buClr>
              <a:buSzTx/>
              <a:buFont typeface="Arial"/>
              <a:buNone/>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a:t>
            </a:r>
            <a:r>
              <a:rPr kumimoji="0" lang="en-US" sz="1600" b="0" i="0" u="sng" strike="noStrike" kern="0" cap="none" spc="0" normalizeH="0" baseline="0" noProof="0">
                <a:ln>
                  <a:noFill/>
                </a:ln>
                <a:solidFill>
                  <a:srgbClr val="0563C1"/>
                </a:solidFill>
                <a:effectLst/>
                <a:uLnTx/>
                <a:uFillTx/>
                <a:latin typeface="Calibri"/>
                <a:ea typeface="Calibri"/>
                <a:cs typeface="Calibri"/>
                <a:sym typeface="Calibri"/>
                <a:hlinkClick r:id="rId6"/>
              </a:rPr>
              <a:t>Ward’s Science (YouTube)</a:t>
            </a:r>
            <a:endParaRPr kumimoji="0" sz="16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50000"/>
              </a:lnSpc>
              <a:spcBef>
                <a:spcPts val="0"/>
              </a:spcBef>
              <a:spcAft>
                <a:spcPts val="0"/>
              </a:spcAft>
              <a:buClr>
                <a:srgbClr val="000000"/>
              </a:buClr>
              <a:buSzPts val="1100"/>
              <a:buFont typeface="Arial"/>
              <a:buNone/>
              <a:tabLst/>
              <a:defRPr/>
            </a:pPr>
            <a:r>
              <a:rPr kumimoji="0" lang="en-US" sz="1600" b="0" i="0" u="none" strike="noStrike" kern="0" cap="none" spc="0" normalizeH="0" baseline="0" noProof="0">
                <a:ln>
                  <a:noFill/>
                </a:ln>
                <a:solidFill>
                  <a:srgbClr val="000000"/>
                </a:solidFill>
                <a:effectLst/>
                <a:uLnTx/>
                <a:uFillTx/>
                <a:latin typeface="Calibri"/>
                <a:ea typeface="Calibri"/>
                <a:cs typeface="Calibri"/>
                <a:sym typeface="Calibri"/>
              </a:rPr>
              <a:t>-</a:t>
            </a:r>
            <a:r>
              <a:rPr kumimoji="0" lang="en-US" sz="1600" b="0" i="0" u="sng" strike="noStrike" kern="0" cap="none" spc="0" normalizeH="0" baseline="0" noProof="0">
                <a:ln>
                  <a:noFill/>
                </a:ln>
                <a:solidFill>
                  <a:srgbClr val="0563C1"/>
                </a:solidFill>
                <a:effectLst/>
                <a:uLnTx/>
                <a:uFillTx/>
                <a:latin typeface="Calibri"/>
                <a:ea typeface="Calibri"/>
                <a:cs typeface="Calibri"/>
                <a:sym typeface="Calibri"/>
                <a:hlinkClick r:id="rId7"/>
              </a:rPr>
              <a:t>Molecular Workbench</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35" name="Google Shape;735;p60"/>
          <p:cNvSpPr txBox="1"/>
          <p:nvPr/>
        </p:nvSpPr>
        <p:spPr>
          <a:xfrm>
            <a:off x="896850" y="1633813"/>
            <a:ext cx="10398300" cy="1364700"/>
          </a:xfrm>
          <a:prstGeom prst="rect">
            <a:avLst/>
          </a:prstGeom>
          <a:solidFill>
            <a:srgbClr val="F3F3F3"/>
          </a:solidFill>
          <a:ln w="9525" cap="flat" cmpd="sng">
            <a:solidFill>
              <a:srgbClr val="F3F3F3"/>
            </a:solidFill>
            <a:prstDash val="solid"/>
            <a:round/>
            <a:headEnd type="none" w="sm" len="sm"/>
            <a:tailEnd type="none" w="sm" len="sm"/>
          </a:ln>
        </p:spPr>
        <p:txBody>
          <a:bodyPr spcFirstLastPara="1" wrap="square" lIns="91425" tIns="91425" rIns="91425" bIns="91425" anchor="t" anchorCtr="0">
            <a:noAutofit/>
          </a:bodyPr>
          <a:lstStyle/>
          <a:p>
            <a:pPr marL="0" marR="0" lvl="0" indent="0" algn="ctr" defTabSz="914400" rtl="0" eaLnBrk="1" fontAlgn="auto" latinLnBrk="0" hangingPunct="1">
              <a:lnSpc>
                <a:spcPct val="115000"/>
              </a:lnSpc>
              <a:spcBef>
                <a:spcPts val="0"/>
              </a:spcBef>
              <a:spcAft>
                <a:spcPts val="0"/>
              </a:spcAft>
              <a:buClr>
                <a:srgbClr val="000000"/>
              </a:buClr>
              <a:buSzPts val="1100"/>
              <a:buFont typeface="Arial"/>
              <a:buNone/>
              <a:tabLst/>
              <a:defRPr/>
            </a:pPr>
            <a:r>
              <a:rPr kumimoji="0" lang="en-US" sz="3600" b="0" i="0" u="none" strike="noStrike" kern="0" cap="none" spc="0" normalizeH="0" baseline="0" noProof="0">
                <a:ln>
                  <a:noFill/>
                </a:ln>
                <a:solidFill>
                  <a:srgbClr val="000000"/>
                </a:solidFill>
                <a:effectLst/>
                <a:uLnTx/>
                <a:uFillTx/>
                <a:latin typeface="Calibri"/>
                <a:ea typeface="Calibri"/>
                <a:cs typeface="Calibri"/>
                <a:sym typeface="Calibri"/>
              </a:rPr>
              <a:t>Just because a summative classroom assessment can be re-created online doesn’t meant it </a:t>
            </a:r>
            <a:r>
              <a:rPr kumimoji="0" lang="en-US" sz="3600" b="1" i="0" u="none" strike="noStrike" kern="0" cap="none" spc="0" normalizeH="0" baseline="0" noProof="0">
                <a:ln>
                  <a:noFill/>
                </a:ln>
                <a:solidFill>
                  <a:srgbClr val="000000"/>
                </a:solidFill>
                <a:effectLst/>
                <a:uLnTx/>
                <a:uFillTx/>
                <a:latin typeface="Calibri"/>
                <a:ea typeface="Calibri"/>
                <a:cs typeface="Calibri"/>
                <a:sym typeface="Calibri"/>
              </a:rPr>
              <a:t>should</a:t>
            </a:r>
            <a:r>
              <a:rPr kumimoji="0" lang="en-US" sz="3600" b="0" i="0" u="none" strike="noStrike" kern="0" cap="none" spc="0" normalizeH="0" baseline="0" noProof="0">
                <a:ln>
                  <a:noFill/>
                </a:ln>
                <a:solidFill>
                  <a:srgbClr val="000000"/>
                </a:solidFill>
                <a:effectLst/>
                <a:uLnTx/>
                <a:uFillTx/>
                <a:latin typeface="Calibri"/>
                <a:ea typeface="Calibri"/>
                <a:cs typeface="Calibri"/>
                <a:sym typeface="Calibri"/>
              </a:rPr>
              <a:t>.</a:t>
            </a:r>
            <a:endParaRPr kumimoji="0" sz="14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74210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1254" y="0"/>
            <a:ext cx="10312781" cy="6863754"/>
          </a:xfrm>
          <a:prstGeom prst="rect">
            <a:avLst/>
          </a:prstGeom>
        </p:spPr>
      </p:pic>
      <p:pic>
        <p:nvPicPr>
          <p:cNvPr id="6" name="Picture 5">
            <a:hlinkClick r:id="rId3" action="ppaction://hlinkpres?slideindex=1&amp;slidetitle="/>
          </p:cNvPr>
          <p:cNvPicPr>
            <a:picLocks noChangeAspect="1"/>
          </p:cNvPicPr>
          <p:nvPr/>
        </p:nvPicPr>
        <p:blipFill>
          <a:blip r:embed="rId4"/>
          <a:stretch>
            <a:fillRect/>
          </a:stretch>
        </p:blipFill>
        <p:spPr>
          <a:xfrm>
            <a:off x="11285048" y="126596"/>
            <a:ext cx="646232" cy="603556"/>
          </a:xfrm>
          <a:prstGeom prst="rect">
            <a:avLst/>
          </a:prstGeom>
        </p:spPr>
      </p:pic>
    </p:spTree>
    <p:extLst>
      <p:ext uri="{BB962C8B-B14F-4D97-AF65-F5344CB8AC3E}">
        <p14:creationId xmlns:p14="http://schemas.microsoft.com/office/powerpoint/2010/main" val="327000573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61"/>
          <p:cNvSpPr txBox="1">
            <a:spLocks noGrp="1"/>
          </p:cNvSpPr>
          <p:nvPr>
            <p:ph type="title"/>
          </p:nvPr>
        </p:nvSpPr>
        <p:spPr>
          <a:xfrm>
            <a:off x="838200" y="365125"/>
            <a:ext cx="9144000" cy="885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A Few Other Thoughts….</a:t>
            </a:r>
            <a:endParaRPr/>
          </a:p>
        </p:txBody>
      </p:sp>
      <p:sp>
        <p:nvSpPr>
          <p:cNvPr id="742" name="Google Shape;742;p61"/>
          <p:cNvSpPr txBox="1">
            <a:spLocks noGrp="1"/>
          </p:cNvSpPr>
          <p:nvPr>
            <p:ph type="body" idx="1"/>
          </p:nvPr>
        </p:nvSpPr>
        <p:spPr>
          <a:xfrm>
            <a:off x="838200" y="1394302"/>
            <a:ext cx="10515600" cy="4842600"/>
          </a:xfrm>
          <a:prstGeom prst="rect">
            <a:avLst/>
          </a:prstGeom>
        </p:spPr>
        <p:txBody>
          <a:bodyPr spcFirstLastPara="1" wrap="square" lIns="91425" tIns="45700" rIns="91425" bIns="45700" anchor="t" anchorCtr="0">
            <a:noAutofit/>
          </a:bodyPr>
          <a:lstStyle/>
          <a:p>
            <a:pPr marL="457200" lvl="0" indent="-457200" algn="l" rtl="0">
              <a:spcBef>
                <a:spcPts val="0"/>
              </a:spcBef>
              <a:spcAft>
                <a:spcPts val="0"/>
              </a:spcAft>
              <a:buClr>
                <a:srgbClr val="262626"/>
              </a:buClr>
              <a:buSzPts val="3600"/>
              <a:buChar char="•"/>
            </a:pPr>
            <a:r>
              <a:rPr lang="en-US" sz="3600">
                <a:solidFill>
                  <a:srgbClr val="262626"/>
                </a:solidFill>
              </a:rPr>
              <a:t>We recommend putting </a:t>
            </a:r>
            <a:r>
              <a:rPr lang="en-US" sz="3600" b="1">
                <a:solidFill>
                  <a:srgbClr val="262626"/>
                </a:solidFill>
              </a:rPr>
              <a:t>more emphasis on formative processes</a:t>
            </a:r>
            <a:r>
              <a:rPr lang="en-US" sz="3600">
                <a:solidFill>
                  <a:srgbClr val="262626"/>
                </a:solidFill>
              </a:rPr>
              <a:t> rather than summative classroom assessment (this applies to in-person and remote).</a:t>
            </a:r>
            <a:endParaRPr sz="3600">
              <a:solidFill>
                <a:srgbClr val="262626"/>
              </a:solidFill>
            </a:endParaRPr>
          </a:p>
          <a:p>
            <a:pPr marL="457200" lvl="0" indent="-457200" algn="l" rtl="0">
              <a:spcBef>
                <a:spcPts val="0"/>
              </a:spcBef>
              <a:spcAft>
                <a:spcPts val="0"/>
              </a:spcAft>
              <a:buClr>
                <a:srgbClr val="262626"/>
              </a:buClr>
              <a:buSzPts val="3600"/>
              <a:buChar char="•"/>
            </a:pPr>
            <a:r>
              <a:rPr lang="en-US" sz="3600">
                <a:solidFill>
                  <a:srgbClr val="262626"/>
                </a:solidFill>
              </a:rPr>
              <a:t>Consider </a:t>
            </a:r>
            <a:r>
              <a:rPr lang="en-US" sz="3600" b="1">
                <a:solidFill>
                  <a:srgbClr val="262626"/>
                </a:solidFill>
              </a:rPr>
              <a:t>mixing in more authentic assessments</a:t>
            </a:r>
            <a:r>
              <a:rPr lang="en-US" sz="3600">
                <a:solidFill>
                  <a:srgbClr val="262626"/>
                </a:solidFill>
              </a:rPr>
              <a:t>, but they don’t have to be one big event. </a:t>
            </a:r>
            <a:endParaRPr sz="3600">
              <a:solidFill>
                <a:srgbClr val="262626"/>
              </a:solidFill>
            </a:endParaRPr>
          </a:p>
          <a:p>
            <a:pPr marL="914400" lvl="1" indent="-457200" algn="l" rtl="0">
              <a:spcBef>
                <a:spcPts val="0"/>
              </a:spcBef>
              <a:spcAft>
                <a:spcPts val="0"/>
              </a:spcAft>
              <a:buClr>
                <a:srgbClr val="262626"/>
              </a:buClr>
              <a:buSzPts val="3600"/>
              <a:buChar char="•"/>
            </a:pPr>
            <a:r>
              <a:rPr lang="en-US" sz="3600">
                <a:solidFill>
                  <a:srgbClr val="262626"/>
                </a:solidFill>
              </a:rPr>
              <a:t>e.g., Split performance or project-based assessments into a series of smaller events that can be completed over time.</a:t>
            </a:r>
            <a:endParaRPr sz="3600">
              <a:solidFill>
                <a:srgbClr val="262626"/>
              </a:solidFill>
            </a:endParaRPr>
          </a:p>
          <a:p>
            <a:pPr marL="0" lvl="0" indent="0" algn="l" rtl="0">
              <a:spcBef>
                <a:spcPts val="1000"/>
              </a:spcBef>
              <a:spcAft>
                <a:spcPts val="0"/>
              </a:spcAft>
              <a:buClr>
                <a:schemeClr val="dk1"/>
              </a:buClr>
              <a:buSzPts val="1100"/>
              <a:buFont typeface="Arial"/>
              <a:buNone/>
            </a:pPr>
            <a:endParaRPr sz="4000" b="1">
              <a:solidFill>
                <a:srgbClr val="262626"/>
              </a:solidFill>
            </a:endParaRPr>
          </a:p>
        </p:txBody>
      </p:sp>
      <p:sp>
        <p:nvSpPr>
          <p:cNvPr id="743" name="Google Shape;743;p61"/>
          <p:cNvSpPr txBox="1">
            <a:spLocks noGrp="1"/>
          </p:cNvSpPr>
          <p:nvPr>
            <p:ph type="sldNum" idx="12"/>
          </p:nvPr>
        </p:nvSpPr>
        <p:spPr>
          <a:xfrm>
            <a:off x="8610600" y="6356350"/>
            <a:ext cx="2743200" cy="365100"/>
          </a:xfrm>
          <a:prstGeom prst="rect">
            <a:avLst/>
          </a:prstGeom>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60</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43051729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65"/>
          <p:cNvSpPr txBox="1">
            <a:spLocks noGrp="1"/>
          </p:cNvSpPr>
          <p:nvPr>
            <p:ph type="title"/>
          </p:nvPr>
        </p:nvSpPr>
        <p:spPr>
          <a:xfrm>
            <a:off x="838200" y="365125"/>
            <a:ext cx="9144000" cy="1036955"/>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262626"/>
              </a:buClr>
              <a:buSzPts val="4000"/>
              <a:buFont typeface="Calibri"/>
              <a:buNone/>
            </a:pPr>
            <a:r>
              <a:rPr lang="en-US" dirty="0" smtClean="0"/>
              <a:t>Working with Teachers in our Districts: Practice </a:t>
            </a:r>
            <a:r>
              <a:rPr lang="en-US" dirty="0"/>
              <a:t>Exercises</a:t>
            </a:r>
            <a:endParaRPr dirty="0"/>
          </a:p>
        </p:txBody>
      </p:sp>
      <p:sp>
        <p:nvSpPr>
          <p:cNvPr id="776" name="Google Shape;776;p65"/>
          <p:cNvSpPr txBox="1">
            <a:spLocks noGrp="1"/>
          </p:cNvSpPr>
          <p:nvPr>
            <p:ph type="body" idx="1"/>
          </p:nvPr>
        </p:nvSpPr>
        <p:spPr>
          <a:xfrm>
            <a:off x="838200" y="1950720"/>
            <a:ext cx="10515600" cy="3633380"/>
          </a:xfrm>
          <a:prstGeom prst="rect">
            <a:avLst/>
          </a:prstGeom>
          <a:noFill/>
          <a:ln>
            <a:noFill/>
          </a:ln>
        </p:spPr>
        <p:txBody>
          <a:bodyPr spcFirstLastPara="1" wrap="square" lIns="91425" tIns="45700" rIns="91425" bIns="45700" anchor="t" anchorCtr="0">
            <a:noAutofit/>
          </a:bodyPr>
          <a:lstStyle/>
          <a:p>
            <a:pPr marL="552450" lvl="0" indent="-514350" algn="l" rtl="0">
              <a:lnSpc>
                <a:spcPct val="90000"/>
              </a:lnSpc>
              <a:spcBef>
                <a:spcPts val="0"/>
              </a:spcBef>
              <a:spcAft>
                <a:spcPts val="0"/>
              </a:spcAft>
              <a:buClr>
                <a:srgbClr val="000000"/>
              </a:buClr>
              <a:buSzPts val="2600"/>
              <a:buAutoNum type="arabicPeriod"/>
            </a:pPr>
            <a:r>
              <a:rPr lang="en-US" dirty="0" smtClean="0">
                <a:solidFill>
                  <a:srgbClr val="000000"/>
                </a:solidFill>
              </a:rPr>
              <a:t>Take </a:t>
            </a:r>
            <a:r>
              <a:rPr lang="en-US" dirty="0">
                <a:solidFill>
                  <a:srgbClr val="000000"/>
                </a:solidFill>
              </a:rPr>
              <a:t>an upcoming unit of instruction and use the </a:t>
            </a:r>
            <a:r>
              <a:rPr lang="en-US" u="sng" dirty="0">
                <a:solidFill>
                  <a:schemeClr val="hlink"/>
                </a:solidFill>
                <a:hlinkClick r:id="rId3"/>
              </a:rPr>
              <a:t>formative assessment strategy tool</a:t>
            </a:r>
            <a:r>
              <a:rPr lang="en-US" dirty="0">
                <a:solidFill>
                  <a:srgbClr val="000000"/>
                </a:solidFill>
              </a:rPr>
              <a:t> to map out ways to transfer high-quality formative assessment processes to a remote </a:t>
            </a:r>
            <a:r>
              <a:rPr lang="en-US" dirty="0" smtClean="0">
                <a:solidFill>
                  <a:srgbClr val="000000"/>
                </a:solidFill>
              </a:rPr>
              <a:t>context.</a:t>
            </a:r>
          </a:p>
          <a:p>
            <a:pPr marL="552450" lvl="0" indent="-514350" algn="l" rtl="0">
              <a:lnSpc>
                <a:spcPct val="90000"/>
              </a:lnSpc>
              <a:spcBef>
                <a:spcPts val="0"/>
              </a:spcBef>
              <a:spcAft>
                <a:spcPts val="0"/>
              </a:spcAft>
              <a:buClr>
                <a:srgbClr val="000000"/>
              </a:buClr>
              <a:buSzPts val="2600"/>
              <a:buAutoNum type="arabicPeriod"/>
            </a:pPr>
            <a:endParaRPr lang="en-US" dirty="0">
              <a:solidFill>
                <a:srgbClr val="000000"/>
              </a:solidFill>
            </a:endParaRPr>
          </a:p>
          <a:p>
            <a:pPr marL="552450" lvl="0" indent="-514350" algn="l" rtl="0">
              <a:lnSpc>
                <a:spcPct val="90000"/>
              </a:lnSpc>
              <a:spcBef>
                <a:spcPts val="0"/>
              </a:spcBef>
              <a:spcAft>
                <a:spcPts val="0"/>
              </a:spcAft>
              <a:buClr>
                <a:srgbClr val="000000"/>
              </a:buClr>
              <a:buSzPts val="2600"/>
              <a:buAutoNum type="arabicPeriod"/>
            </a:pPr>
            <a:r>
              <a:rPr lang="en-US" dirty="0" smtClean="0">
                <a:solidFill>
                  <a:srgbClr val="000000"/>
                </a:solidFill>
              </a:rPr>
              <a:t>Create </a:t>
            </a:r>
            <a:r>
              <a:rPr lang="en-US" dirty="0">
                <a:solidFill>
                  <a:srgbClr val="000000"/>
                </a:solidFill>
              </a:rPr>
              <a:t>an authentic summative classroom assessment that supports the claims you want to make about student learning. </a:t>
            </a:r>
            <a:endParaRPr dirty="0">
              <a:solidFill>
                <a:srgbClr val="000000"/>
              </a:solidFill>
            </a:endParaRPr>
          </a:p>
        </p:txBody>
      </p:sp>
      <p:sp>
        <p:nvSpPr>
          <p:cNvPr id="777" name="Google Shape;777;p6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888888"/>
                </a:solidFill>
                <a:effectLst/>
                <a:uLnTx/>
                <a:uFillTx/>
                <a:latin typeface="Calibri"/>
                <a:cs typeface="Calibri"/>
                <a:sym typeface="Calibri"/>
              </a:rPr>
              <a:t>www.nciea.org</a:t>
            </a: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778" name="Google Shape;778;p6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61</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spTree>
    <p:extLst>
      <p:ext uri="{BB962C8B-B14F-4D97-AF65-F5344CB8AC3E}">
        <p14:creationId xmlns:p14="http://schemas.microsoft.com/office/powerpoint/2010/main" val="1080555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9" descr="CwdmkD2D-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085" y="533400"/>
            <a:ext cx="6195579" cy="278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goldyM2out-RG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5076" y="2363147"/>
            <a:ext cx="4397375" cy="3048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8778242" y="5724769"/>
            <a:ext cx="3319975" cy="2905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13127578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888888"/>
                </a:solidFill>
                <a:effectLst/>
                <a:uLnTx/>
                <a:uFillTx/>
                <a:latin typeface="Calibri"/>
                <a:cs typeface="Calibri"/>
                <a:sym typeface="Calibri"/>
              </a:rPr>
              <a:t>www.nciea.org</a:t>
            </a: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sp>
        <p:nvSpPr>
          <p:cNvPr id="229" name="Google Shape;229;p2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pic>
        <p:nvPicPr>
          <p:cNvPr id="230" name="Google Shape;230;p26"/>
          <p:cNvPicPr preferRelativeResize="0"/>
          <p:nvPr/>
        </p:nvPicPr>
        <p:blipFill>
          <a:blip r:embed="rId3">
            <a:alphaModFix/>
          </a:blip>
          <a:stretch>
            <a:fillRect/>
          </a:stretch>
        </p:blipFill>
        <p:spPr>
          <a:xfrm>
            <a:off x="301750" y="1029125"/>
            <a:ext cx="8531100" cy="5327225"/>
          </a:xfrm>
          <a:prstGeom prst="rect">
            <a:avLst/>
          </a:prstGeom>
          <a:noFill/>
          <a:ln>
            <a:noFill/>
          </a:ln>
        </p:spPr>
      </p:pic>
      <p:sp>
        <p:nvSpPr>
          <p:cNvPr id="231" name="Google Shape;231;p26"/>
          <p:cNvSpPr txBox="1">
            <a:spLocks noGrp="1"/>
          </p:cNvSpPr>
          <p:nvPr>
            <p:ph type="title"/>
          </p:nvPr>
        </p:nvSpPr>
        <p:spPr>
          <a:xfrm>
            <a:off x="531125" y="171775"/>
            <a:ext cx="9144000" cy="885600"/>
          </a:xfrm>
          <a:prstGeom prst="rect">
            <a:avLst/>
          </a:prstGeom>
        </p:spPr>
        <p:txBody>
          <a:bodyPr spcFirstLastPara="1" wrap="square" lIns="91425" tIns="45700" rIns="91425" bIns="45700" anchor="b" anchorCtr="0">
            <a:noAutofit/>
          </a:bodyPr>
          <a:lstStyle/>
          <a:p>
            <a:pPr marL="0" lvl="0" indent="0" algn="l" rtl="0">
              <a:spcBef>
                <a:spcPts val="0"/>
              </a:spcBef>
              <a:spcAft>
                <a:spcPts val="0"/>
              </a:spcAft>
              <a:buNone/>
            </a:pPr>
            <a:r>
              <a:rPr lang="en-US"/>
              <a:t>What are Balanced Assessment Systems?</a:t>
            </a:r>
            <a:endParaRPr/>
          </a:p>
        </p:txBody>
      </p:sp>
      <p:sp>
        <p:nvSpPr>
          <p:cNvPr id="232" name="Google Shape;232;p26"/>
          <p:cNvSpPr txBox="1"/>
          <p:nvPr/>
        </p:nvSpPr>
        <p:spPr>
          <a:xfrm>
            <a:off x="8308550" y="1171450"/>
            <a:ext cx="3582000" cy="5184900"/>
          </a:xfrm>
          <a:prstGeom prst="rect">
            <a:avLst/>
          </a:prstGeom>
          <a:solidFill>
            <a:srgbClr val="FFFFFF"/>
          </a:solidFill>
          <a:ln>
            <a:noFill/>
          </a:ln>
        </p:spPr>
        <p:txBody>
          <a:bodyPr spcFirstLastPara="1" wrap="square" lIns="0" tIns="45700" rIns="91425" bIns="45700" anchor="t" anchorCtr="0">
            <a:noAutofit/>
          </a:bodyPr>
          <a:lstStyle/>
          <a:p>
            <a:pPr marL="457200" marR="0" lvl="0" indent="-44450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US" sz="2200" b="0" i="0" u="none" strike="noStrike" kern="0" cap="none" spc="0" normalizeH="0" baseline="0" noProof="0">
                <a:ln>
                  <a:noFill/>
                </a:ln>
                <a:solidFill>
                  <a:srgbClr val="000000"/>
                </a:solidFill>
                <a:effectLst/>
                <a:uLnTx/>
                <a:uFillTx/>
                <a:latin typeface="Calibri"/>
                <a:ea typeface="Calibri"/>
                <a:cs typeface="Calibri"/>
                <a:sym typeface="Calibri"/>
              </a:rPr>
              <a:t>There are multiple layers of an assessment system.</a:t>
            </a:r>
            <a:endParaRPr kumimoji="0" sz="2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200" b="0" i="0" u="none" strike="noStrike" kern="0" cap="none" spc="0" normalizeH="0" baseline="0" noProof="0">
                <a:ln>
                  <a:noFill/>
                </a:ln>
                <a:solidFill>
                  <a:srgbClr val="000000"/>
                </a:solidFill>
                <a:effectLst/>
                <a:uLnTx/>
                <a:uFillTx/>
                <a:latin typeface="Calibri"/>
                <a:ea typeface="Calibri"/>
                <a:cs typeface="Calibri"/>
                <a:sym typeface="Calibri"/>
              </a:rPr>
              <a:t> </a:t>
            </a:r>
            <a:endParaRPr kumimoji="0" sz="2200" b="0" i="0" u="none" strike="noStrike" kern="0" cap="none" spc="0" normalizeH="0" baseline="0" noProof="0">
              <a:ln>
                <a:noFill/>
              </a:ln>
              <a:solidFill>
                <a:srgbClr val="000000"/>
              </a:solidFill>
              <a:effectLst/>
              <a:uLnTx/>
              <a:uFillTx/>
              <a:latin typeface="Arial"/>
              <a:cs typeface="Arial"/>
              <a:sym typeface="Arial"/>
            </a:endParaRPr>
          </a:p>
          <a:p>
            <a:pPr marL="457200" marR="0" lvl="0" indent="-44450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US" sz="2200" b="0" i="0" u="none" strike="noStrike" kern="0" cap="none" spc="0" normalizeH="0" baseline="0" noProof="0">
                <a:ln>
                  <a:noFill/>
                </a:ln>
                <a:solidFill>
                  <a:srgbClr val="000000"/>
                </a:solidFill>
                <a:effectLst/>
                <a:uLnTx/>
                <a:uFillTx/>
                <a:latin typeface="Calibri"/>
                <a:ea typeface="Calibri"/>
                <a:cs typeface="Calibri"/>
                <a:sym typeface="Calibri"/>
              </a:rPr>
              <a:t>The purposes and uses of assessment information differ at each layer.</a:t>
            </a:r>
            <a:endParaRPr kumimoji="0" sz="2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200" b="0" i="0" u="none" strike="noStrike" kern="0" cap="none" spc="0" normalizeH="0" baseline="0" noProof="0">
              <a:ln>
                <a:noFill/>
              </a:ln>
              <a:solidFill>
                <a:srgbClr val="000000"/>
              </a:solidFill>
              <a:effectLst/>
              <a:uLnTx/>
              <a:uFillTx/>
              <a:latin typeface="Calibri"/>
              <a:ea typeface="Calibri"/>
              <a:cs typeface="Calibri"/>
              <a:sym typeface="Calibri"/>
            </a:endParaRPr>
          </a:p>
          <a:p>
            <a:pPr marL="457200" marR="0" lvl="0" indent="-444500" algn="l" defTabSz="914400" rtl="0" eaLnBrk="1" fontAlgn="auto" latinLnBrk="0" hangingPunct="1">
              <a:lnSpc>
                <a:spcPct val="100000"/>
              </a:lnSpc>
              <a:spcBef>
                <a:spcPts val="0"/>
              </a:spcBef>
              <a:spcAft>
                <a:spcPts val="0"/>
              </a:spcAft>
              <a:buClr>
                <a:srgbClr val="000000"/>
              </a:buClr>
              <a:buSzPts val="1800"/>
              <a:buFont typeface="Arial"/>
              <a:buChar char="●"/>
              <a:tabLst/>
              <a:defRPr/>
            </a:pPr>
            <a:r>
              <a:rPr kumimoji="0" lang="en-US" sz="2200" b="0" i="0" u="none" strike="noStrike" kern="0" cap="none" spc="0" normalizeH="0" baseline="0" noProof="0">
                <a:ln>
                  <a:noFill/>
                </a:ln>
                <a:solidFill>
                  <a:srgbClr val="000000"/>
                </a:solidFill>
                <a:effectLst/>
                <a:uLnTx/>
                <a:uFillTx/>
                <a:latin typeface="Calibri"/>
                <a:ea typeface="Calibri"/>
                <a:cs typeface="Calibri"/>
                <a:sym typeface="Calibri"/>
              </a:rPr>
              <a:t>It is important to guard against practices that might have a negative impact on classroom instruction (e.g., teaching to the test, over-testing, narrowing of the curriculum, etc.).</a:t>
            </a:r>
            <a:endParaRPr kumimoji="0" sz="22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1143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5988161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7"/>
          <p:cNvSpPr txBox="1">
            <a:spLocks noGrp="1"/>
          </p:cNvSpPr>
          <p:nvPr>
            <p:ph type="title"/>
          </p:nvPr>
        </p:nvSpPr>
        <p:spPr>
          <a:xfrm>
            <a:off x="838200" y="365125"/>
            <a:ext cx="9144000" cy="8856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262626"/>
              </a:buClr>
              <a:buSzPts val="3600"/>
              <a:buFont typeface="Calibri"/>
              <a:buNone/>
            </a:pPr>
            <a:r>
              <a:rPr lang="en-US" sz="3600" dirty="0"/>
              <a:t>What Makes an Assessment System Balanced?</a:t>
            </a:r>
            <a:endParaRPr sz="3600" dirty="0"/>
          </a:p>
        </p:txBody>
      </p:sp>
      <p:sp>
        <p:nvSpPr>
          <p:cNvPr id="239" name="Google Shape;239;p2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sp>
        <p:nvSpPr>
          <p:cNvPr id="240" name="Google Shape;240;p2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888888"/>
                </a:solidFill>
                <a:effectLst/>
                <a:uLnTx/>
                <a:uFillTx/>
                <a:latin typeface="Calibri"/>
                <a:cs typeface="Calibri"/>
                <a:sym typeface="Calibri"/>
              </a:rPr>
              <a:t>www.nciea.org</a:t>
            </a: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pic>
        <p:nvPicPr>
          <p:cNvPr id="241" name="Google Shape;241;p27"/>
          <p:cNvPicPr preferRelativeResize="0"/>
          <p:nvPr/>
        </p:nvPicPr>
        <p:blipFill>
          <a:blip r:embed="rId3">
            <a:alphaModFix/>
          </a:blip>
          <a:stretch>
            <a:fillRect/>
          </a:stretch>
        </p:blipFill>
        <p:spPr>
          <a:xfrm>
            <a:off x="61246" y="1268850"/>
            <a:ext cx="4734274" cy="4715390"/>
          </a:xfrm>
          <a:prstGeom prst="rect">
            <a:avLst/>
          </a:prstGeom>
          <a:noFill/>
          <a:ln>
            <a:noFill/>
          </a:ln>
        </p:spPr>
      </p:pic>
      <p:pic>
        <p:nvPicPr>
          <p:cNvPr id="242" name="Google Shape;242;p27"/>
          <p:cNvPicPr preferRelativeResize="0"/>
          <p:nvPr/>
        </p:nvPicPr>
        <p:blipFill>
          <a:blip r:embed="rId4">
            <a:alphaModFix/>
          </a:blip>
          <a:stretch>
            <a:fillRect/>
          </a:stretch>
        </p:blipFill>
        <p:spPr>
          <a:xfrm>
            <a:off x="4563825" y="1403230"/>
            <a:ext cx="7055359" cy="5119490"/>
          </a:xfrm>
          <a:prstGeom prst="rect">
            <a:avLst/>
          </a:prstGeom>
          <a:noFill/>
          <a:ln>
            <a:noFill/>
          </a:ln>
        </p:spPr>
      </p:pic>
      <p:pic>
        <p:nvPicPr>
          <p:cNvPr id="243" name="Google Shape;243;p27"/>
          <p:cNvPicPr preferRelativeResize="0"/>
          <p:nvPr/>
        </p:nvPicPr>
        <p:blipFill>
          <a:blip r:embed="rId5">
            <a:alphaModFix/>
          </a:blip>
          <a:stretch>
            <a:fillRect/>
          </a:stretch>
        </p:blipFill>
        <p:spPr>
          <a:xfrm>
            <a:off x="454125" y="5822950"/>
            <a:ext cx="533400" cy="533400"/>
          </a:xfrm>
          <a:prstGeom prst="rect">
            <a:avLst/>
          </a:prstGeom>
          <a:noFill/>
          <a:ln>
            <a:noFill/>
          </a:ln>
        </p:spPr>
      </p:pic>
      <p:sp>
        <p:nvSpPr>
          <p:cNvPr id="244" name="Google Shape;244;p27"/>
          <p:cNvSpPr txBox="1"/>
          <p:nvPr/>
        </p:nvSpPr>
        <p:spPr>
          <a:xfrm>
            <a:off x="987525" y="5804825"/>
            <a:ext cx="3576300" cy="5334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0" i="0" u="none" strike="noStrike" kern="0" cap="none" spc="0" normalizeH="0" baseline="0" noProof="0">
                <a:ln>
                  <a:noFill/>
                </a:ln>
                <a:solidFill>
                  <a:srgbClr val="000000"/>
                </a:solidFill>
                <a:effectLst/>
                <a:uLnTx/>
                <a:uFillTx/>
                <a:latin typeface="Calibri"/>
                <a:ea typeface="Calibri"/>
                <a:cs typeface="Calibri"/>
                <a:sym typeface="Calibri"/>
              </a:rPr>
              <a:t>See paper: “</a:t>
            </a:r>
            <a:r>
              <a:rPr kumimoji="0" lang="en-US" sz="1500" b="0" i="0" u="sng" strike="noStrike" kern="0" cap="none" spc="0" normalizeH="0" baseline="0" noProof="0">
                <a:ln>
                  <a:noFill/>
                </a:ln>
                <a:solidFill>
                  <a:srgbClr val="0563C1"/>
                </a:solidFill>
                <a:effectLst/>
                <a:uLnTx/>
                <a:uFillTx/>
                <a:latin typeface="Calibri"/>
                <a:ea typeface="Calibri"/>
                <a:cs typeface="Calibri"/>
                <a:sym typeface="Calibri"/>
                <a:hlinkClick r:id="rId6"/>
              </a:rPr>
              <a:t>Not as Easy as It Sounds: Designing Balanced Assessment Systems</a:t>
            </a:r>
            <a:r>
              <a:rPr kumimoji="0" lang="en-US" sz="1500" b="0" i="0" u="none" strike="noStrike" kern="0" cap="none" spc="0" normalizeH="0" baseline="0" noProof="0">
                <a:ln>
                  <a:noFill/>
                </a:ln>
                <a:solidFill>
                  <a:srgbClr val="000000"/>
                </a:solidFill>
                <a:effectLst/>
                <a:uLnTx/>
                <a:uFillTx/>
                <a:latin typeface="Calibri"/>
                <a:ea typeface="Calibri"/>
                <a:cs typeface="Calibri"/>
                <a:sym typeface="Calibri"/>
              </a:rPr>
              <a:t>”</a:t>
            </a:r>
            <a:endParaRPr kumimoji="0" sz="15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9140623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28"/>
          <p:cNvSpPr txBox="1">
            <a:spLocks noGrp="1"/>
          </p:cNvSpPr>
          <p:nvPr>
            <p:ph type="title"/>
          </p:nvPr>
        </p:nvSpPr>
        <p:spPr>
          <a:xfrm>
            <a:off x="838200" y="365125"/>
            <a:ext cx="9144000" cy="885600"/>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rgbClr val="262626"/>
              </a:buClr>
              <a:buSzPts val="4000"/>
              <a:buFont typeface="Calibri"/>
              <a:buNone/>
            </a:pPr>
            <a:r>
              <a:rPr lang="en-US"/>
              <a:t>Coherence: A Deeper Dive</a:t>
            </a:r>
            <a:endParaRPr/>
          </a:p>
        </p:txBody>
      </p:sp>
      <p:sp>
        <p:nvSpPr>
          <p:cNvPr id="251" name="Google Shape;251;p28"/>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000" b="0" i="0" u="none" strike="noStrike" kern="0" cap="none" spc="0" normalizeH="0" baseline="0" noProof="0">
                <a:ln>
                  <a:noFill/>
                </a:ln>
                <a:solidFill>
                  <a:srgbClr val="888888"/>
                </a:solidFill>
                <a:effectLst/>
                <a:uLnTx/>
                <a:uFillTx/>
                <a:latin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000" b="0" i="0" u="none" strike="noStrike" kern="0" cap="none" spc="0" normalizeH="0" baseline="0" noProof="0">
              <a:ln>
                <a:noFill/>
              </a:ln>
              <a:solidFill>
                <a:srgbClr val="888888"/>
              </a:solidFill>
              <a:effectLst/>
              <a:uLnTx/>
              <a:uFillTx/>
              <a:latin typeface="Calibri"/>
              <a:cs typeface="Calibri"/>
              <a:sym typeface="Calibri"/>
            </a:endParaRPr>
          </a:p>
        </p:txBody>
      </p:sp>
      <p:sp>
        <p:nvSpPr>
          <p:cNvPr id="252" name="Google Shape;252;p28"/>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a:ln>
                  <a:noFill/>
                </a:ln>
                <a:solidFill>
                  <a:srgbClr val="888888"/>
                </a:solidFill>
                <a:effectLst/>
                <a:uLnTx/>
                <a:uFillTx/>
                <a:latin typeface="Calibri"/>
                <a:cs typeface="Calibri"/>
                <a:sym typeface="Calibri"/>
              </a:rPr>
              <a:t>www.nciea.org</a:t>
            </a:r>
            <a:endParaRPr kumimoji="0" sz="1200" b="0" i="0" u="none" strike="noStrike" kern="0" cap="none" spc="0" normalizeH="0" baseline="0" noProof="0">
              <a:ln>
                <a:noFill/>
              </a:ln>
              <a:solidFill>
                <a:srgbClr val="888888"/>
              </a:solidFill>
              <a:effectLst/>
              <a:uLnTx/>
              <a:uFillTx/>
              <a:latin typeface="Calibri"/>
              <a:cs typeface="Calibri"/>
              <a:sym typeface="Calibri"/>
            </a:endParaRPr>
          </a:p>
        </p:txBody>
      </p:sp>
      <p:pic>
        <p:nvPicPr>
          <p:cNvPr id="253" name="Google Shape;253;p28" descr="https://082c7a82-a-b7de8d1a-s-sites.googlegroups.com/a/msu.edu/teaching-essentials-for-new-msu-faculty/home/backward_design.jpg?attachauth=ANoY7cqShjHSM4SK07Pw-ke9_URE2Cd5tfB2roGh55zIIB7SvHNuW70Xm15KszXyRSMnhlhbIeCQ5OJfdZp9aD0QOhEvU-1wmmO-JDG7hEg354mQKz5u_KDZ7AJpLLHw0LmwlHnuJ39Zcr0oSHDY9wuKcFHlWGAv_f6W5mOa23q8dKzKLdkOhE1KN9AoIHh_Ouqf5rZdgIo8QgThi9OY7acCRLBnAnFwdHUeX3d24WQiQ0tFzYvA2YedlhZVihQwEYPnwXu9LKbr&amp;attredirects=0"/>
          <p:cNvPicPr preferRelativeResize="0"/>
          <p:nvPr/>
        </p:nvPicPr>
        <p:blipFill rotWithShape="1">
          <a:blip r:embed="rId3">
            <a:alphaModFix/>
          </a:blip>
          <a:srcRect/>
          <a:stretch/>
        </p:blipFill>
        <p:spPr>
          <a:xfrm>
            <a:off x="2489200" y="1321990"/>
            <a:ext cx="6892863" cy="3839289"/>
          </a:xfrm>
          <a:prstGeom prst="rect">
            <a:avLst/>
          </a:prstGeom>
          <a:noFill/>
          <a:ln>
            <a:noFill/>
          </a:ln>
        </p:spPr>
      </p:pic>
      <p:sp>
        <p:nvSpPr>
          <p:cNvPr id="254" name="Google Shape;254;p28"/>
          <p:cNvSpPr txBox="1"/>
          <p:nvPr/>
        </p:nvSpPr>
        <p:spPr>
          <a:xfrm>
            <a:off x="1466850" y="4770041"/>
            <a:ext cx="9515400" cy="1659284"/>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700" b="1" i="0" u="none" strike="noStrike" kern="0" cap="none" spc="0" normalizeH="0" baseline="0" noProof="0">
                <a:ln>
                  <a:noFill/>
                </a:ln>
                <a:solidFill>
                  <a:srgbClr val="000000"/>
                </a:solidFill>
                <a:effectLst/>
                <a:uLnTx/>
                <a:uFillTx/>
                <a:latin typeface="Calibri"/>
                <a:ea typeface="Calibri"/>
                <a:cs typeface="Calibri"/>
                <a:sym typeface="Calibri"/>
              </a:rPr>
              <a:t>A model of learning serves “as a unifying element—a nucleus that brings cohesion to curriculum, instruction, and assessment.” </a:t>
            </a:r>
            <a:endParaRPr kumimoji="0" sz="2300" b="0" i="0" u="none" strike="noStrike" kern="0" cap="none" spc="0" normalizeH="0" baseline="0" noProof="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2700" b="1"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National Research Council. (2001). </a:t>
            </a:r>
            <a:r>
              <a:rPr kumimoji="0" lang="en-US" sz="1200" b="0" i="1" u="none" strike="noStrike" kern="0" cap="none" spc="0" normalizeH="0" baseline="0" noProof="0" dirty="0">
                <a:ln>
                  <a:noFill/>
                </a:ln>
                <a:solidFill>
                  <a:srgbClr val="000000"/>
                </a:solidFill>
                <a:effectLst/>
                <a:uLnTx/>
                <a:uFillTx/>
                <a:latin typeface="Calibri"/>
                <a:ea typeface="Calibri"/>
                <a:cs typeface="Calibri"/>
                <a:sym typeface="Calibri"/>
              </a:rPr>
              <a:t>Knowing what students know: The science and design of educational assessment</a:t>
            </a:r>
            <a:r>
              <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rPr>
              <a:t>. Washington, DC: The National Academies Press, p. 54.</a:t>
            </a:r>
            <a:endParaRPr kumimoji="0" sz="12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9723732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UDIO_ID" val="322"/>
  <p:tag name="ORIGINAL_AUDIO_FILEPATH" val="C:\Jobs\MAC\Module2\ED AUDIO\Slide10.mp3"/>
  <p:tag name="ELAPSEDTIME" val="53.862"/>
  <p:tag name="ARTICULATE_NAV_LEVEL" val="1"/>
  <p:tag name="ARTICULATE_SLIDE_PRESENTER_GUID" val="ecbbd37f-71a4-443b-a128-9e12b0dc5a1d"/>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UDIO_ID" val="317"/>
  <p:tag name="ORIGINAL_AUDIO_FILEPATH" val="C:\Jobs\MAC\Module2\ED AUDIO\Slide11.mp3"/>
  <p:tag name="ELAPSEDTIME" val="0"/>
  <p:tag name="ARTICULATE_NAV_LEVEL" val="1"/>
  <p:tag name="ARTICULATE_SLIDE_PRESENTER_GUID" val="ecbbd37f-71a4-443b-a128-9e12b0dc5a1d"/>
  <p:tag name="ARTICULATE_SLIDE_PAUSE" val="0"/>
  <p:tag name="ARTICULATE_LOCK_SLIDE" val="0"/>
  <p:tag name="ARTICULATE_HIDE_SLIDE" val="0"/>
  <p:tag name="ARTICULATE_PLAYER_CONTROL_PREVIOUS" val="True"/>
  <p:tag name="ARTICULATE_PLAYER_CONTROL_NEXT" val="True"/>
  <p:tag name="ARTICULATE_USED_LAYOUT" val="2"/>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University of Minnesota">
      <a:dk1>
        <a:sysClr val="windowText" lastClr="000000"/>
      </a:dk1>
      <a:lt1>
        <a:sysClr val="window" lastClr="FFFFFF"/>
      </a:lt1>
      <a:dk2>
        <a:srgbClr val="7A0019"/>
      </a:dk2>
      <a:lt2>
        <a:srgbClr val="FFCC33"/>
      </a:lt2>
      <a:accent1>
        <a:srgbClr val="00B9E4"/>
      </a:accent1>
      <a:accent2>
        <a:srgbClr val="E98300"/>
      </a:accent2>
      <a:accent3>
        <a:srgbClr val="BED600"/>
      </a:accent3>
      <a:accent4>
        <a:srgbClr val="CCCCCC"/>
      </a:accent4>
      <a:accent5>
        <a:srgbClr val="E2D3A4"/>
      </a:accent5>
      <a:accent6>
        <a:srgbClr val="91785B"/>
      </a:accent6>
      <a:hlink>
        <a:srgbClr val="003D4C"/>
      </a:hlink>
      <a:folHlink>
        <a:srgbClr val="CA7700"/>
      </a:folHlink>
    </a:clrScheme>
    <a:fontScheme name="Custom 5">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NCIEA">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11B995"/>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NCIEA">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11B995"/>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1234</TotalTime>
  <Words>8926</Words>
  <Application>Microsoft Office PowerPoint</Application>
  <PresentationFormat>Widescreen</PresentationFormat>
  <Paragraphs>556</Paragraphs>
  <Slides>62</Slides>
  <Notes>36</Notes>
  <HiddenSlides>0</HiddenSlides>
  <MMClips>0</MMClips>
  <ScaleCrop>false</ScaleCrop>
  <HeadingPairs>
    <vt:vector size="8" baseType="variant">
      <vt:variant>
        <vt:lpstr>Fonts Used</vt:lpstr>
      </vt:variant>
      <vt:variant>
        <vt:i4>10</vt:i4>
      </vt:variant>
      <vt:variant>
        <vt:lpstr>Theme</vt:lpstr>
      </vt:variant>
      <vt:variant>
        <vt:i4>5</vt:i4>
      </vt:variant>
      <vt:variant>
        <vt:lpstr>Embedded OLE Servers</vt:lpstr>
      </vt:variant>
      <vt:variant>
        <vt:i4>1</vt:i4>
      </vt:variant>
      <vt:variant>
        <vt:lpstr>Slide Titles</vt:lpstr>
      </vt:variant>
      <vt:variant>
        <vt:i4>62</vt:i4>
      </vt:variant>
    </vt:vector>
  </HeadingPairs>
  <TitlesOfParts>
    <vt:vector size="78" baseType="lpstr">
      <vt:lpstr>ＭＳ Ｐゴシック</vt:lpstr>
      <vt:lpstr>Arial</vt:lpstr>
      <vt:lpstr>Calibri</vt:lpstr>
      <vt:lpstr>Calibri Light</vt:lpstr>
      <vt:lpstr>Georgia</vt:lpstr>
      <vt:lpstr>News Gothic MT</vt:lpstr>
      <vt:lpstr>Noto Sans Symbols</vt:lpstr>
      <vt:lpstr>Roboto</vt:lpstr>
      <vt:lpstr>Roboto Thin</vt:lpstr>
      <vt:lpstr>Times New Roman</vt:lpstr>
      <vt:lpstr>Office Theme</vt:lpstr>
      <vt:lpstr>1_Office Theme</vt:lpstr>
      <vt:lpstr>2_Office Theme</vt:lpstr>
      <vt:lpstr>3_Office Theme</vt:lpstr>
      <vt:lpstr>4_Office Theme</vt:lpstr>
      <vt:lpstr>Acrobat Document</vt:lpstr>
      <vt:lpstr>Classroom Assessment in Balanced Assessment Systems</vt:lpstr>
      <vt:lpstr>Today’s Topics</vt:lpstr>
      <vt:lpstr>PowerPoint Presentation</vt:lpstr>
      <vt:lpstr>Toolkit Guidance</vt:lpstr>
      <vt:lpstr>Toolkit</vt:lpstr>
      <vt:lpstr>PowerPoint Presentation</vt:lpstr>
      <vt:lpstr>What are Balanced Assessment Systems?</vt:lpstr>
      <vt:lpstr>What Makes an Assessment System Balanced?</vt:lpstr>
      <vt:lpstr>Coherence: A Deeper Dive</vt:lpstr>
      <vt:lpstr>Comprehensive and Balanced Assessment Systems (LSI, 2019)</vt:lpstr>
      <vt:lpstr>Comprehensive and Balanced Assessment Systems (LSI, 2019)</vt:lpstr>
      <vt:lpstr>Comprehensive and Balanced Assessment Systems (LSI, 2019)</vt:lpstr>
      <vt:lpstr>District Assessment Audit</vt:lpstr>
      <vt:lpstr>Classroom Assessment System Audit</vt:lpstr>
      <vt:lpstr>PowerPoint Presentation</vt:lpstr>
      <vt:lpstr>PowerPoint Presentation</vt:lpstr>
      <vt:lpstr>How do you Create Classroom Assessment Maps?</vt:lpstr>
      <vt:lpstr>Reflecting on the Quality of the System</vt:lpstr>
      <vt:lpstr>Assessment Essentials</vt:lpstr>
      <vt:lpstr>PowerPoint Presentation</vt:lpstr>
      <vt:lpstr>Score Reference Systems</vt:lpstr>
      <vt:lpstr>Classroom Assessment Learning Modules</vt:lpstr>
      <vt:lpstr>ASSESSMENT is the process of gathering evidence of student learning for the purpose of informing educational decisions</vt:lpstr>
      <vt:lpstr>Describing the Two Assessment Mindsets</vt:lpstr>
      <vt:lpstr>Assessment Users and Purposes</vt:lpstr>
      <vt:lpstr>Assessment Users and Purposes</vt:lpstr>
      <vt:lpstr>Teachers Who Are…</vt:lpstr>
      <vt:lpstr>When FA Doesn’t Quite Work….</vt:lpstr>
      <vt:lpstr>Formative Assessment Guiding Questions</vt:lpstr>
      <vt:lpstr>Component 1: Planning</vt:lpstr>
      <vt:lpstr>Component 2: Learning Targets</vt:lpstr>
      <vt:lpstr>Component 4: Formative Feedback</vt:lpstr>
      <vt:lpstr>Educational Leadership, Sept. 2012</vt:lpstr>
      <vt:lpstr>PowerPoint Presentation</vt:lpstr>
      <vt:lpstr>PowerPoint Presentation</vt:lpstr>
      <vt:lpstr>Classroom Assessment Principles  to Support Teaching &amp; Learning</vt:lpstr>
      <vt:lpstr>Classroom Assessment Principles  to Support Teaching &amp; Learning</vt:lpstr>
      <vt:lpstr>2019 NCME Classroom Assessment Conference Lorrie Shepard Keynote Address</vt:lpstr>
      <vt:lpstr>Classroom Assessment in a Remote Learning Environment </vt:lpstr>
      <vt:lpstr>Warm-Up</vt:lpstr>
      <vt:lpstr>Conceptually, It Is the Same...</vt:lpstr>
      <vt:lpstr>Learning Theory Still Unifies Curriculum, Instruction &amp; Assessment</vt:lpstr>
      <vt:lpstr>The Foundation of Classroom Assessment Still Remains the Same!</vt:lpstr>
      <vt:lpstr>It’s Still About the System!</vt:lpstr>
      <vt:lpstr>But Practically, It Is Different!</vt:lpstr>
      <vt:lpstr>Embedded Formative Assessment Strategies</vt:lpstr>
      <vt:lpstr>Formative Assessment Strategies Tool</vt:lpstr>
      <vt:lpstr>Profile 1: Older Students, Asynchronous</vt:lpstr>
      <vt:lpstr>Profile 2: Younger Students, Synchronous</vt:lpstr>
      <vt:lpstr>Selected Formative Assessment Resources</vt:lpstr>
      <vt:lpstr>Caution!!!!</vt:lpstr>
      <vt:lpstr>Special Student Populations</vt:lpstr>
      <vt:lpstr>Defining Summative Classroom Assessment</vt:lpstr>
      <vt:lpstr>Essential Features of Summative Assessment</vt:lpstr>
      <vt:lpstr>What’s Different in a Remote Context?</vt:lpstr>
      <vt:lpstr>Whose Work Is It?</vt:lpstr>
      <vt:lpstr>Selected Summative Classroom Assessment Designs</vt:lpstr>
      <vt:lpstr>Whose Work Is It?</vt:lpstr>
      <vt:lpstr>What Assessment Evidence Can Be Gathered?</vt:lpstr>
      <vt:lpstr>A Few Other Thoughts….</vt:lpstr>
      <vt:lpstr>Working with Teachers in our Districts: Practice Exercises</vt:lpstr>
      <vt:lpstr>PowerPoint Presentation</vt:lpstr>
    </vt:vector>
  </TitlesOfParts>
  <Company>University of Minnesota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Toward Balanced  Assessment Systems</dc:title>
  <dc:creator>Michael C Rodriguez</dc:creator>
  <cp:lastModifiedBy>Michael C Rodriguez</cp:lastModifiedBy>
  <cp:revision>30</cp:revision>
  <dcterms:created xsi:type="dcterms:W3CDTF">2019-12-13T02:55:57Z</dcterms:created>
  <dcterms:modified xsi:type="dcterms:W3CDTF">2020-10-09T16:56:17Z</dcterms:modified>
</cp:coreProperties>
</file>