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8"/>
  </p:notesMasterIdLst>
  <p:handoutMasterIdLst>
    <p:handoutMasterId r:id="rId29"/>
  </p:handoutMasterIdLst>
  <p:sldIdLst>
    <p:sldId id="256" r:id="rId5"/>
    <p:sldId id="730" r:id="rId6"/>
    <p:sldId id="731" r:id="rId7"/>
    <p:sldId id="732" r:id="rId8"/>
    <p:sldId id="733" r:id="rId9"/>
    <p:sldId id="734" r:id="rId10"/>
    <p:sldId id="917" r:id="rId11"/>
    <p:sldId id="909" r:id="rId12"/>
    <p:sldId id="910" r:id="rId13"/>
    <p:sldId id="911" r:id="rId14"/>
    <p:sldId id="918" r:id="rId15"/>
    <p:sldId id="919" r:id="rId16"/>
    <p:sldId id="920" r:id="rId17"/>
    <p:sldId id="921" r:id="rId18"/>
    <p:sldId id="807" r:id="rId19"/>
    <p:sldId id="902" r:id="rId20"/>
    <p:sldId id="922" r:id="rId21"/>
    <p:sldId id="870" r:id="rId22"/>
    <p:sldId id="912" r:id="rId23"/>
    <p:sldId id="913" r:id="rId24"/>
    <p:sldId id="915" r:id="rId25"/>
    <p:sldId id="916" r:id="rId26"/>
    <p:sldId id="9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4" autoAdjust="0"/>
    <p:restoredTop sz="63459" autoAdjust="0"/>
  </p:normalViewPr>
  <p:slideViewPr>
    <p:cSldViewPr snapToGrid="0">
      <p:cViewPr varScale="1">
        <p:scale>
          <a:sx n="42" d="100"/>
          <a:sy n="42" d="100"/>
        </p:scale>
        <p:origin x="1464" y="48"/>
      </p:cViewPr>
      <p:guideLst/>
    </p:cSldViewPr>
  </p:slideViewPr>
  <p:outlineViewPr>
    <p:cViewPr>
      <p:scale>
        <a:sx n="33" d="100"/>
        <a:sy n="33" d="100"/>
      </p:scale>
      <p:origin x="0" y="-20280"/>
    </p:cViewPr>
  </p:outlineViewPr>
  <p:notesTextViewPr>
    <p:cViewPr>
      <p:scale>
        <a:sx n="1" d="1"/>
        <a:sy n="1" d="1"/>
      </p:scale>
      <p:origin x="0" y="0"/>
    </p:cViewPr>
  </p:notesTextViewPr>
  <p:sorterViewPr>
    <p:cViewPr varScale="1">
      <p:scale>
        <a:sx n="100" d="100"/>
        <a:sy n="100" d="100"/>
      </p:scale>
      <p:origin x="0" y="-20514"/>
    </p:cViewPr>
  </p:sorterViewPr>
  <p:notesViewPr>
    <p:cSldViewPr snapToGrid="0">
      <p:cViewPr varScale="1">
        <p:scale>
          <a:sx n="88" d="100"/>
          <a:sy n="88" d="100"/>
        </p:scale>
        <p:origin x="28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0943F-8DB5-4528-BC03-3239CB87C65D}"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16F64D9E-B745-4B6E-B535-A6209E3890D5}">
      <dgm:prSet/>
      <dgm:spPr/>
      <dgm:t>
        <a:bodyPr/>
        <a:lstStyle/>
        <a:p>
          <a:pPr rtl="0"/>
          <a:r>
            <a:rPr lang="en-US" dirty="0" smtClean="0"/>
            <a:t>Minnesota Assessments</a:t>
          </a:r>
          <a:endParaRPr lang="en-US" dirty="0"/>
        </a:p>
      </dgm:t>
    </dgm:pt>
    <dgm:pt modelId="{75B3C13A-F73B-4F95-823F-810613866A37}" type="parTrans" cxnId="{70A500FF-1893-43D7-801E-1FF60E31E23D}">
      <dgm:prSet/>
      <dgm:spPr/>
      <dgm:t>
        <a:bodyPr/>
        <a:lstStyle/>
        <a:p>
          <a:endParaRPr lang="en-US"/>
        </a:p>
      </dgm:t>
    </dgm:pt>
    <dgm:pt modelId="{640E477C-FDCE-478F-81B0-90680EC91414}" type="sibTrans" cxnId="{70A500FF-1893-43D7-801E-1FF60E31E23D}">
      <dgm:prSet/>
      <dgm:spPr/>
      <dgm:t>
        <a:bodyPr/>
        <a:lstStyle/>
        <a:p>
          <a:endParaRPr lang="en-US"/>
        </a:p>
      </dgm:t>
    </dgm:pt>
    <dgm:pt modelId="{A4AEF553-00E1-492C-9466-9F8418021C0C}">
      <dgm:prSet/>
      <dgm:spPr/>
      <dgm:t>
        <a:bodyPr/>
        <a:lstStyle/>
        <a:p>
          <a:pPr rtl="0"/>
          <a:r>
            <a:rPr lang="en-US" dirty="0" smtClean="0">
              <a:solidFill>
                <a:schemeClr val="tx2"/>
              </a:solidFill>
            </a:rPr>
            <a:t>Standards-Based Accountability Assessments</a:t>
          </a:r>
          <a:endParaRPr lang="en-US" dirty="0">
            <a:solidFill>
              <a:schemeClr val="tx2"/>
            </a:solidFill>
          </a:endParaRPr>
        </a:p>
      </dgm:t>
    </dgm:pt>
    <dgm:pt modelId="{5A517534-AFF7-4B67-8CD0-C76D680C50BB}" type="parTrans" cxnId="{79170791-2146-4E29-97E8-768059D6DDB1}">
      <dgm:prSet/>
      <dgm:spPr/>
      <dgm:t>
        <a:bodyPr/>
        <a:lstStyle/>
        <a:p>
          <a:endParaRPr lang="en-US"/>
        </a:p>
      </dgm:t>
    </dgm:pt>
    <dgm:pt modelId="{BF76A23D-C3DB-439A-8E59-ADBBCC934E79}" type="sibTrans" cxnId="{79170791-2146-4E29-97E8-768059D6DDB1}">
      <dgm:prSet/>
      <dgm:spPr/>
      <dgm:t>
        <a:bodyPr/>
        <a:lstStyle/>
        <a:p>
          <a:endParaRPr lang="en-US"/>
        </a:p>
      </dgm:t>
    </dgm:pt>
    <dgm:pt modelId="{4611E736-E377-4961-857C-943D8578FB9F}">
      <dgm:prSet/>
      <dgm:spPr/>
      <dgm:t>
        <a:bodyPr/>
        <a:lstStyle/>
        <a:p>
          <a:pPr rtl="0"/>
          <a:r>
            <a:rPr lang="en-US" dirty="0" smtClean="0">
              <a:solidFill>
                <a:schemeClr val="tx2"/>
              </a:solidFill>
            </a:rPr>
            <a:t>English Language Proficiency Accountability Assessments</a:t>
          </a:r>
          <a:endParaRPr lang="en-US" dirty="0">
            <a:solidFill>
              <a:schemeClr val="tx2"/>
            </a:solidFill>
          </a:endParaRPr>
        </a:p>
      </dgm:t>
      <dgm:extLst>
        <a:ext uri="{E40237B7-FDA0-4F09-8148-C483321AD2D9}">
          <dgm14:cNvPr xmlns:dgm14="http://schemas.microsoft.com/office/drawing/2010/diagram" id="0" name="" descr="Minnesota has statewide assessments.  There are Standards-Based Accountability Assessments and English Language Proficiency Accountability Assessments.  " title="Minnesota Assessment System"/>
        </a:ext>
      </dgm:extLst>
    </dgm:pt>
    <dgm:pt modelId="{7A363CED-E0C9-446A-9B10-FFD4ACB1F686}" type="parTrans" cxnId="{5AB8CC68-D956-4032-9649-3E38809C2574}">
      <dgm:prSet/>
      <dgm:spPr/>
      <dgm:t>
        <a:bodyPr/>
        <a:lstStyle/>
        <a:p>
          <a:endParaRPr lang="en-US"/>
        </a:p>
      </dgm:t>
    </dgm:pt>
    <dgm:pt modelId="{0B911C23-44E7-4DCB-9602-9F50BA1822D9}" type="sibTrans" cxnId="{5AB8CC68-D956-4032-9649-3E38809C2574}">
      <dgm:prSet/>
      <dgm:spPr/>
      <dgm:t>
        <a:bodyPr/>
        <a:lstStyle/>
        <a:p>
          <a:endParaRPr lang="en-US"/>
        </a:p>
      </dgm:t>
    </dgm:pt>
    <dgm:pt modelId="{609B5BBD-25E8-466F-A3AF-D5148EA23C10}">
      <dgm:prSet/>
      <dgm:spPr>
        <a:noFill/>
        <a:ln>
          <a:solidFill>
            <a:srgbClr val="003865"/>
          </a:solidFill>
        </a:ln>
      </dgm:spPr>
      <dgm:t>
        <a:bodyPr/>
        <a:lstStyle/>
        <a:p>
          <a:pPr rtl="0"/>
          <a:r>
            <a:rPr lang="en-US" b="1" baseline="0" dirty="0" smtClean="0">
              <a:solidFill>
                <a:srgbClr val="003865"/>
              </a:solidFill>
            </a:rPr>
            <a:t>MCA</a:t>
          </a:r>
          <a:endParaRPr lang="en-US" b="1" baseline="0" dirty="0">
            <a:solidFill>
              <a:srgbClr val="003865"/>
            </a:solidFill>
          </a:endParaRPr>
        </a:p>
      </dgm:t>
    </dgm:pt>
    <dgm:pt modelId="{6E9C0733-4877-4C73-AC4B-866290641F08}" type="parTrans" cxnId="{58CEB965-93CF-4BD0-9B61-477FF3044ABB}">
      <dgm:prSet/>
      <dgm:spPr/>
      <dgm:t>
        <a:bodyPr/>
        <a:lstStyle/>
        <a:p>
          <a:endParaRPr lang="en-US"/>
        </a:p>
      </dgm:t>
    </dgm:pt>
    <dgm:pt modelId="{4A03C29C-2F4A-455F-B210-9BBE4F940D7B}" type="sibTrans" cxnId="{58CEB965-93CF-4BD0-9B61-477FF3044ABB}">
      <dgm:prSet/>
      <dgm:spPr/>
      <dgm:t>
        <a:bodyPr/>
        <a:lstStyle/>
        <a:p>
          <a:endParaRPr lang="en-US"/>
        </a:p>
      </dgm:t>
    </dgm:pt>
    <dgm:pt modelId="{D12E3F66-3A61-4F68-B1B2-524B0C6116D3}">
      <dgm:prSet/>
      <dgm:spPr>
        <a:noFill/>
        <a:ln>
          <a:solidFill>
            <a:srgbClr val="003865"/>
          </a:solidFill>
        </a:ln>
      </dgm:spPr>
      <dgm:t>
        <a:bodyPr/>
        <a:lstStyle/>
        <a:p>
          <a:pPr rtl="0"/>
          <a:r>
            <a:rPr lang="en-US" b="1" dirty="0" smtClean="0">
              <a:solidFill>
                <a:srgbClr val="003865"/>
              </a:solidFill>
            </a:rPr>
            <a:t>MTAS </a:t>
          </a:r>
          <a:endParaRPr lang="en-US" b="1" dirty="0">
            <a:solidFill>
              <a:srgbClr val="003865"/>
            </a:solidFill>
          </a:endParaRPr>
        </a:p>
      </dgm:t>
    </dgm:pt>
    <dgm:pt modelId="{DEC35AC9-7CD6-4167-B5E1-8A17532F130C}" type="parTrans" cxnId="{C2AACFF5-6436-41D2-B4CA-D5BE73B514BC}">
      <dgm:prSet/>
      <dgm:spPr/>
      <dgm:t>
        <a:bodyPr/>
        <a:lstStyle/>
        <a:p>
          <a:endParaRPr lang="en-US"/>
        </a:p>
      </dgm:t>
    </dgm:pt>
    <dgm:pt modelId="{B8E19C5C-4A2E-4F32-8913-1739DC62EAB2}" type="sibTrans" cxnId="{C2AACFF5-6436-41D2-B4CA-D5BE73B514BC}">
      <dgm:prSet/>
      <dgm:spPr/>
      <dgm:t>
        <a:bodyPr/>
        <a:lstStyle/>
        <a:p>
          <a:endParaRPr lang="en-US"/>
        </a:p>
      </dgm:t>
    </dgm:pt>
    <dgm:pt modelId="{7597122F-A7C7-4DA8-9AFE-06DDE54D8919}">
      <dgm:prSet/>
      <dgm:spPr>
        <a:noFill/>
        <a:ln>
          <a:solidFill>
            <a:srgbClr val="003865"/>
          </a:solidFill>
        </a:ln>
      </dgm:spPr>
      <dgm:t>
        <a:bodyPr/>
        <a:lstStyle/>
        <a:p>
          <a:pPr rtl="0"/>
          <a:r>
            <a:rPr lang="en-US" b="1" dirty="0" smtClean="0">
              <a:solidFill>
                <a:srgbClr val="003865"/>
              </a:solidFill>
            </a:rPr>
            <a:t>ACCESS for ELLs</a:t>
          </a:r>
          <a:endParaRPr lang="en-US" b="1" dirty="0">
            <a:solidFill>
              <a:srgbClr val="003865"/>
            </a:solidFill>
          </a:endParaRPr>
        </a:p>
      </dgm:t>
    </dgm:pt>
    <dgm:pt modelId="{7B48E0B8-0CF9-4A0C-8689-3F1BEB8CFAA2}" type="parTrans" cxnId="{368108D0-9284-48F4-8EE3-38207D6B2849}">
      <dgm:prSet/>
      <dgm:spPr/>
      <dgm:t>
        <a:bodyPr/>
        <a:lstStyle/>
        <a:p>
          <a:endParaRPr lang="en-US"/>
        </a:p>
      </dgm:t>
    </dgm:pt>
    <dgm:pt modelId="{81EB1F1B-F16A-4804-AC2C-6E3419424917}" type="sibTrans" cxnId="{368108D0-9284-48F4-8EE3-38207D6B2849}">
      <dgm:prSet/>
      <dgm:spPr/>
      <dgm:t>
        <a:bodyPr/>
        <a:lstStyle/>
        <a:p>
          <a:endParaRPr lang="en-US"/>
        </a:p>
      </dgm:t>
    </dgm:pt>
    <dgm:pt modelId="{A6E419E6-84E8-402B-87A6-14E8165D2080}">
      <dgm:prSet/>
      <dgm:spPr>
        <a:solidFill>
          <a:schemeClr val="bg1"/>
        </a:solidFill>
        <a:ln>
          <a:solidFill>
            <a:srgbClr val="003865"/>
          </a:solidFill>
        </a:ln>
      </dgm:spPr>
      <dgm:t>
        <a:bodyPr/>
        <a:lstStyle/>
        <a:p>
          <a:pPr rtl="0"/>
          <a:r>
            <a:rPr lang="en-US" b="1" dirty="0" smtClean="0">
              <a:solidFill>
                <a:srgbClr val="003865"/>
              </a:solidFill>
            </a:rPr>
            <a:t>Alternate ACCESS for ELLs</a:t>
          </a:r>
          <a:endParaRPr lang="en-US" b="1" dirty="0">
            <a:solidFill>
              <a:srgbClr val="003865"/>
            </a:solidFill>
          </a:endParaRPr>
        </a:p>
      </dgm:t>
    </dgm:pt>
    <dgm:pt modelId="{C50787C0-D606-46A9-8F5F-3A47AEA346C7}" type="parTrans" cxnId="{FC22E48E-980E-4813-BAB0-BF8D8A7803A1}">
      <dgm:prSet/>
      <dgm:spPr/>
      <dgm:t>
        <a:bodyPr/>
        <a:lstStyle/>
        <a:p>
          <a:endParaRPr lang="en-US"/>
        </a:p>
      </dgm:t>
    </dgm:pt>
    <dgm:pt modelId="{6D368026-B23C-478A-B1C6-B0A8B52706AA}" type="sibTrans" cxnId="{FC22E48E-980E-4813-BAB0-BF8D8A7803A1}">
      <dgm:prSet/>
      <dgm:spPr/>
      <dgm:t>
        <a:bodyPr/>
        <a:lstStyle/>
        <a:p>
          <a:endParaRPr lang="en-US"/>
        </a:p>
      </dgm:t>
    </dgm:pt>
    <dgm:pt modelId="{C6B58DC3-60E2-4B6E-BA37-012405A5D0D6}" type="pres">
      <dgm:prSet presAssocID="{93A0943F-8DB5-4528-BC03-3239CB87C65D}" presName="Name0" presStyleCnt="0">
        <dgm:presLayoutVars>
          <dgm:chPref val="1"/>
          <dgm:dir/>
          <dgm:animOne val="branch"/>
          <dgm:animLvl val="lvl"/>
          <dgm:resizeHandles/>
        </dgm:presLayoutVars>
      </dgm:prSet>
      <dgm:spPr/>
      <dgm:t>
        <a:bodyPr/>
        <a:lstStyle/>
        <a:p>
          <a:endParaRPr lang="en-US"/>
        </a:p>
      </dgm:t>
    </dgm:pt>
    <dgm:pt modelId="{0E8B094C-4939-4458-B200-F69A03EB700F}" type="pres">
      <dgm:prSet presAssocID="{16F64D9E-B745-4B6E-B535-A6209E3890D5}" presName="vertOne" presStyleCnt="0"/>
      <dgm:spPr/>
      <dgm:t>
        <a:bodyPr/>
        <a:lstStyle/>
        <a:p>
          <a:endParaRPr lang="en-US"/>
        </a:p>
      </dgm:t>
    </dgm:pt>
    <dgm:pt modelId="{C865D7E3-B171-410A-BC5A-F645F7D3D025}" type="pres">
      <dgm:prSet presAssocID="{16F64D9E-B745-4B6E-B535-A6209E3890D5}" presName="txOne" presStyleLbl="node0" presStyleIdx="0" presStyleCnt="1">
        <dgm:presLayoutVars>
          <dgm:chPref val="3"/>
        </dgm:presLayoutVars>
      </dgm:prSet>
      <dgm:spPr/>
      <dgm:t>
        <a:bodyPr/>
        <a:lstStyle/>
        <a:p>
          <a:endParaRPr lang="en-US"/>
        </a:p>
      </dgm:t>
    </dgm:pt>
    <dgm:pt modelId="{3D4FAF1A-1FCE-43F1-AD05-75A997DE1C4C}" type="pres">
      <dgm:prSet presAssocID="{16F64D9E-B745-4B6E-B535-A6209E3890D5}" presName="parTransOne" presStyleCnt="0"/>
      <dgm:spPr/>
      <dgm:t>
        <a:bodyPr/>
        <a:lstStyle/>
        <a:p>
          <a:endParaRPr lang="en-US"/>
        </a:p>
      </dgm:t>
    </dgm:pt>
    <dgm:pt modelId="{4C0971CA-0F65-423D-89DF-A36ADBB1C9FA}" type="pres">
      <dgm:prSet presAssocID="{16F64D9E-B745-4B6E-B535-A6209E3890D5}" presName="horzOne" presStyleCnt="0"/>
      <dgm:spPr/>
      <dgm:t>
        <a:bodyPr/>
        <a:lstStyle/>
        <a:p>
          <a:endParaRPr lang="en-US"/>
        </a:p>
      </dgm:t>
    </dgm:pt>
    <dgm:pt modelId="{39F87340-1EA2-49CE-BC8F-2420834FA126}" type="pres">
      <dgm:prSet presAssocID="{A4AEF553-00E1-492C-9466-9F8418021C0C}" presName="vertTwo" presStyleCnt="0"/>
      <dgm:spPr/>
      <dgm:t>
        <a:bodyPr/>
        <a:lstStyle/>
        <a:p>
          <a:endParaRPr lang="en-US"/>
        </a:p>
      </dgm:t>
    </dgm:pt>
    <dgm:pt modelId="{B8C91A72-B05B-4D05-904C-C7FDD30FCF58}" type="pres">
      <dgm:prSet presAssocID="{A4AEF553-00E1-492C-9466-9F8418021C0C}" presName="txTwo" presStyleLbl="node2" presStyleIdx="0" presStyleCnt="2">
        <dgm:presLayoutVars>
          <dgm:chPref val="3"/>
        </dgm:presLayoutVars>
      </dgm:prSet>
      <dgm:spPr/>
      <dgm:t>
        <a:bodyPr/>
        <a:lstStyle/>
        <a:p>
          <a:endParaRPr lang="en-US"/>
        </a:p>
      </dgm:t>
    </dgm:pt>
    <dgm:pt modelId="{FFF65E52-4799-4600-9926-35D157967669}" type="pres">
      <dgm:prSet presAssocID="{A4AEF553-00E1-492C-9466-9F8418021C0C}" presName="parTransTwo" presStyleCnt="0"/>
      <dgm:spPr/>
      <dgm:t>
        <a:bodyPr/>
        <a:lstStyle/>
        <a:p>
          <a:endParaRPr lang="en-US"/>
        </a:p>
      </dgm:t>
    </dgm:pt>
    <dgm:pt modelId="{516B15C9-3A36-4022-A44A-E48CC4CEC421}" type="pres">
      <dgm:prSet presAssocID="{A4AEF553-00E1-492C-9466-9F8418021C0C}" presName="horzTwo" presStyleCnt="0"/>
      <dgm:spPr/>
      <dgm:t>
        <a:bodyPr/>
        <a:lstStyle/>
        <a:p>
          <a:endParaRPr lang="en-US"/>
        </a:p>
      </dgm:t>
    </dgm:pt>
    <dgm:pt modelId="{D61A365C-389E-4FEF-9B7A-AC40824ABC96}" type="pres">
      <dgm:prSet presAssocID="{609B5BBD-25E8-466F-A3AF-D5148EA23C10}" presName="vertThree" presStyleCnt="0"/>
      <dgm:spPr/>
      <dgm:t>
        <a:bodyPr/>
        <a:lstStyle/>
        <a:p>
          <a:endParaRPr lang="en-US"/>
        </a:p>
      </dgm:t>
    </dgm:pt>
    <dgm:pt modelId="{45815A09-9BE0-4AAE-8A05-B9DDB5E6B2C0}" type="pres">
      <dgm:prSet presAssocID="{609B5BBD-25E8-466F-A3AF-D5148EA23C10}" presName="txThree" presStyleLbl="node3" presStyleIdx="0" presStyleCnt="4">
        <dgm:presLayoutVars>
          <dgm:chPref val="3"/>
        </dgm:presLayoutVars>
      </dgm:prSet>
      <dgm:spPr/>
      <dgm:t>
        <a:bodyPr/>
        <a:lstStyle/>
        <a:p>
          <a:endParaRPr lang="en-US"/>
        </a:p>
      </dgm:t>
    </dgm:pt>
    <dgm:pt modelId="{AB2D6D38-BBF3-418D-9F4B-2DE0AD01C9FE}" type="pres">
      <dgm:prSet presAssocID="{609B5BBD-25E8-466F-A3AF-D5148EA23C10}" presName="horzThree" presStyleCnt="0"/>
      <dgm:spPr/>
      <dgm:t>
        <a:bodyPr/>
        <a:lstStyle/>
        <a:p>
          <a:endParaRPr lang="en-US"/>
        </a:p>
      </dgm:t>
    </dgm:pt>
    <dgm:pt modelId="{CA7A0D33-E4B6-474B-A71A-B2EC74B4C91B}" type="pres">
      <dgm:prSet presAssocID="{4A03C29C-2F4A-455F-B210-9BBE4F940D7B}" presName="sibSpaceThree" presStyleCnt="0"/>
      <dgm:spPr/>
      <dgm:t>
        <a:bodyPr/>
        <a:lstStyle/>
        <a:p>
          <a:endParaRPr lang="en-US"/>
        </a:p>
      </dgm:t>
    </dgm:pt>
    <dgm:pt modelId="{023BD41E-3479-4591-B8D9-19DC1C7F9011}" type="pres">
      <dgm:prSet presAssocID="{D12E3F66-3A61-4F68-B1B2-524B0C6116D3}" presName="vertThree" presStyleCnt="0"/>
      <dgm:spPr/>
      <dgm:t>
        <a:bodyPr/>
        <a:lstStyle/>
        <a:p>
          <a:endParaRPr lang="en-US"/>
        </a:p>
      </dgm:t>
    </dgm:pt>
    <dgm:pt modelId="{EAD46B75-8EFA-4021-9047-240B7552C7D1}" type="pres">
      <dgm:prSet presAssocID="{D12E3F66-3A61-4F68-B1B2-524B0C6116D3}" presName="txThree" presStyleLbl="node3" presStyleIdx="1" presStyleCnt="4">
        <dgm:presLayoutVars>
          <dgm:chPref val="3"/>
        </dgm:presLayoutVars>
      </dgm:prSet>
      <dgm:spPr/>
      <dgm:t>
        <a:bodyPr/>
        <a:lstStyle/>
        <a:p>
          <a:endParaRPr lang="en-US"/>
        </a:p>
      </dgm:t>
    </dgm:pt>
    <dgm:pt modelId="{2CD1356B-FE52-4BB0-B66B-1D1F63AF6FD5}" type="pres">
      <dgm:prSet presAssocID="{D12E3F66-3A61-4F68-B1B2-524B0C6116D3}" presName="horzThree" presStyleCnt="0"/>
      <dgm:spPr/>
      <dgm:t>
        <a:bodyPr/>
        <a:lstStyle/>
        <a:p>
          <a:endParaRPr lang="en-US"/>
        </a:p>
      </dgm:t>
    </dgm:pt>
    <dgm:pt modelId="{67A851A4-3D8C-48B4-B26F-D7D05A664B47}" type="pres">
      <dgm:prSet presAssocID="{BF76A23D-C3DB-439A-8E59-ADBBCC934E79}" presName="sibSpaceTwo" presStyleCnt="0"/>
      <dgm:spPr/>
      <dgm:t>
        <a:bodyPr/>
        <a:lstStyle/>
        <a:p>
          <a:endParaRPr lang="en-US"/>
        </a:p>
      </dgm:t>
    </dgm:pt>
    <dgm:pt modelId="{5035CB30-9910-4ED1-B388-88F0656A08EB}" type="pres">
      <dgm:prSet presAssocID="{4611E736-E377-4961-857C-943D8578FB9F}" presName="vertTwo" presStyleCnt="0"/>
      <dgm:spPr/>
      <dgm:t>
        <a:bodyPr/>
        <a:lstStyle/>
        <a:p>
          <a:endParaRPr lang="en-US"/>
        </a:p>
      </dgm:t>
    </dgm:pt>
    <dgm:pt modelId="{D5BB2C78-31DD-49BF-BA7D-4BE3FB4DDB77}" type="pres">
      <dgm:prSet presAssocID="{4611E736-E377-4961-857C-943D8578FB9F}" presName="txTwo" presStyleLbl="node2" presStyleIdx="1" presStyleCnt="2">
        <dgm:presLayoutVars>
          <dgm:chPref val="3"/>
        </dgm:presLayoutVars>
      </dgm:prSet>
      <dgm:spPr/>
      <dgm:t>
        <a:bodyPr/>
        <a:lstStyle/>
        <a:p>
          <a:endParaRPr lang="en-US"/>
        </a:p>
      </dgm:t>
    </dgm:pt>
    <dgm:pt modelId="{8A2BB10F-FF71-4E86-9CB7-1D436B9782BC}" type="pres">
      <dgm:prSet presAssocID="{4611E736-E377-4961-857C-943D8578FB9F}" presName="parTransTwo" presStyleCnt="0"/>
      <dgm:spPr/>
      <dgm:t>
        <a:bodyPr/>
        <a:lstStyle/>
        <a:p>
          <a:endParaRPr lang="en-US"/>
        </a:p>
      </dgm:t>
    </dgm:pt>
    <dgm:pt modelId="{7A7746C3-5DE8-4285-B370-557A45CCF69D}" type="pres">
      <dgm:prSet presAssocID="{4611E736-E377-4961-857C-943D8578FB9F}" presName="horzTwo" presStyleCnt="0"/>
      <dgm:spPr/>
      <dgm:t>
        <a:bodyPr/>
        <a:lstStyle/>
        <a:p>
          <a:endParaRPr lang="en-US"/>
        </a:p>
      </dgm:t>
    </dgm:pt>
    <dgm:pt modelId="{4D7573BF-5169-44EC-B6E9-32F74C2098EE}" type="pres">
      <dgm:prSet presAssocID="{7597122F-A7C7-4DA8-9AFE-06DDE54D8919}" presName="vertThree" presStyleCnt="0"/>
      <dgm:spPr/>
      <dgm:t>
        <a:bodyPr/>
        <a:lstStyle/>
        <a:p>
          <a:endParaRPr lang="en-US"/>
        </a:p>
      </dgm:t>
    </dgm:pt>
    <dgm:pt modelId="{413C5C33-1878-45E6-8E68-6C5B835E5982}" type="pres">
      <dgm:prSet presAssocID="{7597122F-A7C7-4DA8-9AFE-06DDE54D8919}" presName="txThree" presStyleLbl="node3" presStyleIdx="2" presStyleCnt="4">
        <dgm:presLayoutVars>
          <dgm:chPref val="3"/>
        </dgm:presLayoutVars>
      </dgm:prSet>
      <dgm:spPr/>
      <dgm:t>
        <a:bodyPr/>
        <a:lstStyle/>
        <a:p>
          <a:endParaRPr lang="en-US"/>
        </a:p>
      </dgm:t>
    </dgm:pt>
    <dgm:pt modelId="{23746E01-1D75-40DB-AE40-999F7D0083DA}" type="pres">
      <dgm:prSet presAssocID="{7597122F-A7C7-4DA8-9AFE-06DDE54D8919}" presName="horzThree" presStyleCnt="0"/>
      <dgm:spPr/>
      <dgm:t>
        <a:bodyPr/>
        <a:lstStyle/>
        <a:p>
          <a:endParaRPr lang="en-US"/>
        </a:p>
      </dgm:t>
    </dgm:pt>
    <dgm:pt modelId="{3A8E9BB0-9D6B-416A-BED4-16DCD088765A}" type="pres">
      <dgm:prSet presAssocID="{81EB1F1B-F16A-4804-AC2C-6E3419424917}" presName="sibSpaceThree" presStyleCnt="0"/>
      <dgm:spPr/>
      <dgm:t>
        <a:bodyPr/>
        <a:lstStyle/>
        <a:p>
          <a:endParaRPr lang="en-US"/>
        </a:p>
      </dgm:t>
    </dgm:pt>
    <dgm:pt modelId="{01518ED8-A8C0-4A24-AB13-587C8B6782E0}" type="pres">
      <dgm:prSet presAssocID="{A6E419E6-84E8-402B-87A6-14E8165D2080}" presName="vertThree" presStyleCnt="0"/>
      <dgm:spPr/>
      <dgm:t>
        <a:bodyPr/>
        <a:lstStyle/>
        <a:p>
          <a:endParaRPr lang="en-US"/>
        </a:p>
      </dgm:t>
    </dgm:pt>
    <dgm:pt modelId="{00385CC0-8141-4F70-9522-4CAF08DC76DF}" type="pres">
      <dgm:prSet presAssocID="{A6E419E6-84E8-402B-87A6-14E8165D2080}" presName="txThree" presStyleLbl="node3" presStyleIdx="3" presStyleCnt="4">
        <dgm:presLayoutVars>
          <dgm:chPref val="3"/>
        </dgm:presLayoutVars>
      </dgm:prSet>
      <dgm:spPr/>
      <dgm:t>
        <a:bodyPr/>
        <a:lstStyle/>
        <a:p>
          <a:endParaRPr lang="en-US"/>
        </a:p>
      </dgm:t>
    </dgm:pt>
    <dgm:pt modelId="{B742590E-C42F-4ADD-A468-A425A4E4BECD}" type="pres">
      <dgm:prSet presAssocID="{A6E419E6-84E8-402B-87A6-14E8165D2080}" presName="horzThree" presStyleCnt="0"/>
      <dgm:spPr/>
      <dgm:t>
        <a:bodyPr/>
        <a:lstStyle/>
        <a:p>
          <a:endParaRPr lang="en-US"/>
        </a:p>
      </dgm:t>
    </dgm:pt>
  </dgm:ptLst>
  <dgm:cxnLst>
    <dgm:cxn modelId="{1C3191BF-8761-4402-95DA-173A0D7764FA}" type="presOf" srcId="{93A0943F-8DB5-4528-BC03-3239CB87C65D}" destId="{C6B58DC3-60E2-4B6E-BA37-012405A5D0D6}" srcOrd="0" destOrd="0" presId="urn:microsoft.com/office/officeart/2005/8/layout/hierarchy4"/>
    <dgm:cxn modelId="{2EC78B48-3340-402D-A0ED-63B81EF45918}" type="presOf" srcId="{16F64D9E-B745-4B6E-B535-A6209E3890D5}" destId="{C865D7E3-B171-410A-BC5A-F645F7D3D025}" srcOrd="0" destOrd="0" presId="urn:microsoft.com/office/officeart/2005/8/layout/hierarchy4"/>
    <dgm:cxn modelId="{5AB8CC68-D956-4032-9649-3E38809C2574}" srcId="{16F64D9E-B745-4B6E-B535-A6209E3890D5}" destId="{4611E736-E377-4961-857C-943D8578FB9F}" srcOrd="1" destOrd="0" parTransId="{7A363CED-E0C9-446A-9B10-FFD4ACB1F686}" sibTransId="{0B911C23-44E7-4DCB-9602-9F50BA1822D9}"/>
    <dgm:cxn modelId="{368108D0-9284-48F4-8EE3-38207D6B2849}" srcId="{4611E736-E377-4961-857C-943D8578FB9F}" destId="{7597122F-A7C7-4DA8-9AFE-06DDE54D8919}" srcOrd="0" destOrd="0" parTransId="{7B48E0B8-0CF9-4A0C-8689-3F1BEB8CFAA2}" sibTransId="{81EB1F1B-F16A-4804-AC2C-6E3419424917}"/>
    <dgm:cxn modelId="{8EE0D858-6894-4E77-84CF-2C3AD44AA3E9}" type="presOf" srcId="{A6E419E6-84E8-402B-87A6-14E8165D2080}" destId="{00385CC0-8141-4F70-9522-4CAF08DC76DF}" srcOrd="0" destOrd="0" presId="urn:microsoft.com/office/officeart/2005/8/layout/hierarchy4"/>
    <dgm:cxn modelId="{70A500FF-1893-43D7-801E-1FF60E31E23D}" srcId="{93A0943F-8DB5-4528-BC03-3239CB87C65D}" destId="{16F64D9E-B745-4B6E-B535-A6209E3890D5}" srcOrd="0" destOrd="0" parTransId="{75B3C13A-F73B-4F95-823F-810613866A37}" sibTransId="{640E477C-FDCE-478F-81B0-90680EC91414}"/>
    <dgm:cxn modelId="{BC25D8B1-3AEF-436C-A51E-9B5A32DA5DFF}" type="presOf" srcId="{D12E3F66-3A61-4F68-B1B2-524B0C6116D3}" destId="{EAD46B75-8EFA-4021-9047-240B7552C7D1}" srcOrd="0" destOrd="0" presId="urn:microsoft.com/office/officeart/2005/8/layout/hierarchy4"/>
    <dgm:cxn modelId="{58CEB965-93CF-4BD0-9B61-477FF3044ABB}" srcId="{A4AEF553-00E1-492C-9466-9F8418021C0C}" destId="{609B5BBD-25E8-466F-A3AF-D5148EA23C10}" srcOrd="0" destOrd="0" parTransId="{6E9C0733-4877-4C73-AC4B-866290641F08}" sibTransId="{4A03C29C-2F4A-455F-B210-9BBE4F940D7B}"/>
    <dgm:cxn modelId="{79170791-2146-4E29-97E8-768059D6DDB1}" srcId="{16F64D9E-B745-4B6E-B535-A6209E3890D5}" destId="{A4AEF553-00E1-492C-9466-9F8418021C0C}" srcOrd="0" destOrd="0" parTransId="{5A517534-AFF7-4B67-8CD0-C76D680C50BB}" sibTransId="{BF76A23D-C3DB-439A-8E59-ADBBCC934E79}"/>
    <dgm:cxn modelId="{99F37F40-5E17-42C0-AC0D-CCFC01088DD1}" type="presOf" srcId="{609B5BBD-25E8-466F-A3AF-D5148EA23C10}" destId="{45815A09-9BE0-4AAE-8A05-B9DDB5E6B2C0}" srcOrd="0" destOrd="0" presId="urn:microsoft.com/office/officeart/2005/8/layout/hierarchy4"/>
    <dgm:cxn modelId="{5AFBF71C-1C4E-4873-9075-41B9E52B40E1}" type="presOf" srcId="{A4AEF553-00E1-492C-9466-9F8418021C0C}" destId="{B8C91A72-B05B-4D05-904C-C7FDD30FCF58}" srcOrd="0" destOrd="0" presId="urn:microsoft.com/office/officeart/2005/8/layout/hierarchy4"/>
    <dgm:cxn modelId="{C2AACFF5-6436-41D2-B4CA-D5BE73B514BC}" srcId="{A4AEF553-00E1-492C-9466-9F8418021C0C}" destId="{D12E3F66-3A61-4F68-B1B2-524B0C6116D3}" srcOrd="1" destOrd="0" parTransId="{DEC35AC9-7CD6-4167-B5E1-8A17532F130C}" sibTransId="{B8E19C5C-4A2E-4F32-8913-1739DC62EAB2}"/>
    <dgm:cxn modelId="{E78E32D8-7B97-4563-BB85-B362C289BE65}" type="presOf" srcId="{4611E736-E377-4961-857C-943D8578FB9F}" destId="{D5BB2C78-31DD-49BF-BA7D-4BE3FB4DDB77}" srcOrd="0" destOrd="0" presId="urn:microsoft.com/office/officeart/2005/8/layout/hierarchy4"/>
    <dgm:cxn modelId="{A73C039A-60DF-4085-8788-33B4667B11E6}" type="presOf" srcId="{7597122F-A7C7-4DA8-9AFE-06DDE54D8919}" destId="{413C5C33-1878-45E6-8E68-6C5B835E5982}" srcOrd="0" destOrd="0" presId="urn:microsoft.com/office/officeart/2005/8/layout/hierarchy4"/>
    <dgm:cxn modelId="{FC22E48E-980E-4813-BAB0-BF8D8A7803A1}" srcId="{4611E736-E377-4961-857C-943D8578FB9F}" destId="{A6E419E6-84E8-402B-87A6-14E8165D2080}" srcOrd="1" destOrd="0" parTransId="{C50787C0-D606-46A9-8F5F-3A47AEA346C7}" sibTransId="{6D368026-B23C-478A-B1C6-B0A8B52706AA}"/>
    <dgm:cxn modelId="{816B8321-06CA-4F20-8405-FCA86811BD14}" type="presParOf" srcId="{C6B58DC3-60E2-4B6E-BA37-012405A5D0D6}" destId="{0E8B094C-4939-4458-B200-F69A03EB700F}" srcOrd="0" destOrd="0" presId="urn:microsoft.com/office/officeart/2005/8/layout/hierarchy4"/>
    <dgm:cxn modelId="{E8E6285A-79C5-4A5E-AE16-B6459910FF9E}" type="presParOf" srcId="{0E8B094C-4939-4458-B200-F69A03EB700F}" destId="{C865D7E3-B171-410A-BC5A-F645F7D3D025}" srcOrd="0" destOrd="0" presId="urn:microsoft.com/office/officeart/2005/8/layout/hierarchy4"/>
    <dgm:cxn modelId="{7604C34E-3303-46DF-A6F6-313C0F9B7D0B}" type="presParOf" srcId="{0E8B094C-4939-4458-B200-F69A03EB700F}" destId="{3D4FAF1A-1FCE-43F1-AD05-75A997DE1C4C}" srcOrd="1" destOrd="0" presId="urn:microsoft.com/office/officeart/2005/8/layout/hierarchy4"/>
    <dgm:cxn modelId="{09F1736A-347E-4B91-B05B-CC86FB5538C7}" type="presParOf" srcId="{0E8B094C-4939-4458-B200-F69A03EB700F}" destId="{4C0971CA-0F65-423D-89DF-A36ADBB1C9FA}" srcOrd="2" destOrd="0" presId="urn:microsoft.com/office/officeart/2005/8/layout/hierarchy4"/>
    <dgm:cxn modelId="{C08EA7FA-1115-4DAA-B3A0-CCD1307C0656}" type="presParOf" srcId="{4C0971CA-0F65-423D-89DF-A36ADBB1C9FA}" destId="{39F87340-1EA2-49CE-BC8F-2420834FA126}" srcOrd="0" destOrd="0" presId="urn:microsoft.com/office/officeart/2005/8/layout/hierarchy4"/>
    <dgm:cxn modelId="{6CC69448-B3F9-4482-A55F-B936110FAB13}" type="presParOf" srcId="{39F87340-1EA2-49CE-BC8F-2420834FA126}" destId="{B8C91A72-B05B-4D05-904C-C7FDD30FCF58}" srcOrd="0" destOrd="0" presId="urn:microsoft.com/office/officeart/2005/8/layout/hierarchy4"/>
    <dgm:cxn modelId="{89D6E527-847A-443B-A9CE-D8CA816480EE}" type="presParOf" srcId="{39F87340-1EA2-49CE-BC8F-2420834FA126}" destId="{FFF65E52-4799-4600-9926-35D157967669}" srcOrd="1" destOrd="0" presId="urn:microsoft.com/office/officeart/2005/8/layout/hierarchy4"/>
    <dgm:cxn modelId="{1473107C-2093-41C0-82DD-A8516884178F}" type="presParOf" srcId="{39F87340-1EA2-49CE-BC8F-2420834FA126}" destId="{516B15C9-3A36-4022-A44A-E48CC4CEC421}" srcOrd="2" destOrd="0" presId="urn:microsoft.com/office/officeart/2005/8/layout/hierarchy4"/>
    <dgm:cxn modelId="{C8C208F2-FB88-4A6E-93EB-C4ED86FFCF89}" type="presParOf" srcId="{516B15C9-3A36-4022-A44A-E48CC4CEC421}" destId="{D61A365C-389E-4FEF-9B7A-AC40824ABC96}" srcOrd="0" destOrd="0" presId="urn:microsoft.com/office/officeart/2005/8/layout/hierarchy4"/>
    <dgm:cxn modelId="{15939D34-AD00-43E9-B4B4-8ABBA7ADF4C1}" type="presParOf" srcId="{D61A365C-389E-4FEF-9B7A-AC40824ABC96}" destId="{45815A09-9BE0-4AAE-8A05-B9DDB5E6B2C0}" srcOrd="0" destOrd="0" presId="urn:microsoft.com/office/officeart/2005/8/layout/hierarchy4"/>
    <dgm:cxn modelId="{84FB0E9F-8598-4C47-B1D3-429D491A86F3}" type="presParOf" srcId="{D61A365C-389E-4FEF-9B7A-AC40824ABC96}" destId="{AB2D6D38-BBF3-418D-9F4B-2DE0AD01C9FE}" srcOrd="1" destOrd="0" presId="urn:microsoft.com/office/officeart/2005/8/layout/hierarchy4"/>
    <dgm:cxn modelId="{A13072EC-53CC-467C-A630-599632E7529E}" type="presParOf" srcId="{516B15C9-3A36-4022-A44A-E48CC4CEC421}" destId="{CA7A0D33-E4B6-474B-A71A-B2EC74B4C91B}" srcOrd="1" destOrd="0" presId="urn:microsoft.com/office/officeart/2005/8/layout/hierarchy4"/>
    <dgm:cxn modelId="{D207C5F7-C1D8-4C96-B370-012EC80972E6}" type="presParOf" srcId="{516B15C9-3A36-4022-A44A-E48CC4CEC421}" destId="{023BD41E-3479-4591-B8D9-19DC1C7F9011}" srcOrd="2" destOrd="0" presId="urn:microsoft.com/office/officeart/2005/8/layout/hierarchy4"/>
    <dgm:cxn modelId="{82BFB842-7118-4C7B-8BA4-25C62B554FB0}" type="presParOf" srcId="{023BD41E-3479-4591-B8D9-19DC1C7F9011}" destId="{EAD46B75-8EFA-4021-9047-240B7552C7D1}" srcOrd="0" destOrd="0" presId="urn:microsoft.com/office/officeart/2005/8/layout/hierarchy4"/>
    <dgm:cxn modelId="{E423956E-D63F-4242-A0C0-7C45F4A97E6A}" type="presParOf" srcId="{023BD41E-3479-4591-B8D9-19DC1C7F9011}" destId="{2CD1356B-FE52-4BB0-B66B-1D1F63AF6FD5}" srcOrd="1" destOrd="0" presId="urn:microsoft.com/office/officeart/2005/8/layout/hierarchy4"/>
    <dgm:cxn modelId="{2C4AACBF-0425-49B9-B078-51DF6B082EEC}" type="presParOf" srcId="{4C0971CA-0F65-423D-89DF-A36ADBB1C9FA}" destId="{67A851A4-3D8C-48B4-B26F-D7D05A664B47}" srcOrd="1" destOrd="0" presId="urn:microsoft.com/office/officeart/2005/8/layout/hierarchy4"/>
    <dgm:cxn modelId="{93003425-B2A1-4834-96FB-0740261D60EF}" type="presParOf" srcId="{4C0971CA-0F65-423D-89DF-A36ADBB1C9FA}" destId="{5035CB30-9910-4ED1-B388-88F0656A08EB}" srcOrd="2" destOrd="0" presId="urn:microsoft.com/office/officeart/2005/8/layout/hierarchy4"/>
    <dgm:cxn modelId="{C0AA2A07-0A90-4679-B2D0-02EA48A5C26D}" type="presParOf" srcId="{5035CB30-9910-4ED1-B388-88F0656A08EB}" destId="{D5BB2C78-31DD-49BF-BA7D-4BE3FB4DDB77}" srcOrd="0" destOrd="0" presId="urn:microsoft.com/office/officeart/2005/8/layout/hierarchy4"/>
    <dgm:cxn modelId="{A32714A0-82B1-4A9C-83BC-C9C0E71F53D4}" type="presParOf" srcId="{5035CB30-9910-4ED1-B388-88F0656A08EB}" destId="{8A2BB10F-FF71-4E86-9CB7-1D436B9782BC}" srcOrd="1" destOrd="0" presId="urn:microsoft.com/office/officeart/2005/8/layout/hierarchy4"/>
    <dgm:cxn modelId="{913ED33C-40BE-4B2A-8A4E-B5F8CC42EC2A}" type="presParOf" srcId="{5035CB30-9910-4ED1-B388-88F0656A08EB}" destId="{7A7746C3-5DE8-4285-B370-557A45CCF69D}" srcOrd="2" destOrd="0" presId="urn:microsoft.com/office/officeart/2005/8/layout/hierarchy4"/>
    <dgm:cxn modelId="{0136438B-560C-4CA5-8759-8D58F790D23A}" type="presParOf" srcId="{7A7746C3-5DE8-4285-B370-557A45CCF69D}" destId="{4D7573BF-5169-44EC-B6E9-32F74C2098EE}" srcOrd="0" destOrd="0" presId="urn:microsoft.com/office/officeart/2005/8/layout/hierarchy4"/>
    <dgm:cxn modelId="{27E9D801-BC3B-48E8-B370-B84D3922B54E}" type="presParOf" srcId="{4D7573BF-5169-44EC-B6E9-32F74C2098EE}" destId="{413C5C33-1878-45E6-8E68-6C5B835E5982}" srcOrd="0" destOrd="0" presId="urn:microsoft.com/office/officeart/2005/8/layout/hierarchy4"/>
    <dgm:cxn modelId="{DC92AB46-CEF4-41FB-86FE-0CCACC9CF66E}" type="presParOf" srcId="{4D7573BF-5169-44EC-B6E9-32F74C2098EE}" destId="{23746E01-1D75-40DB-AE40-999F7D0083DA}" srcOrd="1" destOrd="0" presId="urn:microsoft.com/office/officeart/2005/8/layout/hierarchy4"/>
    <dgm:cxn modelId="{0AF13BAE-5C5A-4856-ACB5-412D52F03018}" type="presParOf" srcId="{7A7746C3-5DE8-4285-B370-557A45CCF69D}" destId="{3A8E9BB0-9D6B-416A-BED4-16DCD088765A}" srcOrd="1" destOrd="0" presId="urn:microsoft.com/office/officeart/2005/8/layout/hierarchy4"/>
    <dgm:cxn modelId="{39C71EF4-9ECE-4DD7-8C78-11036C48D2F1}" type="presParOf" srcId="{7A7746C3-5DE8-4285-B370-557A45CCF69D}" destId="{01518ED8-A8C0-4A24-AB13-587C8B6782E0}" srcOrd="2" destOrd="0" presId="urn:microsoft.com/office/officeart/2005/8/layout/hierarchy4"/>
    <dgm:cxn modelId="{981BC79C-50A2-4721-97AF-CB9F9C245302}" type="presParOf" srcId="{01518ED8-A8C0-4A24-AB13-587C8B6782E0}" destId="{00385CC0-8141-4F70-9522-4CAF08DC76DF}" srcOrd="0" destOrd="0" presId="urn:microsoft.com/office/officeart/2005/8/layout/hierarchy4"/>
    <dgm:cxn modelId="{498DA04B-6E7B-4609-ABFD-2F2579DBAF33}" type="presParOf" srcId="{01518ED8-A8C0-4A24-AB13-587C8B6782E0}" destId="{B742590E-C42F-4ADD-A468-A425A4E4BEC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0BF43-0DEF-49F3-A81F-283CB92EA0B8}"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47CD4EF9-B972-499C-ABF5-925DAB432703}">
      <dgm:prSet/>
      <dgm:spPr/>
      <dgm:t>
        <a:bodyPr/>
        <a:lstStyle/>
        <a:p>
          <a:pPr rtl="0"/>
          <a:r>
            <a:rPr lang="en-US" dirty="0" smtClean="0">
              <a:solidFill>
                <a:schemeClr val="tx2"/>
              </a:solidFill>
            </a:rPr>
            <a:t>Data from the state</a:t>
          </a:r>
          <a:endParaRPr lang="en-US" dirty="0">
            <a:solidFill>
              <a:schemeClr val="tx2"/>
            </a:solidFill>
          </a:endParaRPr>
        </a:p>
      </dgm:t>
    </dgm:pt>
    <dgm:pt modelId="{81C6CF4C-BBE2-4343-9EA1-B824C18F4CF6}" type="parTrans" cxnId="{690AED33-2033-4640-B936-B4535DB97B39}">
      <dgm:prSet/>
      <dgm:spPr/>
      <dgm:t>
        <a:bodyPr/>
        <a:lstStyle/>
        <a:p>
          <a:endParaRPr lang="en-US"/>
        </a:p>
      </dgm:t>
    </dgm:pt>
    <dgm:pt modelId="{67A64CDE-ECAB-4836-B861-7344131D6F55}" type="sibTrans" cxnId="{690AED33-2033-4640-B936-B4535DB97B39}">
      <dgm:prSet/>
      <dgm:spPr/>
      <dgm:t>
        <a:bodyPr/>
        <a:lstStyle/>
        <a:p>
          <a:endParaRPr lang="en-US"/>
        </a:p>
      </dgm:t>
    </dgm:pt>
    <dgm:pt modelId="{BED05E4D-AB8D-4930-BA83-15CB47C3EDF7}">
      <dgm:prSet/>
      <dgm:spPr/>
      <dgm:t>
        <a:bodyPr/>
        <a:lstStyle/>
        <a:p>
          <a:pPr rtl="0"/>
          <a:r>
            <a:rPr lang="en-US" dirty="0" smtClean="0"/>
            <a:t>Data from the district</a:t>
          </a:r>
          <a:endParaRPr lang="en-US" dirty="0"/>
        </a:p>
      </dgm:t>
    </dgm:pt>
    <dgm:pt modelId="{D69CF005-7FD0-4A48-B559-D68E8199064B}" type="parTrans" cxnId="{A50C3497-1F3D-410F-95C4-1A91EC31DA08}">
      <dgm:prSet/>
      <dgm:spPr/>
      <dgm:t>
        <a:bodyPr/>
        <a:lstStyle/>
        <a:p>
          <a:endParaRPr lang="en-US"/>
        </a:p>
      </dgm:t>
    </dgm:pt>
    <dgm:pt modelId="{0D1EE1D9-BEAA-4013-AA25-FF351D3F2143}" type="sibTrans" cxnId="{A50C3497-1F3D-410F-95C4-1A91EC31DA08}">
      <dgm:prSet/>
      <dgm:spPr/>
      <dgm:t>
        <a:bodyPr/>
        <a:lstStyle/>
        <a:p>
          <a:endParaRPr lang="en-US"/>
        </a:p>
      </dgm:t>
    </dgm:pt>
    <dgm:pt modelId="{A2F9B8F8-3A37-49D7-8A2D-8D1319042A78}">
      <dgm:prSet/>
      <dgm:spPr/>
      <dgm:t>
        <a:bodyPr/>
        <a:lstStyle/>
        <a:p>
          <a:pPr rtl="0"/>
          <a:r>
            <a:rPr lang="en-US" dirty="0" smtClean="0"/>
            <a:t>Data from the school</a:t>
          </a:r>
          <a:endParaRPr lang="en-US" dirty="0"/>
        </a:p>
      </dgm:t>
    </dgm:pt>
    <dgm:pt modelId="{284D9735-0EE3-41CA-A633-16C3367642D6}" type="parTrans" cxnId="{E66FB148-E2C7-4E0D-BC94-9E23CE09B69F}">
      <dgm:prSet/>
      <dgm:spPr/>
      <dgm:t>
        <a:bodyPr/>
        <a:lstStyle/>
        <a:p>
          <a:endParaRPr lang="en-US"/>
        </a:p>
      </dgm:t>
    </dgm:pt>
    <dgm:pt modelId="{46DB310D-A0C4-4EDB-A809-0DAC12A0ECAA}" type="sibTrans" cxnId="{E66FB148-E2C7-4E0D-BC94-9E23CE09B69F}">
      <dgm:prSet/>
      <dgm:spPr/>
      <dgm:t>
        <a:bodyPr/>
        <a:lstStyle/>
        <a:p>
          <a:endParaRPr lang="en-US"/>
        </a:p>
      </dgm:t>
    </dgm:pt>
    <dgm:pt modelId="{962A5C97-AF73-428A-9DE5-826D95DF99E0}">
      <dgm:prSet/>
      <dgm:spPr/>
      <dgm:t>
        <a:bodyPr/>
        <a:lstStyle/>
        <a:p>
          <a:pPr rtl="0"/>
          <a:r>
            <a:rPr lang="en-US" dirty="0" smtClean="0"/>
            <a:t>Making educational decisions</a:t>
          </a:r>
          <a:endParaRPr lang="en-US" dirty="0"/>
        </a:p>
      </dgm:t>
    </dgm:pt>
    <dgm:pt modelId="{26B80276-B63F-4E64-8AB4-4D2D417B0F85}" type="parTrans" cxnId="{B68E5B21-D836-44DA-8220-640DAD0CF157}">
      <dgm:prSet/>
      <dgm:spPr/>
      <dgm:t>
        <a:bodyPr/>
        <a:lstStyle/>
        <a:p>
          <a:endParaRPr lang="en-US"/>
        </a:p>
      </dgm:t>
    </dgm:pt>
    <dgm:pt modelId="{0EB0EE01-044F-4332-9313-849E5E2F2726}" type="sibTrans" cxnId="{B68E5B21-D836-44DA-8220-640DAD0CF157}">
      <dgm:prSet/>
      <dgm:spPr/>
      <dgm:t>
        <a:bodyPr/>
        <a:lstStyle/>
        <a:p>
          <a:endParaRPr lang="en-US"/>
        </a:p>
      </dgm:t>
    </dgm:pt>
    <dgm:pt modelId="{A92EDD7D-A8FB-4153-B704-C37124369BDA}" type="pres">
      <dgm:prSet presAssocID="{19C0BF43-0DEF-49F3-A81F-283CB92EA0B8}" presName="Name0" presStyleCnt="0">
        <dgm:presLayoutVars>
          <dgm:chMax val="1"/>
          <dgm:dir/>
          <dgm:animLvl val="ctr"/>
          <dgm:resizeHandles val="exact"/>
        </dgm:presLayoutVars>
      </dgm:prSet>
      <dgm:spPr/>
      <dgm:t>
        <a:bodyPr/>
        <a:lstStyle/>
        <a:p>
          <a:endParaRPr lang="en-US"/>
        </a:p>
      </dgm:t>
    </dgm:pt>
    <dgm:pt modelId="{DE7B6FC8-DD62-46DC-AE54-309E95E4F872}" type="pres">
      <dgm:prSet presAssocID="{962A5C97-AF73-428A-9DE5-826D95DF99E0}" presName="centerShape" presStyleLbl="node0" presStyleIdx="0" presStyleCnt="1" custScaleX="120795" custScaleY="113449"/>
      <dgm:spPr/>
      <dgm:t>
        <a:bodyPr/>
        <a:lstStyle/>
        <a:p>
          <a:endParaRPr lang="en-US"/>
        </a:p>
      </dgm:t>
    </dgm:pt>
    <dgm:pt modelId="{B828D50F-7654-4DE1-A1C0-2544064F073D}" type="pres">
      <dgm:prSet presAssocID="{47CD4EF9-B972-499C-ABF5-925DAB432703}" presName="node" presStyleLbl="node1" presStyleIdx="0" presStyleCnt="3">
        <dgm:presLayoutVars>
          <dgm:bulletEnabled val="1"/>
        </dgm:presLayoutVars>
      </dgm:prSet>
      <dgm:spPr/>
      <dgm:t>
        <a:bodyPr/>
        <a:lstStyle/>
        <a:p>
          <a:endParaRPr lang="en-US"/>
        </a:p>
      </dgm:t>
    </dgm:pt>
    <dgm:pt modelId="{FE75B0F1-B28B-433D-8D67-DEFFF794D6E5}" type="pres">
      <dgm:prSet presAssocID="{47CD4EF9-B972-499C-ABF5-925DAB432703}" presName="dummy" presStyleCnt="0"/>
      <dgm:spPr/>
    </dgm:pt>
    <dgm:pt modelId="{A1A3D05D-3061-4D78-84B8-2370AD801118}" type="pres">
      <dgm:prSet presAssocID="{67A64CDE-ECAB-4836-B861-7344131D6F55}" presName="sibTrans" presStyleLbl="sibTrans2D1" presStyleIdx="0" presStyleCnt="3"/>
      <dgm:spPr/>
      <dgm:t>
        <a:bodyPr/>
        <a:lstStyle/>
        <a:p>
          <a:endParaRPr lang="en-US"/>
        </a:p>
      </dgm:t>
    </dgm:pt>
    <dgm:pt modelId="{5CBC104F-DC46-42AB-9B11-55C52C5CB82A}" type="pres">
      <dgm:prSet presAssocID="{BED05E4D-AB8D-4930-BA83-15CB47C3EDF7}" presName="node" presStyleLbl="node1" presStyleIdx="1" presStyleCnt="3">
        <dgm:presLayoutVars>
          <dgm:bulletEnabled val="1"/>
        </dgm:presLayoutVars>
      </dgm:prSet>
      <dgm:spPr/>
      <dgm:t>
        <a:bodyPr/>
        <a:lstStyle/>
        <a:p>
          <a:endParaRPr lang="en-US"/>
        </a:p>
      </dgm:t>
    </dgm:pt>
    <dgm:pt modelId="{3BF07305-E3B4-4134-B174-7B6E71EC8498}" type="pres">
      <dgm:prSet presAssocID="{BED05E4D-AB8D-4930-BA83-15CB47C3EDF7}" presName="dummy" presStyleCnt="0"/>
      <dgm:spPr/>
    </dgm:pt>
    <dgm:pt modelId="{4FF3AE94-8952-40CA-8334-7167496F6193}" type="pres">
      <dgm:prSet presAssocID="{0D1EE1D9-BEAA-4013-AA25-FF351D3F2143}" presName="sibTrans" presStyleLbl="sibTrans2D1" presStyleIdx="1" presStyleCnt="3"/>
      <dgm:spPr/>
      <dgm:t>
        <a:bodyPr/>
        <a:lstStyle/>
        <a:p>
          <a:endParaRPr lang="en-US"/>
        </a:p>
      </dgm:t>
    </dgm:pt>
    <dgm:pt modelId="{B90B5807-2A50-4A8B-A2AC-1DE67669277D}" type="pres">
      <dgm:prSet presAssocID="{A2F9B8F8-3A37-49D7-8A2D-8D1319042A78}" presName="node" presStyleLbl="node1" presStyleIdx="2" presStyleCnt="3">
        <dgm:presLayoutVars>
          <dgm:bulletEnabled val="1"/>
        </dgm:presLayoutVars>
      </dgm:prSet>
      <dgm:spPr/>
      <dgm:t>
        <a:bodyPr/>
        <a:lstStyle/>
        <a:p>
          <a:endParaRPr lang="en-US"/>
        </a:p>
      </dgm:t>
    </dgm:pt>
    <dgm:pt modelId="{7ED5E140-A657-4F61-8DB6-4B67610F2D41}" type="pres">
      <dgm:prSet presAssocID="{A2F9B8F8-3A37-49D7-8A2D-8D1319042A78}" presName="dummy" presStyleCnt="0"/>
      <dgm:spPr/>
    </dgm:pt>
    <dgm:pt modelId="{F56094F8-B077-4F79-B810-C25CD1574F10}" type="pres">
      <dgm:prSet presAssocID="{46DB310D-A0C4-4EDB-A809-0DAC12A0ECAA}" presName="sibTrans" presStyleLbl="sibTrans2D1" presStyleIdx="2" presStyleCnt="3"/>
      <dgm:spPr/>
      <dgm:t>
        <a:bodyPr/>
        <a:lstStyle/>
        <a:p>
          <a:endParaRPr lang="en-US"/>
        </a:p>
      </dgm:t>
    </dgm:pt>
  </dgm:ptLst>
  <dgm:cxnLst>
    <dgm:cxn modelId="{BB2AB9EF-1283-47DB-B257-63CFC5093538}" type="presOf" srcId="{0D1EE1D9-BEAA-4013-AA25-FF351D3F2143}" destId="{4FF3AE94-8952-40CA-8334-7167496F6193}" srcOrd="0" destOrd="0" presId="urn:microsoft.com/office/officeart/2005/8/layout/radial6"/>
    <dgm:cxn modelId="{7C43DDE2-7877-490D-BA80-8AB974129E6A}" type="presOf" srcId="{46DB310D-A0C4-4EDB-A809-0DAC12A0ECAA}" destId="{F56094F8-B077-4F79-B810-C25CD1574F10}" srcOrd="0" destOrd="0" presId="urn:microsoft.com/office/officeart/2005/8/layout/radial6"/>
    <dgm:cxn modelId="{2E1BB0F1-066B-48C2-AFE1-D773ABB06B65}" type="presOf" srcId="{19C0BF43-0DEF-49F3-A81F-283CB92EA0B8}" destId="{A92EDD7D-A8FB-4153-B704-C37124369BDA}" srcOrd="0" destOrd="0" presId="urn:microsoft.com/office/officeart/2005/8/layout/radial6"/>
    <dgm:cxn modelId="{B126CF14-EA2E-4007-BABF-96E298DBBD28}" type="presOf" srcId="{A2F9B8F8-3A37-49D7-8A2D-8D1319042A78}" destId="{B90B5807-2A50-4A8B-A2AC-1DE67669277D}" srcOrd="0" destOrd="0" presId="urn:microsoft.com/office/officeart/2005/8/layout/radial6"/>
    <dgm:cxn modelId="{A50C3497-1F3D-410F-95C4-1A91EC31DA08}" srcId="{962A5C97-AF73-428A-9DE5-826D95DF99E0}" destId="{BED05E4D-AB8D-4930-BA83-15CB47C3EDF7}" srcOrd="1" destOrd="0" parTransId="{D69CF005-7FD0-4A48-B559-D68E8199064B}" sibTransId="{0D1EE1D9-BEAA-4013-AA25-FF351D3F2143}"/>
    <dgm:cxn modelId="{690AED33-2033-4640-B936-B4535DB97B39}" srcId="{962A5C97-AF73-428A-9DE5-826D95DF99E0}" destId="{47CD4EF9-B972-499C-ABF5-925DAB432703}" srcOrd="0" destOrd="0" parTransId="{81C6CF4C-BBE2-4343-9EA1-B824C18F4CF6}" sibTransId="{67A64CDE-ECAB-4836-B861-7344131D6F55}"/>
    <dgm:cxn modelId="{CB966F1A-AF4B-4925-ACA7-8ACA802887B1}" type="presOf" srcId="{67A64CDE-ECAB-4836-B861-7344131D6F55}" destId="{A1A3D05D-3061-4D78-84B8-2370AD801118}" srcOrd="0" destOrd="0" presId="urn:microsoft.com/office/officeart/2005/8/layout/radial6"/>
    <dgm:cxn modelId="{641DF0FA-E42B-42ED-9C26-DA34EE539764}" type="presOf" srcId="{47CD4EF9-B972-499C-ABF5-925DAB432703}" destId="{B828D50F-7654-4DE1-A1C0-2544064F073D}" srcOrd="0" destOrd="0" presId="urn:microsoft.com/office/officeart/2005/8/layout/radial6"/>
    <dgm:cxn modelId="{100CDDA8-C128-4C07-B638-0AA916D81C97}" type="presOf" srcId="{BED05E4D-AB8D-4930-BA83-15CB47C3EDF7}" destId="{5CBC104F-DC46-42AB-9B11-55C52C5CB82A}" srcOrd="0" destOrd="0" presId="urn:microsoft.com/office/officeart/2005/8/layout/radial6"/>
    <dgm:cxn modelId="{2D5A7D1B-755E-4AB0-8A96-E5FD52D50015}" type="presOf" srcId="{962A5C97-AF73-428A-9DE5-826D95DF99E0}" destId="{DE7B6FC8-DD62-46DC-AE54-309E95E4F872}" srcOrd="0" destOrd="0" presId="urn:microsoft.com/office/officeart/2005/8/layout/radial6"/>
    <dgm:cxn modelId="{B68E5B21-D836-44DA-8220-640DAD0CF157}" srcId="{19C0BF43-0DEF-49F3-A81F-283CB92EA0B8}" destId="{962A5C97-AF73-428A-9DE5-826D95DF99E0}" srcOrd="0" destOrd="0" parTransId="{26B80276-B63F-4E64-8AB4-4D2D417B0F85}" sibTransId="{0EB0EE01-044F-4332-9313-849E5E2F2726}"/>
    <dgm:cxn modelId="{E66FB148-E2C7-4E0D-BC94-9E23CE09B69F}" srcId="{962A5C97-AF73-428A-9DE5-826D95DF99E0}" destId="{A2F9B8F8-3A37-49D7-8A2D-8D1319042A78}" srcOrd="2" destOrd="0" parTransId="{284D9735-0EE3-41CA-A633-16C3367642D6}" sibTransId="{46DB310D-A0C4-4EDB-A809-0DAC12A0ECAA}"/>
    <dgm:cxn modelId="{ED312627-EA65-416E-815B-685CF6AD459A}" type="presParOf" srcId="{A92EDD7D-A8FB-4153-B704-C37124369BDA}" destId="{DE7B6FC8-DD62-46DC-AE54-309E95E4F872}" srcOrd="0" destOrd="0" presId="urn:microsoft.com/office/officeart/2005/8/layout/radial6"/>
    <dgm:cxn modelId="{E810DA73-9FA1-488E-BE8C-1B35CF71912F}" type="presParOf" srcId="{A92EDD7D-A8FB-4153-B704-C37124369BDA}" destId="{B828D50F-7654-4DE1-A1C0-2544064F073D}" srcOrd="1" destOrd="0" presId="urn:microsoft.com/office/officeart/2005/8/layout/radial6"/>
    <dgm:cxn modelId="{F766A3CD-40B2-4B57-BB0D-7591B8590567}" type="presParOf" srcId="{A92EDD7D-A8FB-4153-B704-C37124369BDA}" destId="{FE75B0F1-B28B-433D-8D67-DEFFF794D6E5}" srcOrd="2" destOrd="0" presId="urn:microsoft.com/office/officeart/2005/8/layout/radial6"/>
    <dgm:cxn modelId="{6E174C4B-A71D-4A2A-A31B-E5F0666BD246}" type="presParOf" srcId="{A92EDD7D-A8FB-4153-B704-C37124369BDA}" destId="{A1A3D05D-3061-4D78-84B8-2370AD801118}" srcOrd="3" destOrd="0" presId="urn:microsoft.com/office/officeart/2005/8/layout/radial6"/>
    <dgm:cxn modelId="{3E1EC122-33D2-4D96-AB70-DF9BA3C5B698}" type="presParOf" srcId="{A92EDD7D-A8FB-4153-B704-C37124369BDA}" destId="{5CBC104F-DC46-42AB-9B11-55C52C5CB82A}" srcOrd="4" destOrd="0" presId="urn:microsoft.com/office/officeart/2005/8/layout/radial6"/>
    <dgm:cxn modelId="{F3912380-459B-4DA0-AF78-B72E8CD325C2}" type="presParOf" srcId="{A92EDD7D-A8FB-4153-B704-C37124369BDA}" destId="{3BF07305-E3B4-4134-B174-7B6E71EC8498}" srcOrd="5" destOrd="0" presId="urn:microsoft.com/office/officeart/2005/8/layout/radial6"/>
    <dgm:cxn modelId="{EA89F265-0A33-4B9A-9868-C1F3DB1B9623}" type="presParOf" srcId="{A92EDD7D-A8FB-4153-B704-C37124369BDA}" destId="{4FF3AE94-8952-40CA-8334-7167496F6193}" srcOrd="6" destOrd="0" presId="urn:microsoft.com/office/officeart/2005/8/layout/radial6"/>
    <dgm:cxn modelId="{7A5DAB72-616A-4F6D-B2BB-972010B2D4B0}" type="presParOf" srcId="{A92EDD7D-A8FB-4153-B704-C37124369BDA}" destId="{B90B5807-2A50-4A8B-A2AC-1DE67669277D}" srcOrd="7" destOrd="0" presId="urn:microsoft.com/office/officeart/2005/8/layout/radial6"/>
    <dgm:cxn modelId="{5EF85B78-57B1-456C-A5AA-ADC94E4A80B8}" type="presParOf" srcId="{A92EDD7D-A8FB-4153-B704-C37124369BDA}" destId="{7ED5E140-A657-4F61-8DB6-4B67610F2D41}" srcOrd="8" destOrd="0" presId="urn:microsoft.com/office/officeart/2005/8/layout/radial6"/>
    <dgm:cxn modelId="{7BF3CD21-9539-4995-BEE5-AEF49A06E979}" type="presParOf" srcId="{A92EDD7D-A8FB-4153-B704-C37124369BDA}" destId="{F56094F8-B077-4F79-B810-C25CD1574F1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5D7E3-B171-410A-BC5A-F645F7D3D025}">
      <dsp:nvSpPr>
        <dsp:cNvPr id="0" name=""/>
        <dsp:cNvSpPr/>
      </dsp:nvSpPr>
      <dsp:spPr>
        <a:xfrm>
          <a:off x="3881" y="600"/>
          <a:ext cx="10507836" cy="133004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rtl="0">
            <a:lnSpc>
              <a:spcPct val="90000"/>
            </a:lnSpc>
            <a:spcBef>
              <a:spcPct val="0"/>
            </a:spcBef>
            <a:spcAft>
              <a:spcPct val="35000"/>
            </a:spcAft>
          </a:pPr>
          <a:r>
            <a:rPr lang="en-US" sz="5800" kern="1200" dirty="0" smtClean="0"/>
            <a:t>Minnesota Assessments</a:t>
          </a:r>
          <a:endParaRPr lang="en-US" sz="5800" kern="1200" dirty="0"/>
        </a:p>
      </dsp:txBody>
      <dsp:txXfrm>
        <a:off x="42837" y="39556"/>
        <a:ext cx="10429924" cy="1252135"/>
      </dsp:txXfrm>
    </dsp:sp>
    <dsp:sp modelId="{B8C91A72-B05B-4D05-904C-C7FDD30FCF58}">
      <dsp:nvSpPr>
        <dsp:cNvPr id="0" name=""/>
        <dsp:cNvSpPr/>
      </dsp:nvSpPr>
      <dsp:spPr>
        <a:xfrm>
          <a:off x="3881" y="1510645"/>
          <a:ext cx="5148033" cy="1330047"/>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2"/>
              </a:solidFill>
            </a:rPr>
            <a:t>Standards-Based Accountability Assessments</a:t>
          </a:r>
          <a:endParaRPr lang="en-US" sz="3200" kern="1200" dirty="0">
            <a:solidFill>
              <a:schemeClr val="tx2"/>
            </a:solidFill>
          </a:endParaRPr>
        </a:p>
      </dsp:txBody>
      <dsp:txXfrm>
        <a:off x="42837" y="1549601"/>
        <a:ext cx="5070121" cy="1252135"/>
      </dsp:txXfrm>
    </dsp:sp>
    <dsp:sp modelId="{45815A09-9BE0-4AAE-8A05-B9DDB5E6B2C0}">
      <dsp:nvSpPr>
        <dsp:cNvPr id="0" name=""/>
        <dsp:cNvSpPr/>
      </dsp:nvSpPr>
      <dsp:spPr>
        <a:xfrm>
          <a:off x="3881" y="3020690"/>
          <a:ext cx="2521074" cy="1330047"/>
        </a:xfrm>
        <a:prstGeom prst="roundRect">
          <a:avLst>
            <a:gd name="adj" fmla="val 10000"/>
          </a:avLst>
        </a:prstGeom>
        <a:noFill/>
        <a:ln w="10795" cap="flat" cmpd="sng" algn="ctr">
          <a:solidFill>
            <a:srgbClr val="0038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baseline="0" dirty="0" smtClean="0">
              <a:solidFill>
                <a:srgbClr val="003865"/>
              </a:solidFill>
            </a:rPr>
            <a:t>MCA</a:t>
          </a:r>
          <a:endParaRPr lang="en-US" sz="2700" b="1" kern="1200" baseline="0" dirty="0">
            <a:solidFill>
              <a:srgbClr val="003865"/>
            </a:solidFill>
          </a:endParaRPr>
        </a:p>
      </dsp:txBody>
      <dsp:txXfrm>
        <a:off x="42837" y="3059646"/>
        <a:ext cx="2443162" cy="1252135"/>
      </dsp:txXfrm>
    </dsp:sp>
    <dsp:sp modelId="{EAD46B75-8EFA-4021-9047-240B7552C7D1}">
      <dsp:nvSpPr>
        <dsp:cNvPr id="0" name=""/>
        <dsp:cNvSpPr/>
      </dsp:nvSpPr>
      <dsp:spPr>
        <a:xfrm>
          <a:off x="2630840" y="3020690"/>
          <a:ext cx="2521074" cy="1330047"/>
        </a:xfrm>
        <a:prstGeom prst="roundRect">
          <a:avLst>
            <a:gd name="adj" fmla="val 10000"/>
          </a:avLst>
        </a:prstGeom>
        <a:noFill/>
        <a:ln w="10795" cap="flat" cmpd="sng" algn="ctr">
          <a:solidFill>
            <a:srgbClr val="0038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solidFill>
                <a:srgbClr val="003865"/>
              </a:solidFill>
            </a:rPr>
            <a:t>MTAS </a:t>
          </a:r>
          <a:endParaRPr lang="en-US" sz="2700" b="1" kern="1200" dirty="0">
            <a:solidFill>
              <a:srgbClr val="003865"/>
            </a:solidFill>
          </a:endParaRPr>
        </a:p>
      </dsp:txBody>
      <dsp:txXfrm>
        <a:off x="2669796" y="3059646"/>
        <a:ext cx="2443162" cy="1252135"/>
      </dsp:txXfrm>
    </dsp:sp>
    <dsp:sp modelId="{D5BB2C78-31DD-49BF-BA7D-4BE3FB4DDB77}">
      <dsp:nvSpPr>
        <dsp:cNvPr id="0" name=""/>
        <dsp:cNvSpPr/>
      </dsp:nvSpPr>
      <dsp:spPr>
        <a:xfrm>
          <a:off x="5363685" y="1510645"/>
          <a:ext cx="5148033" cy="1330047"/>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2"/>
              </a:solidFill>
            </a:rPr>
            <a:t>English Language Proficiency Accountability Assessments</a:t>
          </a:r>
          <a:endParaRPr lang="en-US" sz="3200" kern="1200" dirty="0">
            <a:solidFill>
              <a:schemeClr val="tx2"/>
            </a:solidFill>
          </a:endParaRPr>
        </a:p>
      </dsp:txBody>
      <dsp:txXfrm>
        <a:off x="5402641" y="1549601"/>
        <a:ext cx="5070121" cy="1252135"/>
      </dsp:txXfrm>
    </dsp:sp>
    <dsp:sp modelId="{413C5C33-1878-45E6-8E68-6C5B835E5982}">
      <dsp:nvSpPr>
        <dsp:cNvPr id="0" name=""/>
        <dsp:cNvSpPr/>
      </dsp:nvSpPr>
      <dsp:spPr>
        <a:xfrm>
          <a:off x="5363685" y="3020690"/>
          <a:ext cx="2521074" cy="1330047"/>
        </a:xfrm>
        <a:prstGeom prst="roundRect">
          <a:avLst>
            <a:gd name="adj" fmla="val 10000"/>
          </a:avLst>
        </a:prstGeom>
        <a:noFill/>
        <a:ln w="10795" cap="flat" cmpd="sng" algn="ctr">
          <a:solidFill>
            <a:srgbClr val="0038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solidFill>
                <a:srgbClr val="003865"/>
              </a:solidFill>
            </a:rPr>
            <a:t>ACCESS for ELLs</a:t>
          </a:r>
          <a:endParaRPr lang="en-US" sz="2700" b="1" kern="1200" dirty="0">
            <a:solidFill>
              <a:srgbClr val="003865"/>
            </a:solidFill>
          </a:endParaRPr>
        </a:p>
      </dsp:txBody>
      <dsp:txXfrm>
        <a:off x="5402641" y="3059646"/>
        <a:ext cx="2443162" cy="1252135"/>
      </dsp:txXfrm>
    </dsp:sp>
    <dsp:sp modelId="{00385CC0-8141-4F70-9522-4CAF08DC76DF}">
      <dsp:nvSpPr>
        <dsp:cNvPr id="0" name=""/>
        <dsp:cNvSpPr/>
      </dsp:nvSpPr>
      <dsp:spPr>
        <a:xfrm>
          <a:off x="7990644" y="3020690"/>
          <a:ext cx="2521074" cy="1330047"/>
        </a:xfrm>
        <a:prstGeom prst="roundRect">
          <a:avLst>
            <a:gd name="adj" fmla="val 10000"/>
          </a:avLst>
        </a:prstGeom>
        <a:solidFill>
          <a:schemeClr val="bg1"/>
        </a:solidFill>
        <a:ln w="10795" cap="flat" cmpd="sng" algn="ctr">
          <a:solidFill>
            <a:srgbClr val="0038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solidFill>
                <a:srgbClr val="003865"/>
              </a:solidFill>
            </a:rPr>
            <a:t>Alternate ACCESS for ELLs</a:t>
          </a:r>
          <a:endParaRPr lang="en-US" sz="2700" b="1" kern="1200" dirty="0">
            <a:solidFill>
              <a:srgbClr val="003865"/>
            </a:solidFill>
          </a:endParaRPr>
        </a:p>
      </dsp:txBody>
      <dsp:txXfrm>
        <a:off x="8029600" y="3059646"/>
        <a:ext cx="2443162" cy="1252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094F8-B077-4F79-B810-C25CD1574F10}">
      <dsp:nvSpPr>
        <dsp:cNvPr id="0" name=""/>
        <dsp:cNvSpPr/>
      </dsp:nvSpPr>
      <dsp:spPr>
        <a:xfrm>
          <a:off x="3337107" y="574383"/>
          <a:ext cx="3841384" cy="3841384"/>
        </a:xfrm>
        <a:prstGeom prst="blockArc">
          <a:avLst>
            <a:gd name="adj1" fmla="val 9000000"/>
            <a:gd name="adj2" fmla="val 16200000"/>
            <a:gd name="adj3" fmla="val 46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3AE94-8952-40CA-8334-7167496F6193}">
      <dsp:nvSpPr>
        <dsp:cNvPr id="0" name=""/>
        <dsp:cNvSpPr/>
      </dsp:nvSpPr>
      <dsp:spPr>
        <a:xfrm>
          <a:off x="3337107" y="574383"/>
          <a:ext cx="3841384" cy="3841384"/>
        </a:xfrm>
        <a:prstGeom prst="blockArc">
          <a:avLst>
            <a:gd name="adj1" fmla="val 1800000"/>
            <a:gd name="adj2" fmla="val 900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3D05D-3061-4D78-84B8-2370AD801118}">
      <dsp:nvSpPr>
        <dsp:cNvPr id="0" name=""/>
        <dsp:cNvSpPr/>
      </dsp:nvSpPr>
      <dsp:spPr>
        <a:xfrm>
          <a:off x="3337107" y="574383"/>
          <a:ext cx="3841384" cy="3841384"/>
        </a:xfrm>
        <a:prstGeom prst="blockArc">
          <a:avLst>
            <a:gd name="adj1" fmla="val 16200000"/>
            <a:gd name="adj2" fmla="val 1800000"/>
            <a:gd name="adj3" fmla="val 46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6FC8-DD62-46DC-AE54-309E95E4F872}">
      <dsp:nvSpPr>
        <dsp:cNvPr id="0" name=""/>
        <dsp:cNvSpPr/>
      </dsp:nvSpPr>
      <dsp:spPr>
        <a:xfrm>
          <a:off x="4191003" y="1493155"/>
          <a:ext cx="2133592" cy="200384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kern="1200" dirty="0" smtClean="0"/>
            <a:t>Making educational decisions</a:t>
          </a:r>
          <a:endParaRPr lang="en-US" sz="2300" kern="1200" dirty="0"/>
        </a:p>
      </dsp:txBody>
      <dsp:txXfrm>
        <a:off x="4503460" y="1786611"/>
        <a:ext cx="1508678" cy="1416928"/>
      </dsp:txXfrm>
    </dsp:sp>
    <dsp:sp modelId="{B828D50F-7654-4DE1-A1C0-2544064F073D}">
      <dsp:nvSpPr>
        <dsp:cNvPr id="0" name=""/>
        <dsp:cNvSpPr/>
      </dsp:nvSpPr>
      <dsp:spPr>
        <a:xfrm>
          <a:off x="4639597" y="691"/>
          <a:ext cx="1236404" cy="1236404"/>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2"/>
              </a:solidFill>
            </a:rPr>
            <a:t>Data from the state</a:t>
          </a:r>
          <a:endParaRPr lang="en-US" sz="1800" kern="1200" dirty="0">
            <a:solidFill>
              <a:schemeClr val="tx2"/>
            </a:solidFill>
          </a:endParaRPr>
        </a:p>
      </dsp:txBody>
      <dsp:txXfrm>
        <a:off x="4820664" y="181758"/>
        <a:ext cx="874270" cy="874270"/>
      </dsp:txXfrm>
    </dsp:sp>
    <dsp:sp modelId="{5CBC104F-DC46-42AB-9B11-55C52C5CB82A}">
      <dsp:nvSpPr>
        <dsp:cNvPr id="0" name=""/>
        <dsp:cNvSpPr/>
      </dsp:nvSpPr>
      <dsp:spPr>
        <a:xfrm>
          <a:off x="6264418" y="2814964"/>
          <a:ext cx="1236404" cy="1236404"/>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Data from the district</a:t>
          </a:r>
          <a:endParaRPr lang="en-US" sz="1800" kern="1200" dirty="0"/>
        </a:p>
      </dsp:txBody>
      <dsp:txXfrm>
        <a:off x="6445485" y="2996031"/>
        <a:ext cx="874270" cy="874270"/>
      </dsp:txXfrm>
    </dsp:sp>
    <dsp:sp modelId="{B90B5807-2A50-4A8B-A2AC-1DE67669277D}">
      <dsp:nvSpPr>
        <dsp:cNvPr id="0" name=""/>
        <dsp:cNvSpPr/>
      </dsp:nvSpPr>
      <dsp:spPr>
        <a:xfrm>
          <a:off x="3014776" y="2814964"/>
          <a:ext cx="1236404" cy="1236404"/>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Data from the school</a:t>
          </a:r>
          <a:endParaRPr lang="en-US" sz="1800" kern="1200" dirty="0"/>
        </a:p>
      </dsp:txBody>
      <dsp:txXfrm>
        <a:off x="3195843" y="2996031"/>
        <a:ext cx="874270" cy="874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10/29/2018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10/29/2018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8120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38902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13</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09667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6876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8059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42104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065918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8353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95401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
        <p:nvSpPr>
          <p:cNvPr id="652" name="Shape 652"/>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1935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662916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171450" indent="-171450"/>
            <a:endParaRPr lang="en-US" sz="1200" b="0" i="0" u="none" strike="noStrike" kern="1200" cap="none" dirty="0">
              <a:solidFill>
                <a:schemeClr val="dk1"/>
              </a:solidFill>
              <a:effectLst/>
              <a:latin typeface="Arial"/>
              <a:ea typeface="Arial"/>
              <a:cs typeface="Arial"/>
              <a:sym typeface="Arial"/>
            </a:endParaRPr>
          </a:p>
        </p:txBody>
      </p:sp>
      <p:sp>
        <p:nvSpPr>
          <p:cNvPr id="641" name="Shape 641"/>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05109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75832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56795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04649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59419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04418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01039" y="4473892"/>
            <a:ext cx="5608319" cy="3660457"/>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970937" y="8829967"/>
            <a:ext cx="3037839"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12548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97440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229363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9F703520-4966-47E8-9D16-ACD0BCDF8F50}" type="datetime1">
              <a:rPr lang="en-US" smtClean="0"/>
              <a:t>10/29/2018</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A41F93A3-8659-46BC-B217-834B0D86A8CC}" type="datetime1">
              <a:rPr lang="en-US" smtClean="0"/>
              <a:t>10/29/2018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Leading for educational excellence and equity, every day for every one. | education.state.gov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CD30D9-0DBC-4435-AB78-692FA3679C4A}" type="datetime1">
              <a:rPr lang="en-US" smtClean="0"/>
              <a:t>10/29/2018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5181-0C90-4762-97D7-C14162090105}" type="datetime1">
              <a:rPr lang="en-US" smtClean="0"/>
              <a:t>10/29/2018</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EA5EE0F-5281-4D7C-A2DB-33223BA54EEF}" type="datetime1">
              <a:rPr lang="en-US" smtClean="0"/>
              <a:t>10/29/2018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DE839A2-9243-4DC2-B6AE-12D6879B6821}" type="datetime1">
              <a:rPr lang="en-US" smtClean="0"/>
              <a:t>10/29/2018</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smtClean="0"/>
              <a:t>Leading for educational excellence and equity, every day for every one. | education.state.gov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200" y="2212733"/>
            <a:ext cx="10515599" cy="1472162"/>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chemeClr val="lt1"/>
              </a:buClr>
              <a:buFont typeface="Calibri"/>
              <a:buNone/>
              <a:defRPr sz="7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8200" y="3684896"/>
            <a:ext cx="10515599" cy="25176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1000"/>
              </a:spcAft>
              <a:buClr>
                <a:schemeClr val="accent1"/>
              </a:buClr>
              <a:buFont typeface="Arial"/>
              <a:buNone/>
              <a:defRPr sz="2500" b="0" i="0" u="none" strike="noStrike" cap="none">
                <a:solidFill>
                  <a:schemeClr val="lt1"/>
                </a:solidFill>
                <a:latin typeface="Calibri"/>
                <a:ea typeface="Calibri"/>
                <a:cs typeface="Calibri"/>
                <a:sym typeface="Calibri"/>
              </a:defRPr>
            </a:lvl1pPr>
            <a:lvl2pPr marL="685800" marR="0" lvl="1" indent="-95250" algn="l" rtl="0">
              <a:lnSpc>
                <a:spcPct val="100000"/>
              </a:lnSpc>
              <a:spcBef>
                <a:spcPts val="500"/>
              </a:spcBef>
              <a:spcAft>
                <a:spcPts val="1000"/>
              </a:spcAft>
              <a:buClr>
                <a:schemeClr val="accent1"/>
              </a:buClr>
              <a:buSzPct val="100000"/>
              <a:buFont typeface="Arial"/>
              <a:buChar char="•"/>
              <a:defRPr sz="2100" b="0" i="0" u="none" strike="noStrike" cap="none">
                <a:solidFill>
                  <a:schemeClr val="dk1"/>
                </a:solidFill>
                <a:latin typeface="Calibri"/>
                <a:ea typeface="Calibri"/>
                <a:cs typeface="Calibri"/>
                <a:sym typeface="Calibri"/>
              </a:defRPr>
            </a:lvl2pPr>
            <a:lvl3pPr marL="1143000" marR="0" lvl="2" indent="-120650" algn="l" rtl="0">
              <a:lnSpc>
                <a:spcPct val="100000"/>
              </a:lnSpc>
              <a:spcBef>
                <a:spcPts val="500"/>
              </a:spcBef>
              <a:spcAft>
                <a:spcPts val="1000"/>
              </a:spcAft>
              <a:buClr>
                <a:schemeClr val="accent1"/>
              </a:buClr>
              <a:buSzPct val="100000"/>
              <a:buFont typeface="Arial"/>
              <a:buChar char="•"/>
              <a:defRPr sz="1700" b="0" i="0" u="none" strike="noStrike" cap="none">
                <a:solidFill>
                  <a:schemeClr val="dk1"/>
                </a:solidFill>
                <a:latin typeface="Calibri"/>
                <a:ea typeface="Calibri"/>
                <a:cs typeface="Calibri"/>
                <a:sym typeface="Calibri"/>
              </a:defRPr>
            </a:lvl3pPr>
            <a:lvl4pPr marL="1600200" marR="0" lvl="3" indent="-120650" algn="l" rtl="0">
              <a:lnSpc>
                <a:spcPct val="100000"/>
              </a:lnSpc>
              <a:spcBef>
                <a:spcPts val="500"/>
              </a:spcBef>
              <a:spcAft>
                <a:spcPts val="1000"/>
              </a:spcAft>
              <a:buClr>
                <a:schemeClr val="accent1"/>
              </a:buClr>
              <a:buSzPct val="100000"/>
              <a:buFont typeface="Arial"/>
              <a:buChar char="•"/>
              <a:defRPr sz="1700" b="0" i="0" u="none" strike="noStrike" cap="none">
                <a:solidFill>
                  <a:schemeClr val="dk1"/>
                </a:solidFill>
                <a:latin typeface="Calibri"/>
                <a:ea typeface="Calibri"/>
                <a:cs typeface="Calibri"/>
                <a:sym typeface="Calibri"/>
              </a:defRPr>
            </a:lvl4pPr>
            <a:lvl5pPr marL="2057400" marR="0" lvl="4" indent="-120650" algn="l" rtl="0">
              <a:lnSpc>
                <a:spcPct val="100000"/>
              </a:lnSpc>
              <a:spcBef>
                <a:spcPts val="500"/>
              </a:spcBef>
              <a:spcAft>
                <a:spcPts val="1000"/>
              </a:spcAft>
              <a:buClr>
                <a:schemeClr val="accent1"/>
              </a:buClr>
              <a:buSzPct val="100000"/>
              <a:buFont typeface="Arial"/>
              <a:buChar char="•"/>
              <a:defRPr sz="17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135859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D83D86D1-D953-4995-AA8D-31A46A0F8FB9}" type="datetime1">
              <a:rPr lang="en-US" smtClean="0"/>
              <a:t>10/29/2018</a:t>
            </a:fld>
            <a:endParaRPr/>
          </a:p>
        </p:txBody>
      </p:sp>
      <p:sp>
        <p:nvSpPr>
          <p:cNvPr id="27" name="Shape 27"/>
          <p:cNvSpPr txBox="1">
            <a:spLocks noGrp="1"/>
          </p:cNvSpPr>
          <p:nvPr>
            <p:ph type="ftr" idx="11"/>
          </p:nvPr>
        </p:nvSpPr>
        <p:spPr>
          <a:xfrm>
            <a:off x="2885256" y="6356350"/>
            <a:ext cx="6421487"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Leading for educational excellence and equity, every day for every one. | education.state.gov</a:t>
            </a:r>
            <a:endParaRPr/>
          </a:p>
        </p:txBody>
      </p:sp>
      <p:sp>
        <p:nvSpPr>
          <p:cNvPr id="28" name="Shape 28"/>
          <p:cNvSpPr txBox="1">
            <a:spLocks noGrp="1"/>
          </p:cNvSpPr>
          <p:nvPr>
            <p:ph type="sldNum" idx="12"/>
          </p:nvPr>
        </p:nvSpPr>
        <p:spPr>
          <a:xfrm>
            <a:off x="9891132" y="6356350"/>
            <a:ext cx="146266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29" name="Shape 29"/>
          <p:cNvSpPr/>
          <p:nvPr/>
        </p:nvSpPr>
        <p:spPr>
          <a:xfrm>
            <a:off x="0" y="0"/>
            <a:ext cx="12192000" cy="1651379"/>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0" name="Shape 30"/>
          <p:cNvPicPr preferRelativeResize="0"/>
          <p:nvPr/>
        </p:nvPicPr>
        <p:blipFill rotWithShape="1">
          <a:blip r:embed="rId2">
            <a:alphaModFix/>
          </a:blip>
          <a:srcRect/>
          <a:stretch/>
        </p:blipFill>
        <p:spPr>
          <a:xfrm>
            <a:off x="7867175" y="594060"/>
            <a:ext cx="3486623" cy="463257"/>
          </a:xfrm>
          <a:prstGeom prst="rect">
            <a:avLst/>
          </a:prstGeom>
          <a:noFill/>
          <a:ln>
            <a:noFill/>
          </a:ln>
        </p:spPr>
      </p:pic>
    </p:spTree>
    <p:extLst>
      <p:ext uri="{BB962C8B-B14F-4D97-AF65-F5344CB8AC3E}">
        <p14:creationId xmlns:p14="http://schemas.microsoft.com/office/powerpoint/2010/main" val="271936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baseline="0"/>
            </a:lvl1pPr>
            <a:lvl4pPr>
              <a:defRPr b="0">
                <a:latin typeface="Arial" pitchFamily="34" charset="0"/>
                <a:cs typeface="Arial" pitchFamily="34" charset="0"/>
              </a:defRPr>
            </a:lvl4pPr>
          </a:lstStyle>
          <a:p>
            <a:pPr lvl="0"/>
            <a:r>
              <a:rPr lang="en-US" dirty="0" smtClean="0"/>
              <a:t>Your information here</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609600" y="304800"/>
            <a:ext cx="10972800" cy="1143000"/>
          </a:xfrm>
          <a:prstGeom prst="rect">
            <a:avLst/>
          </a:prstGeom>
        </p:spPr>
        <p:txBody>
          <a:bodyPr/>
          <a:lstStyle>
            <a:lvl1pPr>
              <a:defRPr baseline="0">
                <a:solidFill>
                  <a:schemeClr val="tx1"/>
                </a:solidFill>
              </a:defRPr>
            </a:lvl1pPr>
          </a:lstStyle>
          <a:p>
            <a:r>
              <a:rPr lang="en-US" dirty="0" smtClean="0"/>
              <a:t>Your title here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education.state.mn.us</a:t>
            </a:r>
          </a:p>
        </p:txBody>
      </p:sp>
      <p:sp>
        <p:nvSpPr>
          <p:cNvPr id="7" name="Slide Number Placeholder 5"/>
          <p:cNvSpPr>
            <a:spLocks noGrp="1"/>
          </p:cNvSpPr>
          <p:nvPr>
            <p:ph type="sldNum" sz="quarter" idx="11"/>
          </p:nvPr>
        </p:nvSpPr>
        <p:spPr>
          <a:xfrm>
            <a:off x="8737600" y="6416676"/>
            <a:ext cx="28448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7747FA44-02FD-4485-B373-A98F0B4349C3}"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2651" y="6294038"/>
            <a:ext cx="1758949" cy="4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494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10972800" cy="1143000"/>
          </a:xfrm>
          <a:prstGeom prst="rect">
            <a:avLst/>
          </a:prstGeom>
        </p:spPr>
        <p:txBody>
          <a:bodyPr/>
          <a:lstStyle>
            <a:lvl1pPr>
              <a:defRPr>
                <a:solidFill>
                  <a:schemeClr val="tx1"/>
                </a:solidFill>
              </a:defRPr>
            </a:lvl1pPr>
          </a:lstStyle>
          <a:p>
            <a:r>
              <a:rPr lang="en-US" dirty="0" smtClean="0"/>
              <a:t>Your Title here</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a:t>education.state.mn.us</a:t>
            </a:r>
          </a:p>
        </p:txBody>
      </p:sp>
      <p:sp>
        <p:nvSpPr>
          <p:cNvPr id="6" name="Slide Number Placeholder 4"/>
          <p:cNvSpPr>
            <a:spLocks noGrp="1"/>
          </p:cNvSpPr>
          <p:nvPr>
            <p:ph type="sldNum" sz="quarter" idx="11"/>
          </p:nvPr>
        </p:nvSpPr>
        <p:spPr>
          <a:xfrm>
            <a:off x="8737600" y="6416676"/>
            <a:ext cx="28448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47616659-3C90-4EB4-9B06-406AF7F8AB87}"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2651" y="6294038"/>
            <a:ext cx="1758949" cy="4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453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6A33C338-B704-4B2C-B2DA-E107EBF6CF45}" type="datetime1">
              <a:rPr lang="en-US" smtClean="0"/>
              <a:t>10/29/2018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Leading for educational excellence and equity, every day for every one. | education.state.gov</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 id="2147483800" r:id="rId7"/>
    <p:sldLayoutId id="2147483801" r:id="rId8"/>
    <p:sldLayoutId id="2147483802"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testing123.education.mn.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education.state.mn.us/MDE/dse/test/re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802466" y="5680556"/>
            <a:ext cx="6587067" cy="496507"/>
          </a:xfrm>
        </p:spPr>
        <p:txBody>
          <a:bodyPr>
            <a:normAutofit/>
          </a:bodyPr>
          <a:lstStyle/>
          <a:p>
            <a:r>
              <a:rPr lang="en-US" sz="2000" dirty="0" smtClean="0"/>
              <a:t>Kate Beattie, Data and Reporting, Statewide Assessments</a:t>
            </a:r>
          </a:p>
        </p:txBody>
      </p:sp>
      <p:sp>
        <p:nvSpPr>
          <p:cNvPr id="7" name="Title 6"/>
          <p:cNvSpPr>
            <a:spLocks noGrp="1"/>
          </p:cNvSpPr>
          <p:nvPr>
            <p:ph type="ctrTitle"/>
          </p:nvPr>
        </p:nvSpPr>
        <p:spPr/>
        <p:txBody>
          <a:bodyPr>
            <a:normAutofit/>
          </a:bodyPr>
          <a:lstStyle/>
          <a:p>
            <a:r>
              <a:rPr lang="en-US" sz="2800" b="1" cap="all" dirty="0"/>
              <a:t>using test &amp; assessment data to support teaching and learning </a:t>
            </a:r>
            <a:endParaRPr lang="en-US" sz="2800"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
        <p:nvSpPr>
          <p:cNvPr id="4" name="Date Placeholder 3"/>
          <p:cNvSpPr>
            <a:spLocks noGrp="1"/>
          </p:cNvSpPr>
          <p:nvPr>
            <p:ph type="dt" sz="half" idx="10"/>
          </p:nvPr>
        </p:nvSpPr>
        <p:spPr/>
        <p:txBody>
          <a:bodyPr/>
          <a:lstStyle/>
          <a:p>
            <a:fld id="{C9ED6AE3-CB9E-414E-BE1B-71B1021741A7}" type="datetime1">
              <a:rPr lang="en-US" smtClean="0"/>
              <a:t>10/29/2018</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
        <p:nvSpPr>
          <p:cNvPr id="3" name="Content Placeholder 2"/>
          <p:cNvSpPr>
            <a:spLocks noGrp="1"/>
          </p:cNvSpPr>
          <p:nvPr>
            <p:ph idx="1"/>
          </p:nvPr>
        </p:nvSpPr>
        <p:spPr/>
        <p:txBody>
          <a:bodyPr>
            <a:normAutofit fontScale="77500" lnSpcReduction="20000"/>
          </a:bodyPr>
          <a:lstStyle/>
          <a:p>
            <a:r>
              <a:rPr lang="en-US" altLang="en-US" dirty="0" smtClean="0"/>
              <a:t>Secondary Suppression</a:t>
            </a:r>
          </a:p>
          <a:p>
            <a:r>
              <a:rPr lang="en-US" altLang="en-US" dirty="0" smtClean="0"/>
              <a:t>My School</a:t>
            </a:r>
          </a:p>
          <a:p>
            <a:r>
              <a:rPr lang="en-US" altLang="en-US" dirty="0" smtClean="0"/>
              <a:t>Demographics</a:t>
            </a:r>
          </a:p>
          <a:p>
            <a:r>
              <a:rPr lang="en-US" altLang="en-US" dirty="0" smtClean="0"/>
              <a:t>Graduation</a:t>
            </a:r>
          </a:p>
          <a:p>
            <a:r>
              <a:rPr lang="en-US" altLang="en-US" dirty="0" smtClean="0"/>
              <a:t>Staffing Profile</a:t>
            </a:r>
          </a:p>
          <a:p>
            <a:r>
              <a:rPr lang="en-US" altLang="en-US" dirty="0" smtClean="0"/>
              <a:t>Preschool Report</a:t>
            </a:r>
          </a:p>
          <a:p>
            <a:r>
              <a:rPr lang="en-US" altLang="en-US" dirty="0" smtClean="0"/>
              <a:t>Rigorous Coursework</a:t>
            </a:r>
          </a:p>
          <a:p>
            <a:r>
              <a:rPr lang="en-US" altLang="en-US" dirty="0" smtClean="0"/>
              <a:t>Discipline Report</a:t>
            </a:r>
          </a:p>
          <a:p>
            <a:r>
              <a:rPr lang="en-US" altLang="en-US" dirty="0" smtClean="0"/>
              <a:t>Fiscal Transparency</a:t>
            </a:r>
            <a:endParaRPr lang="en-US" altLang="en-US" dirty="0"/>
          </a:p>
        </p:txBody>
      </p:sp>
      <p:sp>
        <p:nvSpPr>
          <p:cNvPr id="2" name="Title 1"/>
          <p:cNvSpPr>
            <a:spLocks noGrp="1"/>
          </p:cNvSpPr>
          <p:nvPr>
            <p:ph type="title"/>
          </p:nvPr>
        </p:nvSpPr>
        <p:spPr/>
        <p:txBody>
          <a:bodyPr>
            <a:normAutofit/>
          </a:bodyPr>
          <a:lstStyle/>
          <a:p>
            <a:r>
              <a:rPr lang="en-US" altLang="en-US" dirty="0" smtClean="0"/>
              <a:t>Upcoming – Report Card Changes</a:t>
            </a:r>
            <a:endParaRPr lang="en-US" dirty="0"/>
          </a:p>
        </p:txBody>
      </p:sp>
    </p:spTree>
    <p:extLst>
      <p:ext uri="{BB962C8B-B14F-4D97-AF65-F5344CB8AC3E}">
        <p14:creationId xmlns:p14="http://schemas.microsoft.com/office/powerpoint/2010/main" val="3362696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t>11</a:t>
            </a:fld>
            <a:endParaRPr lang="en-US" sz="1200" b="0" i="0" u="none" strike="noStrike" cap="none">
              <a:solidFill>
                <a:schemeClr val="lt1"/>
              </a:solidFill>
              <a:latin typeface="Calibri"/>
              <a:ea typeface="Calibri"/>
              <a:cs typeface="Calibri"/>
              <a:sym typeface="Calibri"/>
            </a:endParaRPr>
          </a:p>
        </p:txBody>
      </p:sp>
      <p:sp>
        <p:nvSpPr>
          <p:cNvPr id="468" name="Shape 468"/>
          <p:cNvSpPr txBox="1">
            <a:spLocks noGrp="1"/>
          </p:cNvSpPr>
          <p:nvPr>
            <p:ph type="ftr" idx="11"/>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smtClean="0">
                <a:solidFill>
                  <a:schemeClr val="lt1"/>
                </a:solidFill>
                <a:latin typeface="Calibri"/>
                <a:ea typeface="Calibri"/>
                <a:cs typeface="Calibri"/>
                <a:sym typeface="Calibri"/>
              </a:rPr>
              <a:t>Leading for educational excellence and equity, every day for every one. | education.state.gov</a:t>
            </a:r>
            <a:endParaRPr lang="en-US" sz="1200">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fld id="{34B217EA-5966-4713-B105-A7B3E69FB73A}" type="datetime1">
              <a:rPr lang="en-US" smtClean="0"/>
              <a:t>10/29/2018</a:t>
            </a:fld>
            <a:endParaRPr lang="en-US"/>
          </a:p>
        </p:txBody>
      </p:sp>
      <p:sp>
        <p:nvSpPr>
          <p:cNvPr id="466" name="Shape 466"/>
          <p:cNvSpPr txBox="1">
            <a:spLocks noGrp="1"/>
          </p:cNvSpPr>
          <p:nvPr>
            <p:ph type="title"/>
          </p:nvPr>
        </p:nvSpPr>
        <p:spPr>
          <a:xfrm>
            <a:off x="838200" y="2212733"/>
            <a:ext cx="10515599" cy="3480931"/>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dirty="0" smtClean="0"/>
              <a:t>Data Reports and Analytics</a:t>
            </a:r>
            <a:endParaRPr lang="en-US" sz="70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9687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
        <p:nvSpPr>
          <p:cNvPr id="4" name="Date Placeholder 3"/>
          <p:cNvSpPr>
            <a:spLocks noGrp="1"/>
          </p:cNvSpPr>
          <p:nvPr>
            <p:ph type="dt" sz="half" idx="10"/>
          </p:nvPr>
        </p:nvSpPr>
        <p:spPr/>
        <p:txBody>
          <a:bodyPr/>
          <a:lstStyle/>
          <a:p>
            <a:fld id="{C9ED6AE3-CB9E-414E-BE1B-71B1021741A7}" type="datetime1">
              <a:rPr lang="en-US" smtClean="0"/>
              <a:t>10/29/2018</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
        <p:nvSpPr>
          <p:cNvPr id="3" name="Content Placeholder 2"/>
          <p:cNvSpPr>
            <a:spLocks noGrp="1"/>
          </p:cNvSpPr>
          <p:nvPr>
            <p:ph idx="1"/>
          </p:nvPr>
        </p:nvSpPr>
        <p:spPr>
          <a:xfrm>
            <a:off x="838200" y="1628078"/>
            <a:ext cx="10515600" cy="4548885"/>
          </a:xfrm>
        </p:spPr>
        <p:txBody>
          <a:bodyPr>
            <a:normAutofit fontScale="85000" lnSpcReduction="20000"/>
          </a:bodyPr>
          <a:lstStyle/>
          <a:p>
            <a:r>
              <a:rPr lang="en-US" altLang="en-US" b="1" dirty="0" smtClean="0"/>
              <a:t>Accountability and Assessment </a:t>
            </a:r>
            <a:r>
              <a:rPr lang="en-US" altLang="en-US" dirty="0" smtClean="0"/>
              <a:t>– assessment, growth, North Star, </a:t>
            </a:r>
            <a:r>
              <a:rPr lang="en-US" altLang="en-US" dirty="0" err="1" smtClean="0"/>
              <a:t>subscore</a:t>
            </a:r>
            <a:r>
              <a:rPr lang="en-US" altLang="en-US" dirty="0" smtClean="0"/>
              <a:t>, WBWF</a:t>
            </a:r>
          </a:p>
          <a:p>
            <a:r>
              <a:rPr lang="en-US" altLang="en-US" dirty="0" smtClean="0"/>
              <a:t>District Information – number of instructional days, consolidations, general information</a:t>
            </a:r>
          </a:p>
          <a:p>
            <a:r>
              <a:rPr lang="en-US" altLang="en-US" dirty="0" smtClean="0"/>
              <a:t>Early Learning – early childhood screening and school readiness information</a:t>
            </a:r>
          </a:p>
          <a:p>
            <a:r>
              <a:rPr lang="en-US" altLang="en-US" dirty="0" smtClean="0"/>
              <a:t>Food and Nutrition Programs</a:t>
            </a:r>
          </a:p>
          <a:p>
            <a:r>
              <a:rPr lang="en-US" altLang="en-US" dirty="0" smtClean="0"/>
              <a:t>Minnesota Common Course Catalog (MCCC) Reports</a:t>
            </a:r>
          </a:p>
          <a:p>
            <a:r>
              <a:rPr lang="en-US" altLang="en-US" dirty="0" smtClean="0"/>
              <a:t>Financial data</a:t>
            </a:r>
          </a:p>
          <a:p>
            <a:r>
              <a:rPr lang="en-US" altLang="en-US" dirty="0" smtClean="0"/>
              <a:t>Special Education</a:t>
            </a:r>
          </a:p>
          <a:p>
            <a:r>
              <a:rPr lang="en-US" altLang="en-US" dirty="0" smtClean="0"/>
              <a:t>Staffing Reports</a:t>
            </a:r>
          </a:p>
          <a:p>
            <a:r>
              <a:rPr lang="en-US" altLang="en-US" b="1" dirty="0" smtClean="0"/>
              <a:t>Student Data </a:t>
            </a:r>
            <a:r>
              <a:rPr lang="en-US" altLang="en-US" dirty="0" smtClean="0"/>
              <a:t>– ACT, counts, MN student survey, student level – enrollment, attendance, </a:t>
            </a:r>
            <a:r>
              <a:rPr lang="en-US" altLang="en-US" dirty="0" err="1" smtClean="0"/>
              <a:t>etc</a:t>
            </a:r>
            <a:endParaRPr lang="en-US" altLang="en-US" dirty="0"/>
          </a:p>
        </p:txBody>
      </p:sp>
      <p:sp>
        <p:nvSpPr>
          <p:cNvPr id="2" name="Title 1"/>
          <p:cNvSpPr>
            <a:spLocks noGrp="1"/>
          </p:cNvSpPr>
          <p:nvPr>
            <p:ph type="title"/>
          </p:nvPr>
        </p:nvSpPr>
        <p:spPr/>
        <p:txBody>
          <a:bodyPr>
            <a:normAutofit/>
          </a:bodyPr>
          <a:lstStyle/>
          <a:p>
            <a:r>
              <a:rPr lang="en-US" altLang="en-US" dirty="0" smtClean="0"/>
              <a:t>Data Reports and Analytics</a:t>
            </a:r>
            <a:endParaRPr lang="en-US" dirty="0"/>
          </a:p>
        </p:txBody>
      </p:sp>
    </p:spTree>
    <p:extLst>
      <p:ext uri="{BB962C8B-B14F-4D97-AF65-F5344CB8AC3E}">
        <p14:creationId xmlns:p14="http://schemas.microsoft.com/office/powerpoint/2010/main" val="215709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t>13</a:t>
            </a:fld>
            <a:endParaRPr lang="en-US" sz="1200" b="0" i="0" u="none" strike="noStrike" cap="none">
              <a:solidFill>
                <a:schemeClr val="lt1"/>
              </a:solidFill>
              <a:latin typeface="Calibri"/>
              <a:ea typeface="Calibri"/>
              <a:cs typeface="Calibri"/>
              <a:sym typeface="Calibri"/>
            </a:endParaRPr>
          </a:p>
        </p:txBody>
      </p:sp>
      <p:sp>
        <p:nvSpPr>
          <p:cNvPr id="468" name="Shape 468"/>
          <p:cNvSpPr txBox="1">
            <a:spLocks noGrp="1"/>
          </p:cNvSpPr>
          <p:nvPr>
            <p:ph type="ftr" idx="11"/>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smtClean="0">
                <a:solidFill>
                  <a:schemeClr val="lt1"/>
                </a:solidFill>
                <a:latin typeface="Calibri"/>
                <a:ea typeface="Calibri"/>
                <a:cs typeface="Calibri"/>
                <a:sym typeface="Calibri"/>
              </a:rPr>
              <a:t>Leading for educational excellence and equity, every day for every one. | education.state.gov</a:t>
            </a:r>
            <a:endParaRPr lang="en-US" sz="1200">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fld id="{34B217EA-5966-4713-B105-A7B3E69FB73A}" type="datetime1">
              <a:rPr lang="en-US" smtClean="0"/>
              <a:t>10/29/2018</a:t>
            </a:fld>
            <a:endParaRPr lang="en-US"/>
          </a:p>
        </p:txBody>
      </p:sp>
      <p:sp>
        <p:nvSpPr>
          <p:cNvPr id="466" name="Shape 466"/>
          <p:cNvSpPr txBox="1">
            <a:spLocks noGrp="1"/>
          </p:cNvSpPr>
          <p:nvPr>
            <p:ph type="title"/>
          </p:nvPr>
        </p:nvSpPr>
        <p:spPr>
          <a:xfrm>
            <a:off x="838200" y="2212733"/>
            <a:ext cx="10515599" cy="3480931"/>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dirty="0" smtClean="0"/>
              <a:t>Secure Reports</a:t>
            </a:r>
            <a:endParaRPr lang="en-US" sz="70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5988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
        <p:nvSpPr>
          <p:cNvPr id="4" name="Date Placeholder 3"/>
          <p:cNvSpPr>
            <a:spLocks noGrp="1"/>
          </p:cNvSpPr>
          <p:nvPr>
            <p:ph type="dt" sz="half" idx="10"/>
          </p:nvPr>
        </p:nvSpPr>
        <p:spPr/>
        <p:txBody>
          <a:bodyPr/>
          <a:lstStyle/>
          <a:p>
            <a:fld id="{C9ED6AE3-CB9E-414E-BE1B-71B1021741A7}" type="datetime1">
              <a:rPr lang="en-US" smtClean="0"/>
              <a:t>10/29/2018</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
        <p:nvSpPr>
          <p:cNvPr id="3" name="Content Placeholder 2"/>
          <p:cNvSpPr>
            <a:spLocks noGrp="1"/>
          </p:cNvSpPr>
          <p:nvPr>
            <p:ph idx="1"/>
          </p:nvPr>
        </p:nvSpPr>
        <p:spPr>
          <a:xfrm>
            <a:off x="838200" y="1628078"/>
            <a:ext cx="10515600" cy="4548885"/>
          </a:xfrm>
        </p:spPr>
        <p:txBody>
          <a:bodyPr>
            <a:normAutofit fontScale="92500" lnSpcReduction="20000"/>
          </a:bodyPr>
          <a:lstStyle/>
          <a:p>
            <a:r>
              <a:rPr lang="en-US" altLang="en-US" b="1" dirty="0" smtClean="0"/>
              <a:t>Accountability Secure Reports             </a:t>
            </a:r>
            <a:r>
              <a:rPr lang="en-US" altLang="en-US" dirty="0" smtClean="0"/>
              <a:t>Questions: mde.analytics@state.mn.us</a:t>
            </a:r>
          </a:p>
          <a:p>
            <a:pPr lvl="1"/>
            <a:r>
              <a:rPr lang="en-US" altLang="en-US" dirty="0" smtClean="0"/>
              <a:t>Academic Roster – academic achievement and progress indicators</a:t>
            </a:r>
          </a:p>
          <a:p>
            <a:pPr lvl="1"/>
            <a:r>
              <a:rPr lang="en-US" altLang="en-US" dirty="0" smtClean="0"/>
              <a:t>Consistent Attendance Roster</a:t>
            </a:r>
          </a:p>
          <a:p>
            <a:pPr lvl="1"/>
            <a:r>
              <a:rPr lang="en-US" altLang="en-US" dirty="0" smtClean="0"/>
              <a:t>Graduation Rate Roster</a:t>
            </a:r>
          </a:p>
          <a:p>
            <a:pPr lvl="1"/>
            <a:r>
              <a:rPr lang="en-US" altLang="en-US" dirty="0" smtClean="0"/>
              <a:t>North Star Report</a:t>
            </a:r>
          </a:p>
          <a:p>
            <a:pPr lvl="1"/>
            <a:r>
              <a:rPr lang="en-US" altLang="en-US" dirty="0" smtClean="0"/>
              <a:t>Progress Toward English Language Proficiency</a:t>
            </a:r>
          </a:p>
          <a:p>
            <a:r>
              <a:rPr lang="en-US" altLang="en-US" b="1" dirty="0" smtClean="0"/>
              <a:t>Assessment Secure Reports                  </a:t>
            </a:r>
            <a:r>
              <a:rPr lang="en-US" altLang="en-US" dirty="0" smtClean="0"/>
              <a:t>Questions: mde.testing@state.mn.us</a:t>
            </a:r>
            <a:endParaRPr lang="en-US" altLang="en-US" b="1" dirty="0" smtClean="0"/>
          </a:p>
          <a:p>
            <a:pPr lvl="1"/>
            <a:r>
              <a:rPr lang="en-US" altLang="en-US" dirty="0" smtClean="0"/>
              <a:t>District and School Student Results (DSR, SSR)</a:t>
            </a:r>
          </a:p>
          <a:p>
            <a:pPr lvl="1"/>
            <a:r>
              <a:rPr lang="en-US" altLang="en-US" dirty="0" smtClean="0"/>
              <a:t>Student Assessment History Report</a:t>
            </a:r>
          </a:p>
          <a:p>
            <a:pPr lvl="1"/>
            <a:r>
              <a:rPr lang="en-US" altLang="en-US" dirty="0" smtClean="0"/>
              <a:t>Test Results Summary</a:t>
            </a:r>
          </a:p>
        </p:txBody>
      </p:sp>
      <p:sp>
        <p:nvSpPr>
          <p:cNvPr id="2" name="Title 1"/>
          <p:cNvSpPr>
            <a:spLocks noGrp="1"/>
          </p:cNvSpPr>
          <p:nvPr>
            <p:ph type="title"/>
          </p:nvPr>
        </p:nvSpPr>
        <p:spPr/>
        <p:txBody>
          <a:bodyPr>
            <a:normAutofit/>
          </a:bodyPr>
          <a:lstStyle/>
          <a:p>
            <a:r>
              <a:rPr lang="en-US" altLang="en-US" dirty="0" smtClean="0"/>
              <a:t>Data Reports and Analytics</a:t>
            </a:r>
            <a:endParaRPr lang="en-US" dirty="0"/>
          </a:p>
        </p:txBody>
      </p:sp>
    </p:spTree>
    <p:extLst>
      <p:ext uri="{BB962C8B-B14F-4D97-AF65-F5344CB8AC3E}">
        <p14:creationId xmlns:p14="http://schemas.microsoft.com/office/powerpoint/2010/main" val="257929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t>15</a:t>
            </a:fld>
            <a:endParaRPr lang="en-US" sz="1200" b="0" i="0" u="none" strike="noStrike" cap="none">
              <a:solidFill>
                <a:schemeClr val="lt1"/>
              </a:solidFill>
              <a:latin typeface="Calibri"/>
              <a:ea typeface="Calibri"/>
              <a:cs typeface="Calibri"/>
              <a:sym typeface="Calibri"/>
            </a:endParaRPr>
          </a:p>
        </p:txBody>
      </p:sp>
      <p:sp>
        <p:nvSpPr>
          <p:cNvPr id="468" name="Shape 468"/>
          <p:cNvSpPr txBox="1">
            <a:spLocks noGrp="1"/>
          </p:cNvSpPr>
          <p:nvPr>
            <p:ph type="ftr" idx="11"/>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smtClean="0">
                <a:solidFill>
                  <a:schemeClr val="lt1"/>
                </a:solidFill>
                <a:latin typeface="Calibri"/>
                <a:ea typeface="Calibri"/>
                <a:cs typeface="Calibri"/>
                <a:sym typeface="Calibri"/>
              </a:rPr>
              <a:t>Leading for educational excellence and equity, every day for every one. | education.state.gov</a:t>
            </a:r>
            <a:endParaRPr lang="en-US" sz="1200">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fld id="{34B217EA-5966-4713-B105-A7B3E69FB73A}" type="datetime1">
              <a:rPr lang="en-US" smtClean="0"/>
              <a:t>10/29/2018</a:t>
            </a:fld>
            <a:endParaRPr lang="en-US"/>
          </a:p>
        </p:txBody>
      </p:sp>
      <p:sp>
        <p:nvSpPr>
          <p:cNvPr id="466" name="Shape 466"/>
          <p:cNvSpPr txBox="1">
            <a:spLocks noGrp="1"/>
          </p:cNvSpPr>
          <p:nvPr>
            <p:ph type="title"/>
          </p:nvPr>
        </p:nvSpPr>
        <p:spPr>
          <a:xfrm>
            <a:off x="838200" y="2212733"/>
            <a:ext cx="10515599" cy="3480931"/>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dirty="0" smtClean="0"/>
              <a:t>Benchmark </a:t>
            </a:r>
            <a:r>
              <a:rPr lang="en-US" sz="7000" b="0" i="0" u="none" strike="noStrike" cap="none" dirty="0" smtClean="0">
                <a:solidFill>
                  <a:schemeClr val="lt1"/>
                </a:solidFill>
                <a:latin typeface="Calibri"/>
                <a:ea typeface="Calibri"/>
                <a:cs typeface="Calibri"/>
                <a:sym typeface="Calibri"/>
              </a:rPr>
              <a:t>Report </a:t>
            </a:r>
            <a:br>
              <a:rPr lang="en-US" sz="7000" b="0" i="0" u="none" strike="noStrike" cap="none" dirty="0" smtClean="0">
                <a:solidFill>
                  <a:schemeClr val="lt1"/>
                </a:solidFill>
                <a:latin typeface="Calibri"/>
                <a:ea typeface="Calibri"/>
                <a:cs typeface="Calibri"/>
                <a:sym typeface="Calibri"/>
              </a:rPr>
            </a:br>
            <a:r>
              <a:rPr lang="en-US" sz="7000" b="0" i="0" u="none" strike="noStrike" cap="none" dirty="0" smtClean="0">
                <a:solidFill>
                  <a:schemeClr val="lt1"/>
                </a:solidFill>
                <a:latin typeface="Calibri"/>
                <a:ea typeface="Calibri"/>
                <a:cs typeface="Calibri"/>
                <a:sym typeface="Calibri"/>
              </a:rPr>
              <a:t>Redesign Update</a:t>
            </a:r>
            <a:endParaRPr lang="en-US" sz="70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72922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Benchmark Reports</a:t>
            </a:r>
            <a:endParaRPr lang="en-US" dirty="0"/>
          </a:p>
        </p:txBody>
      </p:sp>
      <p:sp>
        <p:nvSpPr>
          <p:cNvPr id="3" name="Content Placeholder 2"/>
          <p:cNvSpPr>
            <a:spLocks noGrp="1"/>
          </p:cNvSpPr>
          <p:nvPr>
            <p:ph idx="1"/>
          </p:nvPr>
        </p:nvSpPr>
        <p:spPr/>
        <p:txBody>
          <a:bodyPr>
            <a:normAutofit lnSpcReduction="10000"/>
          </a:bodyPr>
          <a:lstStyle/>
          <a:p>
            <a:r>
              <a:rPr lang="en-US" dirty="0" smtClean="0"/>
              <a:t>‘New’ in 2019</a:t>
            </a:r>
          </a:p>
          <a:p>
            <a:r>
              <a:rPr lang="en-US" dirty="0" smtClean="0"/>
              <a:t>Vendor driven – psychometrician approved</a:t>
            </a:r>
          </a:p>
          <a:p>
            <a:pPr lvl="1"/>
            <a:r>
              <a:rPr lang="en-US" dirty="0" smtClean="0"/>
              <a:t>Scope of work, calculations, simulations</a:t>
            </a:r>
          </a:p>
          <a:p>
            <a:r>
              <a:rPr lang="en-US" dirty="0" smtClean="0"/>
              <a:t>Focus groups this past summer </a:t>
            </a:r>
          </a:p>
          <a:p>
            <a:pPr lvl="1"/>
            <a:r>
              <a:rPr lang="en-US" dirty="0" smtClean="0"/>
              <a:t>Include the benchmark wording</a:t>
            </a:r>
          </a:p>
          <a:p>
            <a:pPr lvl="1"/>
            <a:r>
              <a:rPr lang="en-US" dirty="0" smtClean="0"/>
              <a:t>Include school’s summary data (achievement levels, strand data)</a:t>
            </a:r>
          </a:p>
          <a:p>
            <a:pPr lvl="1"/>
            <a:r>
              <a:rPr lang="en-US" dirty="0" smtClean="0"/>
              <a:t>Easy to read and understand</a:t>
            </a:r>
          </a:p>
          <a:p>
            <a:r>
              <a:rPr lang="en-US" dirty="0" smtClean="0"/>
              <a:t>Still in draft stage</a:t>
            </a:r>
          </a:p>
          <a:p>
            <a:pPr lvl="1"/>
            <a:endParaRPr lang="en-US" dirty="0"/>
          </a:p>
        </p:txBody>
      </p:sp>
      <p:sp>
        <p:nvSpPr>
          <p:cNvPr id="4" name="Date Placeholder 3"/>
          <p:cNvSpPr>
            <a:spLocks noGrp="1"/>
          </p:cNvSpPr>
          <p:nvPr>
            <p:ph type="dt" sz="half" idx="10"/>
          </p:nvPr>
        </p:nvSpPr>
        <p:spPr/>
        <p:txBody>
          <a:bodyPr/>
          <a:lstStyle/>
          <a:p>
            <a:fld id="{17CD30D9-0DBC-4435-AB78-692FA3679C4A}" type="datetime1">
              <a:rPr lang="en-US" smtClean="0"/>
              <a:t>10/29/2018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Tree>
    <p:extLst>
      <p:ext uri="{BB962C8B-B14F-4D97-AF65-F5344CB8AC3E}">
        <p14:creationId xmlns:p14="http://schemas.microsoft.com/office/powerpoint/2010/main" val="73323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tretch>
            <a:fillRect/>
          </a:stretch>
        </p:blipFill>
        <p:spPr>
          <a:xfrm>
            <a:off x="3190961" y="1548420"/>
            <a:ext cx="5930737" cy="4807929"/>
          </a:xfrm>
          <a:prstGeom prst="rect">
            <a:avLst/>
          </a:prstGeom>
        </p:spPr>
      </p:pic>
      <p:sp>
        <p:nvSpPr>
          <p:cNvPr id="4" name="Date Placeholder 3"/>
          <p:cNvSpPr>
            <a:spLocks noGrp="1"/>
          </p:cNvSpPr>
          <p:nvPr>
            <p:ph type="dt" sz="half" idx="10"/>
          </p:nvPr>
        </p:nvSpPr>
        <p:spPr/>
        <p:txBody>
          <a:bodyPr/>
          <a:lstStyle/>
          <a:p>
            <a:fld id="{17CD30D9-0DBC-4435-AB78-692FA3679C4A}" type="datetime1">
              <a:rPr lang="en-US" smtClean="0"/>
              <a:t>10/29/2018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Tree>
    <p:extLst>
      <p:ext uri="{BB962C8B-B14F-4D97-AF65-F5344CB8AC3E}">
        <p14:creationId xmlns:p14="http://schemas.microsoft.com/office/powerpoint/2010/main" val="258319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t>18</a:t>
            </a:fld>
            <a:endParaRPr lang="en-US" sz="1200" b="0" i="0" u="none" strike="noStrike" cap="none">
              <a:solidFill>
                <a:schemeClr val="lt1"/>
              </a:solidFill>
              <a:latin typeface="Calibri"/>
              <a:ea typeface="Calibri"/>
              <a:cs typeface="Calibri"/>
              <a:sym typeface="Calibri"/>
            </a:endParaRPr>
          </a:p>
        </p:txBody>
      </p:sp>
      <p:sp>
        <p:nvSpPr>
          <p:cNvPr id="468" name="Shape 468"/>
          <p:cNvSpPr txBox="1">
            <a:spLocks noGrp="1"/>
          </p:cNvSpPr>
          <p:nvPr>
            <p:ph type="ftr" idx="11"/>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smtClean="0">
                <a:solidFill>
                  <a:schemeClr val="lt1"/>
                </a:solidFill>
                <a:latin typeface="Calibri"/>
                <a:ea typeface="Calibri"/>
                <a:cs typeface="Calibri"/>
                <a:sym typeface="Calibri"/>
              </a:rPr>
              <a:t>Leading for educational excellence and equity, every day for every one. | education.state.gov</a:t>
            </a:r>
            <a:endParaRPr lang="en-US" sz="1200">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fld id="{B8DB75BB-368D-4153-9C77-A6B2F5891BCC}" type="datetime1">
              <a:rPr lang="en-US" smtClean="0"/>
              <a:t>10/29/2018</a:t>
            </a:fld>
            <a:endParaRPr lang="en-US"/>
          </a:p>
        </p:txBody>
      </p:sp>
      <p:sp>
        <p:nvSpPr>
          <p:cNvPr id="466" name="Shape 466"/>
          <p:cNvSpPr txBox="1">
            <a:spLocks noGrp="1"/>
          </p:cNvSpPr>
          <p:nvPr>
            <p:ph type="title"/>
          </p:nvPr>
        </p:nvSpPr>
        <p:spPr>
          <a:xfrm>
            <a:off x="838200" y="2212733"/>
            <a:ext cx="10515599" cy="3480931"/>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7000" b="0" i="0" u="none" strike="noStrike" cap="none">
                <a:solidFill>
                  <a:schemeClr val="lt1"/>
                </a:solidFill>
                <a:latin typeface="Calibri"/>
                <a:ea typeface="Calibri"/>
                <a:cs typeface="Calibri"/>
                <a:sym typeface="Calibri"/>
              </a:rPr>
              <a:t>Resources</a:t>
            </a:r>
          </a:p>
        </p:txBody>
      </p:sp>
    </p:spTree>
    <p:extLst>
      <p:ext uri="{BB962C8B-B14F-4D97-AF65-F5344CB8AC3E}">
        <p14:creationId xmlns:p14="http://schemas.microsoft.com/office/powerpoint/2010/main" val="1498123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
        <p:nvSpPr>
          <p:cNvPr id="4" name="Date Placeholder 3"/>
          <p:cNvSpPr>
            <a:spLocks noGrp="1"/>
          </p:cNvSpPr>
          <p:nvPr>
            <p:ph type="dt" sz="half" idx="10"/>
          </p:nvPr>
        </p:nvSpPr>
        <p:spPr/>
        <p:txBody>
          <a:bodyPr/>
          <a:lstStyle/>
          <a:p>
            <a:fld id="{686DA35E-3EA7-4E9F-BAD8-98260B218A53}" type="datetime1">
              <a:rPr lang="en-US" smtClean="0"/>
              <a:t>10/29/2018</a:t>
            </a:fld>
            <a:endParaRPr lang="en-US" dirty="0"/>
          </a:p>
        </p:txBody>
      </p:sp>
      <p:sp>
        <p:nvSpPr>
          <p:cNvPr id="8" name="TextBox 7"/>
          <p:cNvSpPr txBox="1"/>
          <p:nvPr/>
        </p:nvSpPr>
        <p:spPr>
          <a:xfrm>
            <a:off x="3977679" y="5963715"/>
            <a:ext cx="4905421" cy="461665"/>
          </a:xfrm>
          <a:prstGeom prst="rect">
            <a:avLst/>
          </a:prstGeom>
          <a:noFill/>
        </p:spPr>
        <p:txBody>
          <a:bodyPr wrap="square" rtlCol="0">
            <a:spAutoFit/>
          </a:bodyPr>
          <a:lstStyle/>
          <a:p>
            <a:r>
              <a:rPr lang="en-US" sz="2400" dirty="0">
                <a:hlinkClick r:id="rId3"/>
              </a:rPr>
              <a:t>https://</a:t>
            </a:r>
            <a:r>
              <a:rPr lang="en-US" sz="2400" dirty="0" smtClean="0">
                <a:hlinkClick r:id="rId3"/>
              </a:rPr>
              <a:t>testing123.education.mn.gov</a:t>
            </a:r>
            <a:r>
              <a:rPr lang="en-US" sz="2400" dirty="0" smtClean="0"/>
              <a:t> </a:t>
            </a:r>
            <a:endParaRPr lang="en-US" sz="2400" dirty="0"/>
          </a:p>
        </p:txBody>
      </p:sp>
      <p:sp>
        <p:nvSpPr>
          <p:cNvPr id="2" name="Title 1"/>
          <p:cNvSpPr>
            <a:spLocks noGrp="1"/>
          </p:cNvSpPr>
          <p:nvPr>
            <p:ph type="title"/>
          </p:nvPr>
        </p:nvSpPr>
        <p:spPr/>
        <p:txBody>
          <a:bodyPr/>
          <a:lstStyle/>
          <a:p>
            <a:r>
              <a:rPr lang="en-US" dirty="0" smtClean="0"/>
              <a:t>Testing 1, 2, 3 Website</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2308"/>
          <a:stretch/>
        </p:blipFill>
        <p:spPr>
          <a:xfrm>
            <a:off x="1383604" y="1496706"/>
            <a:ext cx="9759183" cy="4467009"/>
          </a:xfrm>
          <a:prstGeom prst="rect">
            <a:avLst/>
          </a:prstGeom>
        </p:spPr>
      </p:pic>
    </p:spTree>
    <p:extLst>
      <p:ext uri="{BB962C8B-B14F-4D97-AF65-F5344CB8AC3E}">
        <p14:creationId xmlns:p14="http://schemas.microsoft.com/office/powerpoint/2010/main" val="287333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Minnesota Assessment System</a:t>
            </a:r>
            <a:endParaRPr lang="en-US" dirty="0"/>
          </a:p>
        </p:txBody>
      </p:sp>
      <p:graphicFrame>
        <p:nvGraphicFramePr>
          <p:cNvPr id="9" name="Content Placeholder 3" descr="Minnesota has statewide Standards-Based Accountability Assessments and English Language Proficiency Accountability Assessements. Standards-based accountability assessments assess students in reading, mathematics and science. In Minnesota, the majority of students take the Minnesota Comprehensive Assessment, or MCA. Students with the most significant cognitive disabilities are administered the Minnesota Test of Academic Skills, or MTAS. English language proficiency accountability assessments measure the language proficiency of English learners. In Minnesota, the majority of English learners take the ACCESS for ELLs. English learners with the most significant cognitive disabilities take the Alternate ACCESS for ELLs." title="Minnesota Assessments"/>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D7ED242C-24FB-43A0-BCB6-43756FC812F6}" type="datetime1">
              <a:rPr lang="en-US" smtClean="0"/>
              <a:pPr/>
              <a:t>10/29/2018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2</a:t>
            </a:fld>
            <a:endParaRPr lang="en-US" dirty="0"/>
          </a:p>
        </p:txBody>
      </p:sp>
      <p:sp>
        <p:nvSpPr>
          <p:cNvPr id="7" name="Footer Placeholder 5"/>
          <p:cNvSpPr txBox="1">
            <a:spLocks/>
          </p:cNvSpPr>
          <p:nvPr/>
        </p:nvSpPr>
        <p:spPr>
          <a:xfrm>
            <a:off x="3037656" y="6416150"/>
            <a:ext cx="6421487" cy="365125"/>
          </a:xfrm>
          <a:prstGeom prst="rect">
            <a:avLst/>
          </a:prstGeom>
        </p:spPr>
        <p:txBody>
          <a:bodyPr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361639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2"/>
                </a:solidFill>
                <a:latin typeface="Calibri"/>
                <a:ea typeface="Calibri"/>
                <a:cs typeface="Calibri"/>
                <a:sym typeface="Calibri"/>
              </a:rPr>
              <a:t>20</a:t>
            </a:fld>
            <a:endParaRPr lang="en-US" sz="1200" b="0" i="0" u="none" strike="noStrike" cap="none">
              <a:solidFill>
                <a:schemeClr val="dk2"/>
              </a:solidFill>
              <a:latin typeface="Calibri"/>
              <a:ea typeface="Calibri"/>
              <a:cs typeface="Calibri"/>
              <a:sym typeface="Calibri"/>
            </a:endParaRPr>
          </a:p>
        </p:txBody>
      </p:sp>
      <p:sp>
        <p:nvSpPr>
          <p:cNvPr id="658" name="Shape 658"/>
          <p:cNvSpPr txBox="1">
            <a:spLocks noGrp="1"/>
          </p:cNvSpPr>
          <p:nvPr>
            <p:ph type="ftr" idx="4294967295"/>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dirty="0" smtClean="0">
                <a:solidFill>
                  <a:srgbClr val="003865"/>
                </a:solidFill>
                <a:latin typeface="Calibri"/>
                <a:ea typeface="Calibri"/>
                <a:cs typeface="Calibri"/>
                <a:sym typeface="Calibri"/>
              </a:rPr>
              <a:t>Leading for educational excellence and equity, every day for every one. | education.state.gov</a:t>
            </a:r>
            <a:endParaRPr lang="en-US" sz="1200" dirty="0">
              <a:solidFill>
                <a:srgbClr val="003865"/>
              </a:solidFill>
              <a:latin typeface="Calibri"/>
              <a:ea typeface="Calibri"/>
              <a:cs typeface="Calibri"/>
              <a:sym typeface="Calibri"/>
            </a:endParaRPr>
          </a:p>
        </p:txBody>
      </p:sp>
      <p:sp>
        <p:nvSpPr>
          <p:cNvPr id="2" name="Date Placeholder 1"/>
          <p:cNvSpPr>
            <a:spLocks noGrp="1"/>
          </p:cNvSpPr>
          <p:nvPr>
            <p:ph type="dt" idx="10"/>
          </p:nvPr>
        </p:nvSpPr>
        <p:spPr/>
        <p:txBody>
          <a:bodyPr/>
          <a:lstStyle/>
          <a:p>
            <a:fld id="{A2B6E7DD-6236-4B5D-94BA-F9671E179893}" type="datetime1">
              <a:rPr lang="en-US" smtClean="0"/>
              <a:t>10/29/2018</a:t>
            </a:fld>
            <a:endParaRPr lang="en-US"/>
          </a:p>
        </p:txBody>
      </p:sp>
      <p:sp>
        <p:nvSpPr>
          <p:cNvPr id="654" name="Shape 654"/>
          <p:cNvSpPr txBox="1">
            <a:spLocks noGrp="1"/>
          </p:cNvSpPr>
          <p:nvPr>
            <p:ph type="title"/>
          </p:nvPr>
        </p:nvSpPr>
        <p:spPr>
          <a:xfrm>
            <a:off x="838200" y="152400"/>
            <a:ext cx="10515599" cy="914400"/>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Teacher </a:t>
            </a:r>
            <a:r>
              <a:rPr lang="en-US" sz="3600" b="0" i="0" u="none" strike="noStrike" cap="none" dirty="0" smtClean="0">
                <a:solidFill>
                  <a:schemeClr val="lt1"/>
                </a:solidFill>
                <a:latin typeface="Calibri"/>
                <a:ea typeface="Calibri"/>
                <a:cs typeface="Calibri"/>
                <a:sym typeface="Calibri"/>
              </a:rPr>
              <a:t>Newsletter (1)</a:t>
            </a:r>
            <a:endParaRPr lang="en-US" sz="3600" b="0" i="0" u="none" strike="noStrike" cap="none" dirty="0">
              <a:solidFill>
                <a:schemeClr val="lt1"/>
              </a:solidFill>
              <a:latin typeface="Calibri"/>
              <a:ea typeface="Calibri"/>
              <a:cs typeface="Calibri"/>
              <a:sym typeface="Calibri"/>
            </a:endParaRPr>
          </a:p>
        </p:txBody>
      </p:sp>
      <p:pic>
        <p:nvPicPr>
          <p:cNvPr id="5" name="Content Placeholder 4"/>
          <p:cNvPicPr>
            <a:picLocks noGrp="1" noChangeAspect="1"/>
          </p:cNvPicPr>
          <p:nvPr>
            <p:ph idx="1"/>
          </p:nvPr>
        </p:nvPicPr>
        <p:blipFill>
          <a:blip r:embed="rId3"/>
          <a:stretch>
            <a:fillRect/>
          </a:stretch>
        </p:blipFill>
        <p:spPr>
          <a:xfrm>
            <a:off x="4317471" y="1406541"/>
            <a:ext cx="3893546" cy="4959089"/>
          </a:xfrm>
          <a:prstGeom prst="rect">
            <a:avLst/>
          </a:prstGeom>
        </p:spPr>
      </p:pic>
    </p:spTree>
    <p:extLst>
      <p:ext uri="{BB962C8B-B14F-4D97-AF65-F5344CB8AC3E}">
        <p14:creationId xmlns:p14="http://schemas.microsoft.com/office/powerpoint/2010/main" val="914858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2"/>
                </a:solidFill>
                <a:latin typeface="Calibri"/>
                <a:ea typeface="Calibri"/>
                <a:cs typeface="Calibri"/>
                <a:sym typeface="Calibri"/>
              </a:rPr>
              <a:t>21</a:t>
            </a:fld>
            <a:endParaRPr lang="en-US" sz="1200" b="0" i="0" u="none" strike="noStrike" cap="none">
              <a:solidFill>
                <a:schemeClr val="dk2"/>
              </a:solidFill>
              <a:latin typeface="Calibri"/>
              <a:ea typeface="Calibri"/>
              <a:cs typeface="Calibri"/>
              <a:sym typeface="Calibri"/>
            </a:endParaRPr>
          </a:p>
        </p:txBody>
      </p:sp>
      <p:sp>
        <p:nvSpPr>
          <p:cNvPr id="647" name="Shape 647"/>
          <p:cNvSpPr txBox="1">
            <a:spLocks noGrp="1"/>
          </p:cNvSpPr>
          <p:nvPr>
            <p:ph type="ftr" idx="4294967295"/>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smtClean="0">
                <a:solidFill>
                  <a:srgbClr val="003865"/>
                </a:solidFill>
                <a:latin typeface="Calibri"/>
                <a:ea typeface="Calibri"/>
                <a:cs typeface="Calibri"/>
                <a:sym typeface="Calibri"/>
              </a:rPr>
              <a:t>Leading for educational excellence and equity, every day for every one. | education.state.gov</a:t>
            </a:r>
            <a:endParaRPr lang="en-US" sz="1200">
              <a:solidFill>
                <a:srgbClr val="003865"/>
              </a:solidFill>
              <a:latin typeface="Calibri"/>
              <a:ea typeface="Calibri"/>
              <a:cs typeface="Calibri"/>
              <a:sym typeface="Calibri"/>
            </a:endParaRPr>
          </a:p>
        </p:txBody>
      </p:sp>
      <p:sp>
        <p:nvSpPr>
          <p:cNvPr id="4" name="Date Placeholder 3"/>
          <p:cNvSpPr>
            <a:spLocks noGrp="1"/>
          </p:cNvSpPr>
          <p:nvPr>
            <p:ph type="dt" idx="10"/>
          </p:nvPr>
        </p:nvSpPr>
        <p:spPr/>
        <p:txBody>
          <a:bodyPr/>
          <a:lstStyle/>
          <a:p>
            <a:fld id="{BBA9643F-D1FC-46E8-9330-DBCCFB0D8F31}" type="datetime1">
              <a:rPr lang="en-US" smtClean="0"/>
              <a:t>10/29/2018</a:t>
            </a:fld>
            <a:endParaRPr lang="en-US"/>
          </a:p>
        </p:txBody>
      </p:sp>
      <p:pic>
        <p:nvPicPr>
          <p:cNvPr id="2" name="Picture 1" descr="This is a screenshot of where educators can access archived Teacher Newsletters by going to PearsonAccess Next &gt; MDE Updates &gt; Teacher Newsletter" title="Teacher Newsletter"/>
          <p:cNvPicPr>
            <a:picLocks noChangeAspect="1"/>
          </p:cNvPicPr>
          <p:nvPr/>
        </p:nvPicPr>
        <p:blipFill rotWithShape="1">
          <a:blip r:embed="rId3"/>
          <a:srcRect b="13836"/>
          <a:stretch/>
        </p:blipFill>
        <p:spPr>
          <a:xfrm>
            <a:off x="323270" y="1761320"/>
            <a:ext cx="11390476" cy="4570790"/>
          </a:xfrm>
          <a:prstGeom prst="rect">
            <a:avLst/>
          </a:prstGeom>
        </p:spPr>
      </p:pic>
      <p:sp>
        <p:nvSpPr>
          <p:cNvPr id="3" name="Rectangle 2"/>
          <p:cNvSpPr/>
          <p:nvPr/>
        </p:nvSpPr>
        <p:spPr>
          <a:xfrm>
            <a:off x="3433763" y="1453543"/>
            <a:ext cx="5068311" cy="307777"/>
          </a:xfrm>
          <a:prstGeom prst="rect">
            <a:avLst/>
          </a:prstGeom>
        </p:spPr>
        <p:txBody>
          <a:bodyPr wrap="none">
            <a:spAutoFit/>
          </a:bodyPr>
          <a:lstStyle/>
          <a:p>
            <a:r>
              <a:rPr lang="en-US" kern="1200" dirty="0"/>
              <a:t>(</a:t>
            </a:r>
            <a:r>
              <a:rPr lang="en-US" kern="1200" dirty="0" err="1"/>
              <a:t>PearsonAccess</a:t>
            </a:r>
            <a:r>
              <a:rPr lang="en-US" kern="1200" dirty="0"/>
              <a:t> Next &gt; </a:t>
            </a:r>
            <a:r>
              <a:rPr lang="en-US" kern="1200" dirty="0" smtClean="0"/>
              <a:t>MDE Updates </a:t>
            </a:r>
            <a:r>
              <a:rPr lang="en-US" kern="1200" dirty="0"/>
              <a:t>&gt; </a:t>
            </a:r>
            <a:r>
              <a:rPr lang="en-US" kern="1200" dirty="0" smtClean="0"/>
              <a:t>Teacher Newsletter) </a:t>
            </a:r>
            <a:endParaRPr lang="en-US" dirty="0"/>
          </a:p>
        </p:txBody>
      </p:sp>
      <p:sp>
        <p:nvSpPr>
          <p:cNvPr id="643" name="Shape 643"/>
          <p:cNvSpPr txBox="1">
            <a:spLocks noGrp="1"/>
          </p:cNvSpPr>
          <p:nvPr>
            <p:ph type="title"/>
          </p:nvPr>
        </p:nvSpPr>
        <p:spPr>
          <a:xfrm>
            <a:off x="838200" y="152400"/>
            <a:ext cx="10515599" cy="914400"/>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Teacher Newsletter (2)</a:t>
            </a:r>
            <a:endParaRPr lang="en-US" sz="36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85130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2"/>
                </a:solidFill>
                <a:latin typeface="Calibri"/>
                <a:ea typeface="Calibri"/>
                <a:cs typeface="Calibri"/>
                <a:sym typeface="Calibri"/>
              </a:rPr>
              <a:t>22</a:t>
            </a:fld>
            <a:endParaRPr lang="en-US" sz="1200" b="0" i="0" u="none" strike="noStrike" cap="none">
              <a:solidFill>
                <a:schemeClr val="dk2"/>
              </a:solidFill>
              <a:latin typeface="Calibri"/>
              <a:ea typeface="Calibri"/>
              <a:cs typeface="Calibri"/>
              <a:sym typeface="Calibri"/>
            </a:endParaRPr>
          </a:p>
        </p:txBody>
      </p:sp>
      <p:sp>
        <p:nvSpPr>
          <p:cNvPr id="3" name="Footer Placeholder 2"/>
          <p:cNvSpPr>
            <a:spLocks noGrp="1"/>
          </p:cNvSpPr>
          <p:nvPr>
            <p:ph type="ftr" idx="4294967295"/>
          </p:nvPr>
        </p:nvSpPr>
        <p:spPr>
          <a:xfrm>
            <a:off x="2885256" y="6356350"/>
            <a:ext cx="6421487" cy="365125"/>
          </a:xfrm>
          <a:prstGeom prst="rect">
            <a:avLst/>
          </a:prstGeom>
        </p:spPr>
        <p:txBody>
          <a:bodyPr/>
          <a:lstStyle/>
          <a:p>
            <a:r>
              <a:rPr lang="en-US" smtClean="0"/>
              <a:t>Leading for educational excellence and equity, every day for every one. | education.state.gov</a:t>
            </a:r>
            <a:endParaRPr lang="en-US"/>
          </a:p>
        </p:txBody>
      </p:sp>
      <p:sp>
        <p:nvSpPr>
          <p:cNvPr id="5" name="Date Placeholder 4"/>
          <p:cNvSpPr>
            <a:spLocks noGrp="1"/>
          </p:cNvSpPr>
          <p:nvPr>
            <p:ph type="dt" idx="10"/>
          </p:nvPr>
        </p:nvSpPr>
        <p:spPr/>
        <p:txBody>
          <a:bodyPr/>
          <a:lstStyle/>
          <a:p>
            <a:fld id="{4B23B271-62BE-4B07-A136-E5C953255BA8}" type="datetime1">
              <a:rPr lang="en-US" smtClean="0"/>
              <a:t>10/29/2018</a:t>
            </a:fld>
            <a:endParaRPr lang="en-US"/>
          </a:p>
        </p:txBody>
      </p:sp>
      <p:pic>
        <p:nvPicPr>
          <p:cNvPr id="7" name="Picture 6" descr="QR for educators to sign up for the Teacher Newsletter" title="Q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559" y="2176730"/>
            <a:ext cx="2243146" cy="2243146"/>
          </a:xfrm>
          <a:prstGeom prst="rect">
            <a:avLst/>
          </a:prstGeom>
        </p:spPr>
      </p:pic>
      <p:sp>
        <p:nvSpPr>
          <p:cNvPr id="10" name="Text Placeholder 9"/>
          <p:cNvSpPr>
            <a:spLocks noGrp="1"/>
          </p:cNvSpPr>
          <p:nvPr>
            <p:ph type="body" idx="1"/>
          </p:nvPr>
        </p:nvSpPr>
        <p:spPr>
          <a:xfrm>
            <a:off x="838200" y="1825625"/>
            <a:ext cx="10515599" cy="4368346"/>
          </a:xfrm>
        </p:spPr>
        <p:txBody>
          <a:bodyPr/>
          <a:lstStyle/>
          <a:p>
            <a:pPr marL="0" indent="0">
              <a:spcAft>
                <a:spcPts val="0"/>
              </a:spcAft>
              <a:buNone/>
            </a:pPr>
            <a:r>
              <a:rPr lang="en-US" sz="1800" dirty="0"/>
              <a:t>Here is your chance to see new MCA items and give your input. Or participate in a review of data from newly field-tested items. Sign up in the MDE Advisory Panel database.</a:t>
            </a:r>
          </a:p>
          <a:p>
            <a:pPr marL="0" indent="0">
              <a:spcAft>
                <a:spcPts val="0"/>
              </a:spcAft>
              <a:buNone/>
            </a:pPr>
            <a:r>
              <a:rPr lang="en-US" sz="1800" dirty="0"/>
              <a:t>Benefits: </a:t>
            </a:r>
          </a:p>
          <a:p>
            <a:pPr>
              <a:spcAft>
                <a:spcPts val="0"/>
              </a:spcAft>
              <a:buFont typeface="+mj-lt"/>
              <a:buAutoNum type="arabicPeriod"/>
            </a:pPr>
            <a:r>
              <a:rPr lang="en-US" sz="1800" dirty="0"/>
              <a:t>YOU will see items on the upcoming MCA. </a:t>
            </a:r>
          </a:p>
          <a:p>
            <a:pPr>
              <a:spcAft>
                <a:spcPts val="0"/>
              </a:spcAft>
              <a:buFont typeface="+mj-lt"/>
              <a:buAutoNum type="arabicPeriod"/>
            </a:pPr>
            <a:r>
              <a:rPr lang="en-US" sz="1800" dirty="0"/>
              <a:t>MN students benefit from having your expertise shape the MCA.</a:t>
            </a:r>
          </a:p>
          <a:p>
            <a:pPr>
              <a:spcAft>
                <a:spcPts val="0"/>
              </a:spcAft>
              <a:buFont typeface="+mj-lt"/>
              <a:buAutoNum type="arabicPeriod"/>
            </a:pPr>
            <a:r>
              <a:rPr lang="en-US" sz="1800" dirty="0"/>
              <a:t>It’s in the summer so no sub plans needed!</a:t>
            </a:r>
          </a:p>
          <a:p>
            <a:pPr>
              <a:spcAft>
                <a:spcPts val="0"/>
              </a:spcAft>
              <a:buFont typeface="+mj-lt"/>
              <a:buAutoNum type="arabicPeriod"/>
            </a:pPr>
            <a:r>
              <a:rPr lang="en-US" sz="1800" dirty="0"/>
              <a:t>It is paid (if you don’t have a sub).</a:t>
            </a:r>
          </a:p>
          <a:p>
            <a:pPr>
              <a:spcAft>
                <a:spcPts val="0"/>
              </a:spcAft>
              <a:buFont typeface="+mj-lt"/>
              <a:buAutoNum type="arabicPeriod"/>
            </a:pPr>
            <a:r>
              <a:rPr lang="en-US" sz="1800" dirty="0"/>
              <a:t>You will receive CEUs</a:t>
            </a:r>
            <a:r>
              <a:rPr lang="en-US" sz="1800" dirty="0" smtClean="0"/>
              <a:t>.</a:t>
            </a:r>
            <a:endParaRPr lang="en-US" sz="1800" dirty="0"/>
          </a:p>
          <a:p>
            <a:pPr marL="0" indent="0">
              <a:spcBef>
                <a:spcPts val="1800"/>
              </a:spcBef>
              <a:spcAft>
                <a:spcPts val="0"/>
              </a:spcAft>
              <a:buNone/>
            </a:pPr>
            <a:r>
              <a:rPr lang="en-US" sz="1800" dirty="0" smtClean="0"/>
              <a:t>Link to access the </a:t>
            </a:r>
            <a:r>
              <a:rPr lang="en-US" sz="1800" dirty="0" smtClean="0">
                <a:hlinkClick r:id="rId4"/>
              </a:rPr>
              <a:t>QR Code </a:t>
            </a:r>
            <a:r>
              <a:rPr lang="en-US" sz="1800" dirty="0" smtClean="0"/>
              <a:t>(or </a:t>
            </a:r>
            <a:r>
              <a:rPr lang="en-US" sz="1800" dirty="0"/>
              <a:t>scan the QR code)</a:t>
            </a:r>
          </a:p>
          <a:p>
            <a:pPr marL="0" indent="0">
              <a:spcAft>
                <a:spcPts val="0"/>
              </a:spcAft>
              <a:buNone/>
            </a:pPr>
            <a:r>
              <a:rPr lang="en-US" sz="1800" dirty="0"/>
              <a:t>(or Google: </a:t>
            </a:r>
            <a:r>
              <a:rPr lang="en-US" sz="1800" dirty="0">
                <a:solidFill>
                  <a:srgbClr val="FF0000"/>
                </a:solidFill>
              </a:rPr>
              <a:t>MDE Advisory Panels </a:t>
            </a:r>
            <a:r>
              <a:rPr lang="en-US" sz="1800" dirty="0"/>
              <a:t>– it’s near the top of the list) --When you open the website go to the bottom of the page and click on “</a:t>
            </a:r>
            <a:r>
              <a:rPr lang="en-US" sz="1800" dirty="0">
                <a:solidFill>
                  <a:srgbClr val="0070C0"/>
                </a:solidFill>
              </a:rPr>
              <a:t>Submit your name to the Advisory Panel Register.</a:t>
            </a:r>
            <a:r>
              <a:rPr lang="en-US" sz="1800" dirty="0"/>
              <a:t>”</a:t>
            </a:r>
          </a:p>
          <a:p>
            <a:endParaRPr lang="en-US" dirty="0"/>
          </a:p>
        </p:txBody>
      </p:sp>
      <p:sp>
        <p:nvSpPr>
          <p:cNvPr id="2" name="Title 1"/>
          <p:cNvSpPr>
            <a:spLocks noGrp="1"/>
          </p:cNvSpPr>
          <p:nvPr>
            <p:ph type="title"/>
          </p:nvPr>
        </p:nvSpPr>
        <p:spPr/>
        <p:txBody>
          <a:bodyPr/>
          <a:lstStyle/>
          <a:p>
            <a:r>
              <a:rPr lang="en-US" dirty="0" smtClean="0"/>
              <a:t>MCA Teacher Review Panel</a:t>
            </a:r>
            <a:endParaRPr lang="en-US" dirty="0"/>
          </a:p>
        </p:txBody>
      </p:sp>
    </p:spTree>
    <p:extLst>
      <p:ext uri="{BB962C8B-B14F-4D97-AF65-F5344CB8AC3E}">
        <p14:creationId xmlns:p14="http://schemas.microsoft.com/office/powerpoint/2010/main" val="4026337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765665"/>
            <a:ext cx="10515600" cy="3002095"/>
          </a:xfrm>
        </p:spPr>
        <p:txBody>
          <a:bodyPr>
            <a:normAutofit/>
          </a:bodyPr>
          <a:lstStyle/>
          <a:p>
            <a:r>
              <a:rPr lang="en-US" sz="2400" i="1" dirty="0" smtClean="0"/>
              <a:t>If you have any questions, please email:</a:t>
            </a:r>
          </a:p>
          <a:p>
            <a:endParaRPr lang="en-US" sz="300" i="1" dirty="0" smtClean="0"/>
          </a:p>
          <a:p>
            <a:r>
              <a:rPr lang="en-US" sz="2200" i="1" u="sng" dirty="0" smtClean="0"/>
              <a:t>Mde.testing@state.mn.us</a:t>
            </a:r>
          </a:p>
          <a:p>
            <a:endParaRPr lang="en-US" sz="2200" dirty="0"/>
          </a:p>
        </p:txBody>
      </p:sp>
      <p:sp>
        <p:nvSpPr>
          <p:cNvPr id="4" name="Date Placeholder 3"/>
          <p:cNvSpPr>
            <a:spLocks noGrp="1"/>
          </p:cNvSpPr>
          <p:nvPr>
            <p:ph type="dt" sz="half" idx="10"/>
          </p:nvPr>
        </p:nvSpPr>
        <p:spPr/>
        <p:txBody>
          <a:bodyPr/>
          <a:lstStyle/>
          <a:p>
            <a:fld id="{D094F804-653A-41F1-A565-1098D9DEB37A}" type="datetime1">
              <a:rPr lang="en-US" smtClean="0"/>
              <a:t>10/29/2018</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183913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Assessments: Aligned to Standards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pPr/>
              <a:t>10/29/2018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
        <p:nvSpPr>
          <p:cNvPr id="7" name="Footer Placeholder 5"/>
          <p:cNvSpPr txBox="1">
            <a:spLocks/>
          </p:cNvSpPr>
          <p:nvPr/>
        </p:nvSpPr>
        <p:spPr>
          <a:xfrm>
            <a:off x="3037656" y="6377288"/>
            <a:ext cx="6421487" cy="365125"/>
          </a:xfrm>
          <a:prstGeom prst="rect">
            <a:avLst/>
          </a:prstGeom>
        </p:spPr>
        <p:txBody>
          <a:bodyPr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graphicFrame>
        <p:nvGraphicFramePr>
          <p:cNvPr id="6" name="Content Placeholder 5" descr="The current Reading MCAs and MTAS are aligned to the 2010 Minnesota K-12 Academic Standards in English Language Arts. The current Mathematics MCAs and MTAS are aligned to the 2007 Minnesota K-12 Academic Standards in Mathematics. The current Science MCAs and MTAS are aligned to the 2009 Minnesota K-12 Academic Standards in Science. The current ACCESS and Alternate ACCESS for ELLs are aligned to the WIDA English Language Development Standards adopted by Minnesota in 2011."/>
          <p:cNvGraphicFramePr>
            <a:graphicFrameLocks noGrp="1"/>
          </p:cNvGraphicFramePr>
          <p:nvPr>
            <p:ph idx="1"/>
            <p:extLst/>
          </p:nvPr>
        </p:nvGraphicFramePr>
        <p:xfrm>
          <a:off x="838200" y="1825624"/>
          <a:ext cx="10515600" cy="336804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3232256525"/>
                    </a:ext>
                  </a:extLst>
                </a:gridCol>
                <a:gridCol w="6667500">
                  <a:extLst>
                    <a:ext uri="{9D8B030D-6E8A-4147-A177-3AD203B41FA5}">
                      <a16:colId xmlns:a16="http://schemas.microsoft.com/office/drawing/2014/main" val="624406871"/>
                    </a:ext>
                  </a:extLst>
                </a:gridCol>
                <a:gridCol w="1790700">
                  <a:extLst>
                    <a:ext uri="{9D8B030D-6E8A-4147-A177-3AD203B41FA5}">
                      <a16:colId xmlns:a16="http://schemas.microsoft.com/office/drawing/2014/main" val="4193533536"/>
                    </a:ext>
                  </a:extLst>
                </a:gridCol>
              </a:tblGrid>
              <a:tr h="371476">
                <a:tc>
                  <a:txBody>
                    <a:bodyPr/>
                    <a:lstStyle/>
                    <a:p>
                      <a:pPr algn="ctr"/>
                      <a:r>
                        <a:rPr lang="en-US" sz="2000" dirty="0" smtClean="0"/>
                        <a:t>Test Names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Standards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Year Adopted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96501"/>
                  </a:ext>
                </a:extLst>
              </a:tr>
              <a:tr h="536575">
                <a:tc>
                  <a:txBody>
                    <a:bodyPr/>
                    <a:lstStyle/>
                    <a:p>
                      <a:pPr algn="ctr"/>
                      <a:r>
                        <a:rPr lang="en-US" sz="2000" dirty="0" smtClean="0">
                          <a:solidFill>
                            <a:schemeClr val="bg1"/>
                          </a:solidFill>
                        </a:rPr>
                        <a:t>MCA</a:t>
                      </a:r>
                      <a:r>
                        <a:rPr lang="en-US" sz="2000" baseline="0" dirty="0" smtClean="0">
                          <a:solidFill>
                            <a:schemeClr val="bg1"/>
                          </a:solidFill>
                        </a:rPr>
                        <a:t> and MTAS</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Minnesota K</a:t>
                      </a:r>
                      <a:r>
                        <a:rPr lang="en-US" sz="2000" baseline="0" dirty="0" smtClean="0"/>
                        <a:t>–12 Academic Standards in English Language Arts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t>2010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5992507"/>
                  </a:ext>
                </a:extLst>
              </a:tr>
              <a:tr h="536575">
                <a:tc>
                  <a:txBody>
                    <a:bodyPr/>
                    <a:lstStyle/>
                    <a:p>
                      <a:pPr algn="ctr"/>
                      <a:r>
                        <a:rPr lang="en-US" sz="2000" dirty="0" smtClean="0"/>
                        <a:t>MCA and MTAS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Minnesota K</a:t>
                      </a:r>
                      <a:r>
                        <a:rPr lang="en-US" sz="2000" baseline="0" dirty="0" smtClean="0"/>
                        <a:t>–12 Academic Standards in Mathematics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t>2007</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03701"/>
                  </a:ext>
                </a:extLst>
              </a:tr>
              <a:tr h="536575">
                <a:tc>
                  <a:txBody>
                    <a:bodyPr/>
                    <a:lstStyle/>
                    <a:p>
                      <a:pPr algn="ctr"/>
                      <a:r>
                        <a:rPr lang="en-US" sz="2000" dirty="0" smtClean="0">
                          <a:solidFill>
                            <a:schemeClr val="bg1"/>
                          </a:solidFill>
                        </a:rPr>
                        <a:t>MCA and MTAS</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Minnesota K</a:t>
                      </a:r>
                      <a:r>
                        <a:rPr lang="en-US" sz="2000" baseline="0" dirty="0" smtClean="0"/>
                        <a:t>–12 Academic Standards in Science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t>2009</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6290804"/>
                  </a:ext>
                </a:extLst>
              </a:tr>
              <a:tr h="1362075">
                <a:tc>
                  <a:txBody>
                    <a:bodyPr/>
                    <a:lstStyle/>
                    <a:p>
                      <a:pPr algn="ctr"/>
                      <a:r>
                        <a:rPr lang="en-US" sz="2000" dirty="0" smtClean="0"/>
                        <a:t>ACCESS and Alternate ACCESS for ELLS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WIDA English</a:t>
                      </a:r>
                      <a:r>
                        <a:rPr lang="en-US" sz="2000" baseline="0" dirty="0" smtClean="0"/>
                        <a:t> Language Development Standards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2011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052304"/>
                  </a:ext>
                </a:extLst>
              </a:tr>
            </a:tbl>
          </a:graphicData>
        </a:graphic>
      </p:graphicFrame>
    </p:spTree>
    <p:extLst>
      <p:ext uri="{BB962C8B-B14F-4D97-AF65-F5344CB8AC3E}">
        <p14:creationId xmlns:p14="http://schemas.microsoft.com/office/powerpoint/2010/main" val="1584599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Purposes of Minnesota Assessments</a:t>
            </a:r>
            <a:endParaRPr lang="en-US" dirty="0"/>
          </a:p>
        </p:txBody>
      </p:sp>
      <p:sp>
        <p:nvSpPr>
          <p:cNvPr id="2" name="Content Placeholder 1"/>
          <p:cNvSpPr>
            <a:spLocks noGrp="1"/>
          </p:cNvSpPr>
          <p:nvPr>
            <p:ph idx="1"/>
          </p:nvPr>
        </p:nvSpPr>
        <p:spPr/>
        <p:txBody>
          <a:bodyPr/>
          <a:lstStyle/>
          <a:p>
            <a:pPr lvl="0" rtl="0"/>
            <a:endParaRPr lang="en-US" dirty="0"/>
          </a:p>
          <a:p>
            <a:pPr lvl="1" rtl="0">
              <a:buFont typeface="Wingdings" panose="05000000000000000000" pitchFamily="2" charset="2"/>
              <a:buChar char="q"/>
            </a:pPr>
            <a:r>
              <a:rPr lang="en-US" sz="3200" dirty="0" smtClean="0"/>
              <a:t>To measure achievement</a:t>
            </a:r>
            <a:endParaRPr lang="en-US" sz="3200" dirty="0"/>
          </a:p>
          <a:p>
            <a:pPr lvl="1" rtl="0">
              <a:buFont typeface="Wingdings" panose="05000000000000000000" pitchFamily="2" charset="2"/>
              <a:buChar char="q"/>
            </a:pPr>
            <a:r>
              <a:rPr lang="en-US" sz="3200" dirty="0" smtClean="0"/>
              <a:t>To measure academic progress</a:t>
            </a:r>
            <a:endParaRPr lang="en-US" sz="3200" dirty="0"/>
          </a:p>
          <a:p>
            <a:pPr lvl="1" rtl="0">
              <a:buFont typeface="Wingdings" panose="05000000000000000000" pitchFamily="2" charset="2"/>
              <a:buChar char="q"/>
            </a:pPr>
            <a:r>
              <a:rPr lang="en-US" sz="3200" dirty="0" smtClean="0"/>
              <a:t>To provide career and college readiness information</a:t>
            </a:r>
            <a:endParaRPr lang="en-US" sz="3200" dirty="0"/>
          </a:p>
        </p:txBody>
      </p:sp>
      <p:sp>
        <p:nvSpPr>
          <p:cNvPr id="4" name="Date Placeholder 3"/>
          <p:cNvSpPr>
            <a:spLocks noGrp="1"/>
          </p:cNvSpPr>
          <p:nvPr>
            <p:ph type="dt" sz="half" idx="10"/>
          </p:nvPr>
        </p:nvSpPr>
        <p:spPr/>
        <p:txBody>
          <a:bodyPr/>
          <a:lstStyle/>
          <a:p>
            <a:fld id="{824D5D47-1752-4D84-8BFB-C2F71A34C932}" type="datetime1">
              <a:rPr lang="en-US" smtClean="0"/>
              <a:pPr/>
              <a:t>10/29/2018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4</a:t>
            </a:fld>
            <a:endParaRPr lang="en-US" dirty="0"/>
          </a:p>
        </p:txBody>
      </p:sp>
      <p:sp>
        <p:nvSpPr>
          <p:cNvPr id="12" name="Footer Placeholder 5"/>
          <p:cNvSpPr>
            <a:spLocks noGrp="1"/>
          </p:cNvSpPr>
          <p:nvPr>
            <p:ph type="ftr" sz="quarter" idx="13"/>
          </p:nvPr>
        </p:nvSpPr>
        <p:spPr>
          <a:xfrm>
            <a:off x="2885256" y="6356350"/>
            <a:ext cx="6421487" cy="365125"/>
          </a:xfrm>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1976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Minnesota Assessments Data: One Component</a:t>
            </a:r>
            <a:endParaRPr lang="en-US" dirty="0"/>
          </a:p>
        </p:txBody>
      </p:sp>
      <p:graphicFrame>
        <p:nvGraphicFramePr>
          <p:cNvPr id="7" name="Content Placeholder 6" descr="Data from the school, district, and state should inform educational decisions." title="Making educational decisions"/>
          <p:cNvGraphicFramePr>
            <a:graphicFrameLocks noGrp="1"/>
          </p:cNvGraphicFramePr>
          <p:nvPr>
            <p:ph idx="1"/>
            <p:extLst/>
          </p:nvPr>
        </p:nvGraphicFramePr>
        <p:xfrm>
          <a:off x="838200" y="1511300"/>
          <a:ext cx="10515600" cy="466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24D5D47-1752-4D84-8BFB-C2F71A34C932}" type="datetime1">
              <a:rPr lang="en-US" smtClean="0"/>
              <a:t>10/29/2018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812205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2"/>
                </a:solidFill>
                <a:latin typeface="Calibri"/>
                <a:ea typeface="Calibri"/>
                <a:cs typeface="Calibri"/>
                <a:sym typeface="Calibri"/>
              </a:rPr>
              <a:t>6</a:t>
            </a:fld>
            <a:endParaRPr lang="en-US" sz="1200" b="0" i="0" u="none" strike="noStrike" cap="none">
              <a:solidFill>
                <a:schemeClr val="dk2"/>
              </a:solidFill>
              <a:latin typeface="Calibri"/>
              <a:ea typeface="Calibri"/>
              <a:cs typeface="Calibri"/>
              <a:sym typeface="Calibri"/>
            </a:endParaRPr>
          </a:p>
        </p:txBody>
      </p:sp>
      <p:sp>
        <p:nvSpPr>
          <p:cNvPr id="8" name="Footer Placeholder 5"/>
          <p:cNvSpPr>
            <a:spLocks noGrp="1"/>
          </p:cNvSpPr>
          <p:nvPr>
            <p:ph type="ftr" sz="quarter" idx="4294967295"/>
          </p:nvPr>
        </p:nvSpPr>
        <p:spPr>
          <a:xfrm>
            <a:off x="2885256" y="6356350"/>
            <a:ext cx="6421487" cy="365125"/>
          </a:xfrm>
          <a:prstGeom prst="rect">
            <a:avLst/>
          </a:prstGeom>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
        <p:nvSpPr>
          <p:cNvPr id="3" name="Date Placeholder 2"/>
          <p:cNvSpPr>
            <a:spLocks noGrp="1"/>
          </p:cNvSpPr>
          <p:nvPr>
            <p:ph type="dt" idx="10"/>
          </p:nvPr>
        </p:nvSpPr>
        <p:spPr/>
        <p:txBody>
          <a:bodyPr/>
          <a:lstStyle/>
          <a:p>
            <a:fld id="{DAD4A609-48AE-4102-AF6A-B755ED121493}" type="datetime1">
              <a:rPr lang="en-US" smtClean="0"/>
              <a:t>10/29/2018</a:t>
            </a:fld>
            <a:endParaRPr lang="en-US"/>
          </a:p>
        </p:txBody>
      </p:sp>
      <p:pic>
        <p:nvPicPr>
          <p:cNvPr id="4" name="Picture 3" descr="Early Childhood Longitudinal Data System (ECLDS) has data from Birth – 12th Grade. The Minnesota Report Card has data from Kindergarten – 12th Grade. Statewide Longitudinal Education Data System (SLEDS) has data from Pre-Kindergarten through Work Force" title="MDE Mobile Analytics"/>
          <p:cNvPicPr>
            <a:picLocks noChangeAspect="1"/>
          </p:cNvPicPr>
          <p:nvPr/>
        </p:nvPicPr>
        <p:blipFill>
          <a:blip r:embed="rId4"/>
          <a:stretch>
            <a:fillRect/>
          </a:stretch>
        </p:blipFill>
        <p:spPr>
          <a:xfrm>
            <a:off x="3469318" y="1414264"/>
            <a:ext cx="5468205" cy="4858692"/>
          </a:xfrm>
          <a:prstGeom prst="rect">
            <a:avLst/>
          </a:prstGeom>
        </p:spPr>
      </p:pic>
      <p:sp>
        <p:nvSpPr>
          <p:cNvPr id="2" name="Title 1"/>
          <p:cNvSpPr>
            <a:spLocks noGrp="1"/>
          </p:cNvSpPr>
          <p:nvPr>
            <p:ph type="title"/>
          </p:nvPr>
        </p:nvSpPr>
        <p:spPr/>
        <p:txBody>
          <a:bodyPr/>
          <a:lstStyle/>
          <a:p>
            <a:r>
              <a:rPr lang="en-US" dirty="0"/>
              <a:t>MDE Data Center: Mobile Analytics </a:t>
            </a:r>
          </a:p>
        </p:txBody>
      </p:sp>
    </p:spTree>
    <p:custDataLst>
      <p:tags r:id="rId1"/>
    </p:custDataLst>
    <p:extLst>
      <p:ext uri="{BB962C8B-B14F-4D97-AF65-F5344CB8AC3E}">
        <p14:creationId xmlns:p14="http://schemas.microsoft.com/office/powerpoint/2010/main" val="173772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on MDE </a:t>
            </a:r>
            <a:endParaRPr lang="en-US" dirty="0"/>
          </a:p>
        </p:txBody>
      </p:sp>
      <p:pic>
        <p:nvPicPr>
          <p:cNvPr id="7" name="Content Placeholder 6"/>
          <p:cNvPicPr>
            <a:picLocks noGrp="1" noChangeAspect="1"/>
          </p:cNvPicPr>
          <p:nvPr>
            <p:ph idx="1"/>
          </p:nvPr>
        </p:nvPicPr>
        <p:blipFill>
          <a:blip r:embed="rId2"/>
          <a:stretch>
            <a:fillRect/>
          </a:stretch>
        </p:blipFill>
        <p:spPr>
          <a:xfrm>
            <a:off x="901618" y="1873405"/>
            <a:ext cx="10026577" cy="4107408"/>
          </a:xfrm>
          <a:prstGeom prst="rect">
            <a:avLst/>
          </a:prstGeom>
        </p:spPr>
      </p:pic>
      <p:sp>
        <p:nvSpPr>
          <p:cNvPr id="4" name="Date Placeholder 3"/>
          <p:cNvSpPr>
            <a:spLocks noGrp="1"/>
          </p:cNvSpPr>
          <p:nvPr>
            <p:ph type="dt" sz="half" idx="10"/>
          </p:nvPr>
        </p:nvSpPr>
        <p:spPr/>
        <p:txBody>
          <a:bodyPr/>
          <a:lstStyle/>
          <a:p>
            <a:fld id="{17CD30D9-0DBC-4435-AB78-692FA3679C4A}" type="datetime1">
              <a:rPr lang="en-US" smtClean="0"/>
              <a:t>10/29/2018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Tree>
    <p:extLst>
      <p:ext uri="{BB962C8B-B14F-4D97-AF65-F5344CB8AC3E}">
        <p14:creationId xmlns:p14="http://schemas.microsoft.com/office/powerpoint/2010/main" val="81034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t>8</a:t>
            </a:fld>
            <a:endParaRPr lang="en-US" sz="1200" b="0" i="0" u="none" strike="noStrike" cap="none">
              <a:solidFill>
                <a:schemeClr val="lt1"/>
              </a:solidFill>
              <a:latin typeface="Calibri"/>
              <a:ea typeface="Calibri"/>
              <a:cs typeface="Calibri"/>
              <a:sym typeface="Calibri"/>
            </a:endParaRPr>
          </a:p>
        </p:txBody>
      </p:sp>
      <p:sp>
        <p:nvSpPr>
          <p:cNvPr id="468" name="Shape 468"/>
          <p:cNvSpPr txBox="1">
            <a:spLocks noGrp="1"/>
          </p:cNvSpPr>
          <p:nvPr>
            <p:ph type="ftr" idx="11"/>
          </p:nvPr>
        </p:nvSpPr>
        <p:spPr>
          <a:xfrm>
            <a:off x="2885256" y="6356350"/>
            <a:ext cx="6421487"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smtClean="0">
                <a:solidFill>
                  <a:schemeClr val="lt1"/>
                </a:solidFill>
                <a:latin typeface="Calibri"/>
                <a:ea typeface="Calibri"/>
                <a:cs typeface="Calibri"/>
                <a:sym typeface="Calibri"/>
              </a:rPr>
              <a:t>Leading for educational excellence and equity, every day for every one. | education.state.gov</a:t>
            </a:r>
            <a:endParaRPr lang="en-US" sz="1200">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fld id="{34B217EA-5966-4713-B105-A7B3E69FB73A}" type="datetime1">
              <a:rPr lang="en-US" smtClean="0"/>
              <a:t>10/29/2018</a:t>
            </a:fld>
            <a:endParaRPr lang="en-US"/>
          </a:p>
        </p:txBody>
      </p:sp>
      <p:sp>
        <p:nvSpPr>
          <p:cNvPr id="466" name="Shape 466"/>
          <p:cNvSpPr txBox="1">
            <a:spLocks noGrp="1"/>
          </p:cNvSpPr>
          <p:nvPr>
            <p:ph type="title"/>
          </p:nvPr>
        </p:nvSpPr>
        <p:spPr>
          <a:xfrm>
            <a:off x="838200" y="2212733"/>
            <a:ext cx="10515599" cy="3480931"/>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7000" b="0" i="0" u="none" strike="noStrike" cap="none" dirty="0" smtClean="0">
                <a:solidFill>
                  <a:schemeClr val="lt1"/>
                </a:solidFill>
                <a:latin typeface="Calibri"/>
                <a:ea typeface="Calibri"/>
                <a:cs typeface="Calibri"/>
                <a:sym typeface="Calibri"/>
              </a:rPr>
              <a:t>MN Report Card Updates</a:t>
            </a:r>
            <a:endParaRPr lang="en-US" sz="70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4298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4" name="Date Placeholder 3"/>
          <p:cNvSpPr>
            <a:spLocks noGrp="1"/>
          </p:cNvSpPr>
          <p:nvPr>
            <p:ph type="dt" sz="half" idx="10"/>
          </p:nvPr>
        </p:nvSpPr>
        <p:spPr/>
        <p:txBody>
          <a:bodyPr/>
          <a:lstStyle/>
          <a:p>
            <a:fld id="{C9ED6AE3-CB9E-414E-BE1B-71B1021741A7}" type="datetime1">
              <a:rPr lang="en-US" smtClean="0"/>
              <a:t>10/29/2018</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smtClean="0">
                <a:solidFill>
                  <a:srgbClr val="003865"/>
                </a:solidFill>
              </a:rPr>
              <a:t>Leading for educational excellence and equity, every day for every one. | education.state.gov</a:t>
            </a:r>
            <a:endParaRPr lang="en-US" dirty="0">
              <a:solidFill>
                <a:srgbClr val="003865"/>
              </a:solidFill>
            </a:endParaRPr>
          </a:p>
        </p:txBody>
      </p:sp>
      <p:sp>
        <p:nvSpPr>
          <p:cNvPr id="3" name="Content Placeholder 2"/>
          <p:cNvSpPr>
            <a:spLocks noGrp="1"/>
          </p:cNvSpPr>
          <p:nvPr>
            <p:ph idx="1"/>
          </p:nvPr>
        </p:nvSpPr>
        <p:spPr/>
        <p:txBody>
          <a:bodyPr>
            <a:normAutofit lnSpcReduction="10000"/>
          </a:bodyPr>
          <a:lstStyle/>
          <a:p>
            <a:r>
              <a:rPr lang="en-US" altLang="en-US" dirty="0" smtClean="0"/>
              <a:t>Change from the “</a:t>
            </a:r>
            <a:r>
              <a:rPr lang="en-US" altLang="en-US" dirty="0" err="1" smtClean="0"/>
              <a:t>i</a:t>
            </a:r>
            <a:r>
              <a:rPr lang="en-US" altLang="en-US" dirty="0" smtClean="0"/>
              <a:t>” bubble to the “?”</a:t>
            </a:r>
          </a:p>
          <a:p>
            <a:r>
              <a:rPr lang="en-US" altLang="en-US" dirty="0" smtClean="0"/>
              <a:t>Language Assistance</a:t>
            </a:r>
          </a:p>
          <a:p>
            <a:r>
              <a:rPr lang="en-US" altLang="en-US" dirty="0" smtClean="0"/>
              <a:t>7 Federal race/ethnicity codes</a:t>
            </a:r>
          </a:p>
          <a:p>
            <a:r>
              <a:rPr lang="en-US" altLang="en-US" dirty="0" smtClean="0"/>
              <a:t>North Star data</a:t>
            </a:r>
          </a:p>
          <a:p>
            <a:r>
              <a:rPr lang="en-US" altLang="en-US" dirty="0" smtClean="0"/>
              <a:t>Graduation Rates</a:t>
            </a:r>
          </a:p>
          <a:p>
            <a:r>
              <a:rPr lang="en-US" altLang="en-US" dirty="0" smtClean="0"/>
              <a:t>ACCESS for ELLS / MCA &amp; MTAS</a:t>
            </a:r>
          </a:p>
          <a:p>
            <a:r>
              <a:rPr lang="en-US" altLang="en-US" dirty="0" smtClean="0"/>
              <a:t>State Assessments</a:t>
            </a:r>
          </a:p>
          <a:p>
            <a:endParaRPr lang="en-US" altLang="en-US" dirty="0"/>
          </a:p>
        </p:txBody>
      </p:sp>
      <p:sp>
        <p:nvSpPr>
          <p:cNvPr id="2" name="Title 1"/>
          <p:cNvSpPr>
            <a:spLocks noGrp="1"/>
          </p:cNvSpPr>
          <p:nvPr>
            <p:ph type="title"/>
          </p:nvPr>
        </p:nvSpPr>
        <p:spPr/>
        <p:txBody>
          <a:bodyPr>
            <a:normAutofit/>
          </a:bodyPr>
          <a:lstStyle/>
          <a:p>
            <a:r>
              <a:rPr lang="en-US" altLang="en-US" dirty="0" smtClean="0"/>
              <a:t>Report Card Changes</a:t>
            </a:r>
            <a:endParaRPr lang="en-US" dirty="0"/>
          </a:p>
        </p:txBody>
      </p:sp>
    </p:spTree>
    <p:extLst>
      <p:ext uri="{BB962C8B-B14F-4D97-AF65-F5344CB8AC3E}">
        <p14:creationId xmlns:p14="http://schemas.microsoft.com/office/powerpoint/2010/main" val="38000277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15833</TotalTime>
  <Words>917</Words>
  <Application>Microsoft Office PowerPoint</Application>
  <PresentationFormat>Widescreen</PresentationFormat>
  <Paragraphs>196</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NeueHaasGroteskText Std</vt:lpstr>
      <vt:lpstr>Wingdings</vt:lpstr>
      <vt:lpstr>MN.IT</vt:lpstr>
      <vt:lpstr>using test &amp; assessment data to support teaching and learning </vt:lpstr>
      <vt:lpstr>Minnesota Assessment System</vt:lpstr>
      <vt:lpstr>Minnesota Assessments: Aligned to Standards</vt:lpstr>
      <vt:lpstr>Purposes of Minnesota Assessments</vt:lpstr>
      <vt:lpstr>Minnesota Assessments Data: One Component</vt:lpstr>
      <vt:lpstr>MDE Data Center: Mobile Analytics </vt:lpstr>
      <vt:lpstr>Data Sources on MDE </vt:lpstr>
      <vt:lpstr>MN Report Card Updates</vt:lpstr>
      <vt:lpstr>Report Card Changes</vt:lpstr>
      <vt:lpstr>Upcoming – Report Card Changes</vt:lpstr>
      <vt:lpstr>Data Reports and Analytics</vt:lpstr>
      <vt:lpstr>Data Reports and Analytics</vt:lpstr>
      <vt:lpstr>Secure Reports</vt:lpstr>
      <vt:lpstr>Data Reports and Analytics</vt:lpstr>
      <vt:lpstr>Benchmark Report  Redesign Update</vt:lpstr>
      <vt:lpstr>Future of Benchmark Reports</vt:lpstr>
      <vt:lpstr>PowerPoint Presentation</vt:lpstr>
      <vt:lpstr>Resources</vt:lpstr>
      <vt:lpstr>Testing 1, 2, 3 Website</vt:lpstr>
      <vt:lpstr>Teacher Newsletter (1)</vt:lpstr>
      <vt:lpstr>Teacher Newsletter (2)</vt:lpstr>
      <vt:lpstr>MCA Teacher Review Panel</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Beattie, Kate (MDE)</cp:lastModifiedBy>
  <cp:revision>731</cp:revision>
  <dcterms:created xsi:type="dcterms:W3CDTF">2016-01-06T16:54:03Z</dcterms:created>
  <dcterms:modified xsi:type="dcterms:W3CDTF">2018-10-29T15:07:56Z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