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5.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6.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7.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8.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9.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99" r:id="rId2"/>
    <p:sldId id="435" r:id="rId3"/>
    <p:sldId id="474" r:id="rId4"/>
    <p:sldId id="466" r:id="rId5"/>
    <p:sldId id="295" r:id="rId6"/>
    <p:sldId id="264" r:id="rId7"/>
    <p:sldId id="339" r:id="rId8"/>
    <p:sldId id="384" r:id="rId9"/>
    <p:sldId id="385" r:id="rId10"/>
    <p:sldId id="383" r:id="rId11"/>
    <p:sldId id="475" r:id="rId12"/>
    <p:sldId id="297" r:id="rId13"/>
    <p:sldId id="364" r:id="rId14"/>
    <p:sldId id="362" r:id="rId15"/>
    <p:sldId id="490" r:id="rId16"/>
    <p:sldId id="491" r:id="rId17"/>
    <p:sldId id="492" r:id="rId18"/>
    <p:sldId id="493" r:id="rId19"/>
    <p:sldId id="494" r:id="rId20"/>
    <p:sldId id="495" r:id="rId21"/>
    <p:sldId id="496" r:id="rId22"/>
    <p:sldId id="515" r:id="rId23"/>
    <p:sldId id="497" r:id="rId24"/>
    <p:sldId id="498" r:id="rId25"/>
    <p:sldId id="499" r:id="rId26"/>
    <p:sldId id="481" r:id="rId27"/>
    <p:sldId id="482" r:id="rId28"/>
    <p:sldId id="365" r:id="rId29"/>
    <p:sldId id="534" r:id="rId30"/>
    <p:sldId id="535" r:id="rId31"/>
    <p:sldId id="536" r:id="rId32"/>
    <p:sldId id="537" r:id="rId33"/>
    <p:sldId id="538" r:id="rId34"/>
    <p:sldId id="539" r:id="rId35"/>
    <p:sldId id="540" r:id="rId36"/>
    <p:sldId id="526" r:id="rId37"/>
    <p:sldId id="560" r:id="rId38"/>
    <p:sldId id="559" r:id="rId39"/>
    <p:sldId id="541" r:id="rId40"/>
    <p:sldId id="542" r:id="rId41"/>
    <p:sldId id="561" r:id="rId42"/>
    <p:sldId id="554" r:id="rId43"/>
    <p:sldId id="555" r:id="rId44"/>
    <p:sldId id="543" r:id="rId45"/>
    <p:sldId id="544" r:id="rId46"/>
    <p:sldId id="545" r:id="rId47"/>
    <p:sldId id="556" r:id="rId48"/>
    <p:sldId id="557" r:id="rId49"/>
    <p:sldId id="547" r:id="rId50"/>
    <p:sldId id="548" r:id="rId51"/>
    <p:sldId id="549" r:id="rId52"/>
    <p:sldId id="550" r:id="rId53"/>
    <p:sldId id="551" r:id="rId54"/>
    <p:sldId id="552" r:id="rId55"/>
    <p:sldId id="553" r:id="rId56"/>
    <p:sldId id="558" r:id="rId57"/>
    <p:sldId id="473" r:id="rId58"/>
    <p:sldId id="375" r:id="rId59"/>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5">
          <p15:clr>
            <a:srgbClr val="A4A3A4"/>
          </p15:clr>
        </p15:guide>
        <p15:guide id="2" pos="30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C Rodriguez" initials="Reviewer" lastIdx="1" clrIdx="0">
    <p:extLst>
      <p:ext uri="{19B8F6BF-5375-455C-9EA6-DF929625EA0E}">
        <p15:presenceInfo xmlns:p15="http://schemas.microsoft.com/office/powerpoint/2012/main" userId="Michael C Rodrig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FC"/>
    <a:srgbClr val="00B9E4"/>
    <a:srgbClr val="000000"/>
    <a:srgbClr val="FFCC33"/>
    <a:srgbClr val="7A0019"/>
    <a:srgbClr val="005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5490" autoAdjust="0"/>
  </p:normalViewPr>
  <p:slideViewPr>
    <p:cSldViewPr snapToGrid="0">
      <p:cViewPr varScale="1">
        <p:scale>
          <a:sx n="61" d="100"/>
          <a:sy n="61" d="100"/>
        </p:scale>
        <p:origin x="56" y="568"/>
      </p:cViewPr>
      <p:guideLst>
        <p:guide orient="horz" pos="2160"/>
        <p:guide pos="3840"/>
      </p:guideLst>
    </p:cSldViewPr>
  </p:slideViewPr>
  <p:notesTextViewPr>
    <p:cViewPr>
      <p:scale>
        <a:sx n="3" d="2"/>
        <a:sy n="3" d="2"/>
      </p:scale>
      <p:origin x="0" y="0"/>
    </p:cViewPr>
  </p:notesTextViewPr>
  <p:sorterViewPr>
    <p:cViewPr>
      <p:scale>
        <a:sx n="120" d="100"/>
        <a:sy n="120" d="100"/>
      </p:scale>
      <p:origin x="0" y="-6270"/>
    </p:cViewPr>
  </p:sorterViewPr>
  <p:notesViewPr>
    <p:cSldViewPr snapToGrid="0">
      <p:cViewPr varScale="1">
        <p:scale>
          <a:sx n="72" d="100"/>
          <a:sy n="72" d="100"/>
        </p:scale>
        <p:origin x="576" y="60"/>
      </p:cViewPr>
      <p:guideLst>
        <p:guide orient="horz" pos="2305"/>
        <p:guide pos="302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crdz\Documents\MSS\2022-MSS-profiles\MSS-2022-summary-report-20230515.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6.xml"/></Relationships>
</file>

<file path=ppt/charts/_rels/chart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7.xml"/></Relationships>
</file>

<file path=ppt/charts/_rels/chart3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8.xml"/></Relationships>
</file>

<file path=ppt/charts/_rels/chart3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9.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06D7-4D56-AEC8-AE92893F2219}"/>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0.85384007197578993</c:v>
              </c:pt>
              <c:pt idx="1">
                <c:v>0.76746838822415842</c:v>
              </c:pt>
              <c:pt idx="2">
                <c:v>0.75548819244120669</c:v>
              </c:pt>
              <c:pt idx="3">
                <c:v>0.74407543391188247</c:v>
              </c:pt>
            </c:numLit>
          </c:val>
          <c:extLst>
            <c:ext xmlns:c16="http://schemas.microsoft.com/office/drawing/2014/chart" uri="{C3380CC4-5D6E-409C-BE32-E72D297353CC}">
              <c16:uniqueId val="{00000001-06D7-4D56-AEC8-AE92893F2219}"/>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0.85795566989906991</c:v>
              </c:pt>
              <c:pt idx="1">
                <c:v>0.76592719640721263</c:v>
              </c:pt>
              <c:pt idx="2">
                <c:v>0.76539867334506562</c:v>
              </c:pt>
              <c:pt idx="3">
                <c:v>0.72999162245182914</c:v>
              </c:pt>
            </c:numLit>
          </c:val>
          <c:extLst>
            <c:ext xmlns:c16="http://schemas.microsoft.com/office/drawing/2014/chart" uri="{C3380CC4-5D6E-409C-BE32-E72D297353CC}">
              <c16:uniqueId val="{00000002-06D7-4D56-AEC8-AE92893F2219}"/>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0.77533136426880167</c:v>
              </c:pt>
              <c:pt idx="1">
                <c:v>0.69505264138637846</c:v>
              </c:pt>
              <c:pt idx="2">
                <c:v>0.69327477226250234</c:v>
              </c:pt>
              <c:pt idx="3">
                <c:v>0.68612702960840499</c:v>
              </c:pt>
            </c:numLit>
          </c:val>
          <c:extLst>
            <c:ext xmlns:c16="http://schemas.microsoft.com/office/drawing/2014/chart" uri="{C3380CC4-5D6E-409C-BE32-E72D297353CC}">
              <c16:uniqueId val="{00000003-06D7-4D56-AEC8-AE92893F2219}"/>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0.74228334292551423</c:v>
              </c:pt>
              <c:pt idx="1">
                <c:v>0.60143289111661991</c:v>
              </c:pt>
              <c:pt idx="2">
                <c:v>0.59898625029130736</c:v>
              </c:pt>
              <c:pt idx="3">
                <c:v>0.58392721758908261</c:v>
              </c:pt>
            </c:numLit>
          </c:val>
          <c:extLst>
            <c:ext xmlns:c16="http://schemas.microsoft.com/office/drawing/2014/chart" uri="{C3380CC4-5D6E-409C-BE32-E72D297353CC}">
              <c16:uniqueId val="{00000004-06D7-4D56-AEC8-AE92893F2219}"/>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1507-4652-B587-C46A28DCDBE1}"/>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0.30315601934334441</c:v>
              </c:pt>
              <c:pt idx="1">
                <c:v>0.35174055480921068</c:v>
              </c:pt>
              <c:pt idx="2">
                <c:v>0.32000382208207923</c:v>
              </c:pt>
              <c:pt idx="3">
                <c:v>0.28765847914784087</c:v>
              </c:pt>
            </c:numLit>
          </c:val>
          <c:extLst>
            <c:ext xmlns:c16="http://schemas.microsoft.com/office/drawing/2014/chart" uri="{C3380CC4-5D6E-409C-BE32-E72D297353CC}">
              <c16:uniqueId val="{00000001-1507-4652-B587-C46A28DCDBE1}"/>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0.3637483395725154</c:v>
              </c:pt>
              <c:pt idx="1">
                <c:v>0.33591219863260158</c:v>
              </c:pt>
              <c:pt idx="2">
                <c:v>0.30133518526815722</c:v>
              </c:pt>
              <c:pt idx="3">
                <c:v>0.2510228506220602</c:v>
              </c:pt>
            </c:numLit>
          </c:val>
          <c:extLst>
            <c:ext xmlns:c16="http://schemas.microsoft.com/office/drawing/2014/chart" uri="{C3380CC4-5D6E-409C-BE32-E72D297353CC}">
              <c16:uniqueId val="{00000002-1507-4652-B587-C46A28DCDBE1}"/>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0.36659868570133702</c:v>
              </c:pt>
              <c:pt idx="1">
                <c:v>0.36536242051189211</c:v>
              </c:pt>
              <c:pt idx="2">
                <c:v>0.31813421963212529</c:v>
              </c:pt>
              <c:pt idx="3">
                <c:v>0.24112144051145201</c:v>
              </c:pt>
            </c:numLit>
          </c:val>
          <c:extLst>
            <c:ext xmlns:c16="http://schemas.microsoft.com/office/drawing/2014/chart" uri="{C3380CC4-5D6E-409C-BE32-E72D297353CC}">
              <c16:uniqueId val="{00000003-1507-4652-B587-C46A28DCDBE1}"/>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0.32770026461390428</c:v>
              </c:pt>
              <c:pt idx="1">
                <c:v>0.36018062397372741</c:v>
              </c:pt>
              <c:pt idx="2">
                <c:v>0.31031835095387161</c:v>
              </c:pt>
              <c:pt idx="3">
                <c:v>0.26011916202191038</c:v>
              </c:pt>
            </c:numLit>
          </c:val>
          <c:extLst>
            <c:ext xmlns:c16="http://schemas.microsoft.com/office/drawing/2014/chart" uri="{C3380CC4-5D6E-409C-BE32-E72D297353CC}">
              <c16:uniqueId val="{00000004-1507-4652-B587-C46A28DCDBE1}"/>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2D50-4B87-B3F4-2BE880AA1003}"/>
            </c:ext>
          </c:extLst>
        </c:ser>
        <c:ser>
          <c:idx val="0"/>
          <c:order val="0"/>
          <c:tx>
            <c:v>2013</c:v>
          </c:tx>
          <c:spPr>
            <a:solidFill>
              <a:schemeClr val="accent1"/>
            </a:solidFill>
            <a:ln>
              <a:noFill/>
            </a:ln>
            <a:effectLst/>
          </c:spPr>
          <c:invertIfNegative val="0"/>
          <c:dPt>
            <c:idx val="0"/>
            <c:invertIfNegative val="0"/>
            <c:bubble3D val="0"/>
            <c:spPr>
              <a:solidFill>
                <a:srgbClr val="000000">
                  <a:alpha val="0"/>
                </a:srgbClr>
              </a:solidFill>
              <a:ln>
                <a:noFill/>
              </a:ln>
              <a:effectLst/>
            </c:spPr>
            <c:extLst>
              <c:ext xmlns:c16="http://schemas.microsoft.com/office/drawing/2014/chart" uri="{C3380CC4-5D6E-409C-BE32-E72D297353CC}">
                <c16:uniqueId val="{00000006-2D50-4B87-B3F4-2BE880AA1003}"/>
              </c:ext>
            </c:extLst>
          </c:dPt>
          <c:cat>
            <c:strLit>
              <c:ptCount val="4"/>
              <c:pt idx="0">
                <c:v>5th</c:v>
              </c:pt>
              <c:pt idx="1">
                <c:v>8th</c:v>
              </c:pt>
              <c:pt idx="2">
                <c:v>9th</c:v>
              </c:pt>
              <c:pt idx="3">
                <c:v>11th</c:v>
              </c:pt>
            </c:strLit>
          </c:cat>
          <c:val>
            <c:numLit>
              <c:formatCode>General</c:formatCode>
              <c:ptCount val="4"/>
              <c:pt idx="0">
                <c:v>9.3377623115047978E-2</c:v>
              </c:pt>
              <c:pt idx="1">
                <c:v>0.29523877337890442</c:v>
              </c:pt>
              <c:pt idx="2">
                <c:v>0.31054913294797692</c:v>
              </c:pt>
              <c:pt idx="3">
                <c:v>0.31766326811793882</c:v>
              </c:pt>
            </c:numLit>
          </c:val>
          <c:extLst>
            <c:ext xmlns:c16="http://schemas.microsoft.com/office/drawing/2014/chart" uri="{C3380CC4-5D6E-409C-BE32-E72D297353CC}">
              <c16:uniqueId val="{00000001-2D50-4B87-B3F4-2BE880AA1003}"/>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1">
                <c:v>0.33747872461136957</c:v>
              </c:pt>
              <c:pt idx="2">
                <c:v>0.34244906247884649</c:v>
              </c:pt>
              <c:pt idx="3">
                <c:v>0.37790403330145689</c:v>
              </c:pt>
            </c:numLit>
          </c:val>
          <c:extLst>
            <c:ext xmlns:c16="http://schemas.microsoft.com/office/drawing/2014/chart" uri="{C3380CC4-5D6E-409C-BE32-E72D297353CC}">
              <c16:uniqueId val="{00000002-2D50-4B87-B3F4-2BE880AA1003}"/>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1">
                <c:v>0.38483839550633048</c:v>
              </c:pt>
              <c:pt idx="2">
                <c:v>0.39690011481056259</c:v>
              </c:pt>
              <c:pt idx="3">
                <c:v>0.42895212151718831</c:v>
              </c:pt>
            </c:numLit>
          </c:val>
          <c:extLst>
            <c:ext xmlns:c16="http://schemas.microsoft.com/office/drawing/2014/chart" uri="{C3380CC4-5D6E-409C-BE32-E72D297353CC}">
              <c16:uniqueId val="{00000003-2D50-4B87-B3F4-2BE880AA1003}"/>
            </c:ext>
          </c:extLst>
        </c:ser>
        <c:ser>
          <c:idx val="3"/>
          <c:order val="3"/>
          <c:tx>
            <c:v>2022</c:v>
          </c:tx>
          <c:spPr>
            <a:solidFill>
              <a:schemeClr val="tx1"/>
            </a:solidFill>
            <a:ln>
              <a:noFill/>
            </a:ln>
            <a:effectLst/>
          </c:spPr>
          <c:invertIfNegative val="0"/>
          <c:dPt>
            <c:idx val="0"/>
            <c:invertIfNegative val="0"/>
            <c:bubble3D val="0"/>
            <c:spPr>
              <a:solidFill>
                <a:srgbClr val="000000">
                  <a:alpha val="0"/>
                </a:srgbClr>
              </a:solidFill>
              <a:ln>
                <a:noFill/>
              </a:ln>
              <a:effectLst/>
            </c:spPr>
            <c:extLst>
              <c:ext xmlns:c16="http://schemas.microsoft.com/office/drawing/2014/chart" uri="{C3380CC4-5D6E-409C-BE32-E72D297353CC}">
                <c16:uniqueId val="{00000005-2D50-4B87-B3F4-2BE880AA1003}"/>
              </c:ext>
            </c:extLst>
          </c:dPt>
          <c:cat>
            <c:strLit>
              <c:ptCount val="4"/>
              <c:pt idx="0">
                <c:v>5th</c:v>
              </c:pt>
              <c:pt idx="1">
                <c:v>8th</c:v>
              </c:pt>
              <c:pt idx="2">
                <c:v>9th</c:v>
              </c:pt>
              <c:pt idx="3">
                <c:v>11th</c:v>
              </c:pt>
            </c:strLit>
          </c:cat>
          <c:val>
            <c:numLit>
              <c:formatCode>General</c:formatCode>
              <c:ptCount val="4"/>
              <c:pt idx="0">
                <c:v>0.2149637972646822</c:v>
              </c:pt>
              <c:pt idx="1">
                <c:v>0.44233324850849659</c:v>
              </c:pt>
              <c:pt idx="2">
                <c:v>0.45595424776312149</c:v>
              </c:pt>
              <c:pt idx="3">
                <c:v>0.49349978133821021</c:v>
              </c:pt>
            </c:numLit>
          </c:val>
          <c:extLst>
            <c:ext xmlns:c16="http://schemas.microsoft.com/office/drawing/2014/chart" uri="{C3380CC4-5D6E-409C-BE32-E72D297353CC}">
              <c16:uniqueId val="{00000004-2D50-4B87-B3F4-2BE880AA1003}"/>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Sheet1!$E$2</c:f>
              <c:strCache>
                <c:ptCount val="1"/>
                <c:pt idx="0">
                  <c:v>CTL</c:v>
                </c:pt>
              </c:strCache>
            </c:strRef>
          </c:tx>
          <c:spPr>
            <a:ln w="101600" cap="rnd">
              <a:solidFill>
                <a:schemeClr val="accent1"/>
              </a:solidFill>
              <a:round/>
            </a:ln>
            <a:effectLst/>
          </c:spPr>
          <c:marker>
            <c:symbol val="circle"/>
            <c:size val="5"/>
            <c:spPr>
              <a:solidFill>
                <a:schemeClr val="accent1"/>
              </a:solidFill>
              <a:ln w="9525">
                <a:solidFill>
                  <a:schemeClr val="accent1"/>
                </a:solidFill>
              </a:ln>
              <a:effectLst/>
            </c:spPr>
          </c:marker>
          <c:xVal>
            <c:strRef>
              <c:f>Sheet1!$A$3:$A$6</c:f>
              <c:strCache>
                <c:ptCount val="4"/>
                <c:pt idx="0">
                  <c:v>2013</c:v>
                </c:pt>
                <c:pt idx="1">
                  <c:v>2016</c:v>
                </c:pt>
                <c:pt idx="2">
                  <c:v>2019</c:v>
                </c:pt>
                <c:pt idx="3">
                  <c:v>2022</c:v>
                </c:pt>
              </c:strCache>
            </c:strRef>
          </c:xVal>
          <c:yVal>
            <c:numRef>
              <c:f>Sheet1!$E$3:$E$6</c:f>
              <c:numCache>
                <c:formatCode>.00</c:formatCode>
                <c:ptCount val="4"/>
                <c:pt idx="0">
                  <c:v>0.77933953728836269</c:v>
                </c:pt>
                <c:pt idx="1">
                  <c:v>0.78054431754082476</c:v>
                </c:pt>
                <c:pt idx="2">
                  <c:v>0.71321994178763848</c:v>
                </c:pt>
                <c:pt idx="3" formatCode="###0.00">
                  <c:v>0.63289887295867908</c:v>
                </c:pt>
              </c:numCache>
            </c:numRef>
          </c:yVal>
          <c:smooth val="0"/>
          <c:extLst>
            <c:ext xmlns:c16="http://schemas.microsoft.com/office/drawing/2014/chart" uri="{C3380CC4-5D6E-409C-BE32-E72D297353CC}">
              <c16:uniqueId val="{00000000-CBBC-4704-86C1-A9F8C969BF37}"/>
            </c:ext>
          </c:extLst>
        </c:ser>
        <c:ser>
          <c:idx val="1"/>
          <c:order val="1"/>
          <c:tx>
            <c:strRef>
              <c:f>Sheet1!$F$2</c:f>
              <c:strCache>
                <c:ptCount val="1"/>
                <c:pt idx="0">
                  <c:v>PIO</c:v>
                </c:pt>
              </c:strCache>
            </c:strRef>
          </c:tx>
          <c:spPr>
            <a:ln w="101600" cap="rnd">
              <a:solidFill>
                <a:schemeClr val="tx1"/>
              </a:solidFill>
              <a:round/>
            </a:ln>
            <a:effectLst/>
          </c:spPr>
          <c:marker>
            <c:symbol val="circle"/>
            <c:size val="5"/>
            <c:spPr>
              <a:solidFill>
                <a:schemeClr val="accent2"/>
              </a:solidFill>
              <a:ln w="9525">
                <a:solidFill>
                  <a:schemeClr val="accent2"/>
                </a:solidFill>
              </a:ln>
              <a:effectLst/>
            </c:spPr>
          </c:marker>
          <c:xVal>
            <c:strRef>
              <c:f>Sheet1!$A$3:$A$6</c:f>
              <c:strCache>
                <c:ptCount val="4"/>
                <c:pt idx="0">
                  <c:v>2013</c:v>
                </c:pt>
                <c:pt idx="1">
                  <c:v>2016</c:v>
                </c:pt>
                <c:pt idx="2">
                  <c:v>2019</c:v>
                </c:pt>
                <c:pt idx="3">
                  <c:v>2022</c:v>
                </c:pt>
              </c:strCache>
            </c:strRef>
          </c:xVal>
          <c:yVal>
            <c:numRef>
              <c:f>Sheet1!$F$3:$F$6</c:f>
              <c:numCache>
                <c:formatCode>.00</c:formatCode>
                <c:ptCount val="4"/>
                <c:pt idx="0">
                  <c:v>0.54103385526579795</c:v>
                </c:pt>
                <c:pt idx="1">
                  <c:v>0.5373395191034781</c:v>
                </c:pt>
                <c:pt idx="2">
                  <c:v>0.44279074729774182</c:v>
                </c:pt>
                <c:pt idx="3" formatCode="###0.00">
                  <c:v>0.34395443364792527</c:v>
                </c:pt>
              </c:numCache>
            </c:numRef>
          </c:yVal>
          <c:smooth val="0"/>
          <c:extLst>
            <c:ext xmlns:c16="http://schemas.microsoft.com/office/drawing/2014/chart" uri="{C3380CC4-5D6E-409C-BE32-E72D297353CC}">
              <c16:uniqueId val="{00000001-CBBC-4704-86C1-A9F8C969BF37}"/>
            </c:ext>
          </c:extLst>
        </c:ser>
        <c:ser>
          <c:idx val="2"/>
          <c:order val="2"/>
          <c:tx>
            <c:strRef>
              <c:f>Sheet1!$G$2</c:f>
              <c:strCache>
                <c:ptCount val="1"/>
                <c:pt idx="0">
                  <c:v>SC</c:v>
                </c:pt>
              </c:strCache>
            </c:strRef>
          </c:tx>
          <c:spPr>
            <a:ln w="101600" cap="rnd">
              <a:solidFill>
                <a:schemeClr val="bg2">
                  <a:lumMod val="75000"/>
                </a:schemeClr>
              </a:solidFill>
              <a:round/>
            </a:ln>
            <a:effectLst/>
          </c:spPr>
          <c:marker>
            <c:symbol val="circle"/>
            <c:size val="5"/>
            <c:spPr>
              <a:solidFill>
                <a:schemeClr val="accent3"/>
              </a:solidFill>
              <a:ln w="9525">
                <a:solidFill>
                  <a:schemeClr val="accent3"/>
                </a:solidFill>
              </a:ln>
              <a:effectLst/>
            </c:spPr>
          </c:marker>
          <c:xVal>
            <c:strRef>
              <c:f>Sheet1!$A$3:$A$6</c:f>
              <c:strCache>
                <c:ptCount val="4"/>
                <c:pt idx="0">
                  <c:v>2013</c:v>
                </c:pt>
                <c:pt idx="1">
                  <c:v>2016</c:v>
                </c:pt>
                <c:pt idx="2">
                  <c:v>2019</c:v>
                </c:pt>
                <c:pt idx="3">
                  <c:v>2022</c:v>
                </c:pt>
              </c:strCache>
            </c:strRef>
          </c:xVal>
          <c:yVal>
            <c:numRef>
              <c:f>Sheet1!$G$3:$G$6</c:f>
              <c:numCache>
                <c:formatCode>.00</c:formatCode>
                <c:ptCount val="4"/>
                <c:pt idx="0">
                  <c:v>0.6270490650920818</c:v>
                </c:pt>
                <c:pt idx="1">
                  <c:v>0.62050415398111547</c:v>
                </c:pt>
                <c:pt idx="2">
                  <c:v>0.58097970730791759</c:v>
                </c:pt>
                <c:pt idx="3" formatCode="###0.00">
                  <c:v>0.49879289608372379</c:v>
                </c:pt>
              </c:numCache>
            </c:numRef>
          </c:yVal>
          <c:smooth val="0"/>
          <c:extLst>
            <c:ext xmlns:c16="http://schemas.microsoft.com/office/drawing/2014/chart" uri="{C3380CC4-5D6E-409C-BE32-E72D297353CC}">
              <c16:uniqueId val="{00000002-CBBC-4704-86C1-A9F8C969BF37}"/>
            </c:ext>
          </c:extLst>
        </c:ser>
        <c:dLbls>
          <c:showLegendKey val="0"/>
          <c:showVal val="0"/>
          <c:showCatName val="0"/>
          <c:showSerName val="0"/>
          <c:showPercent val="0"/>
          <c:showBubbleSize val="0"/>
        </c:dLbls>
        <c:axId val="503843712"/>
        <c:axId val="503836824"/>
      </c:scatterChart>
      <c:valAx>
        <c:axId val="503843712"/>
        <c:scaling>
          <c:orientation val="minMax"/>
          <c:max val="4"/>
          <c:min val="1"/>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503836824"/>
        <c:crosses val="autoZero"/>
        <c:crossBetween val="midCat"/>
        <c:majorUnit val="1"/>
      </c:valAx>
      <c:valAx>
        <c:axId val="503836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503843712"/>
        <c:crosses val="autoZero"/>
        <c:crossBetween val="midCat"/>
        <c:majorUnit val="0.2"/>
      </c:valAx>
      <c:spPr>
        <a:noFill/>
        <a:ln>
          <a:noFill/>
        </a:ln>
        <a:effectLst/>
      </c:spPr>
    </c:plotArea>
    <c:legend>
      <c:legendPos val="r"/>
      <c:layout>
        <c:manualLayout>
          <c:xMode val="edge"/>
          <c:yMode val="edge"/>
          <c:x val="0.89913806447271027"/>
          <c:y val="3.86844746996267E-2"/>
          <c:w val="0.10086193552728986"/>
          <c:h val="0.8675561976123951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strRef>
              <c:f>Sheet1!$H$2</c:f>
              <c:strCache>
                <c:ptCount val="1"/>
                <c:pt idx="0">
                  <c:v>EM</c:v>
                </c:pt>
              </c:strCache>
            </c:strRef>
          </c:tx>
          <c:spPr>
            <a:ln w="101600" cap="rnd">
              <a:solidFill>
                <a:srgbClr val="C00000"/>
              </a:solidFill>
              <a:round/>
            </a:ln>
            <a:effectLst/>
          </c:spPr>
          <c:marker>
            <c:symbol val="circle"/>
            <c:size val="5"/>
            <c:spPr>
              <a:solidFill>
                <a:schemeClr val="accent4"/>
              </a:solidFill>
              <a:ln w="9525">
                <a:solidFill>
                  <a:schemeClr val="accent4"/>
                </a:solidFill>
              </a:ln>
              <a:effectLst/>
            </c:spPr>
          </c:marker>
          <c:xVal>
            <c:strRef>
              <c:f>Sheet1!$A$3:$A$6</c:f>
              <c:strCache>
                <c:ptCount val="4"/>
                <c:pt idx="0">
                  <c:v>2013</c:v>
                </c:pt>
                <c:pt idx="1">
                  <c:v>2016</c:v>
                </c:pt>
                <c:pt idx="2">
                  <c:v>2019</c:v>
                </c:pt>
                <c:pt idx="3">
                  <c:v>2022</c:v>
                </c:pt>
              </c:strCache>
            </c:strRef>
          </c:xVal>
          <c:yVal>
            <c:numRef>
              <c:f>Sheet1!$H$3:$H$6</c:f>
              <c:numCache>
                <c:formatCode>.00</c:formatCode>
                <c:ptCount val="4"/>
                <c:pt idx="0">
                  <c:v>0.77001861553048057</c:v>
                </c:pt>
                <c:pt idx="1">
                  <c:v>0.76706311145215023</c:v>
                </c:pt>
                <c:pt idx="2">
                  <c:v>0.73319237481541499</c:v>
                </c:pt>
                <c:pt idx="3" formatCode="###0.00">
                  <c:v>0.67675591425781634</c:v>
                </c:pt>
              </c:numCache>
            </c:numRef>
          </c:yVal>
          <c:smooth val="0"/>
          <c:extLst>
            <c:ext xmlns:c16="http://schemas.microsoft.com/office/drawing/2014/chart" uri="{C3380CC4-5D6E-409C-BE32-E72D297353CC}">
              <c16:uniqueId val="{00000003-5A59-4BA7-B2EA-ECEAA8292A20}"/>
            </c:ext>
          </c:extLst>
        </c:ser>
        <c:ser>
          <c:idx val="4"/>
          <c:order val="1"/>
          <c:tx>
            <c:strRef>
              <c:f>Sheet1!$I$2</c:f>
              <c:strCache>
                <c:ptCount val="1"/>
                <c:pt idx="0">
                  <c:v>FCS</c:v>
                </c:pt>
              </c:strCache>
            </c:strRef>
          </c:tx>
          <c:spPr>
            <a:ln w="101600" cap="rnd">
              <a:solidFill>
                <a:srgbClr val="00B050"/>
              </a:solidFill>
              <a:round/>
            </a:ln>
            <a:effectLst/>
          </c:spPr>
          <c:marker>
            <c:symbol val="circle"/>
            <c:size val="5"/>
            <c:spPr>
              <a:solidFill>
                <a:schemeClr val="accent5"/>
              </a:solidFill>
              <a:ln w="9525">
                <a:solidFill>
                  <a:schemeClr val="accent5"/>
                </a:solidFill>
              </a:ln>
              <a:effectLst/>
            </c:spPr>
          </c:marker>
          <c:xVal>
            <c:strRef>
              <c:f>Sheet1!$A$3:$A$6</c:f>
              <c:strCache>
                <c:ptCount val="4"/>
                <c:pt idx="0">
                  <c:v>2013</c:v>
                </c:pt>
                <c:pt idx="1">
                  <c:v>2016</c:v>
                </c:pt>
                <c:pt idx="2">
                  <c:v>2019</c:v>
                </c:pt>
                <c:pt idx="3">
                  <c:v>2022</c:v>
                </c:pt>
              </c:strCache>
            </c:strRef>
          </c:xVal>
          <c:yVal>
            <c:numRef>
              <c:f>Sheet1!$I$3:$I$6</c:f>
              <c:numCache>
                <c:formatCode>.00</c:formatCode>
                <c:ptCount val="4"/>
                <c:pt idx="0">
                  <c:v>0.65685886788473635</c:v>
                </c:pt>
                <c:pt idx="1">
                  <c:v>0.68115734930477578</c:v>
                </c:pt>
                <c:pt idx="2">
                  <c:v>0.65844058873406575</c:v>
                </c:pt>
                <c:pt idx="3" formatCode="###0.00">
                  <c:v>0.57846335658049841</c:v>
                </c:pt>
              </c:numCache>
            </c:numRef>
          </c:yVal>
          <c:smooth val="0"/>
          <c:extLst>
            <c:ext xmlns:c16="http://schemas.microsoft.com/office/drawing/2014/chart" uri="{C3380CC4-5D6E-409C-BE32-E72D297353CC}">
              <c16:uniqueId val="{00000004-5A59-4BA7-B2EA-ECEAA8292A20}"/>
            </c:ext>
          </c:extLst>
        </c:ser>
        <c:ser>
          <c:idx val="5"/>
          <c:order val="2"/>
          <c:tx>
            <c:strRef>
              <c:f>Sheet1!$J$2</c:f>
              <c:strCache>
                <c:ptCount val="1"/>
                <c:pt idx="0">
                  <c:v>TSS</c:v>
                </c:pt>
              </c:strCache>
            </c:strRef>
          </c:tx>
          <c:spPr>
            <a:ln w="101600" cap="rnd">
              <a:solidFill>
                <a:schemeClr val="tx1"/>
              </a:solidFill>
              <a:round/>
            </a:ln>
            <a:effectLst/>
          </c:spPr>
          <c:marker>
            <c:symbol val="circle"/>
            <c:size val="5"/>
            <c:spPr>
              <a:solidFill>
                <a:schemeClr val="accent6"/>
              </a:solidFill>
              <a:ln w="9525">
                <a:solidFill>
                  <a:schemeClr val="accent6"/>
                </a:solidFill>
              </a:ln>
              <a:effectLst/>
            </c:spPr>
          </c:marker>
          <c:xVal>
            <c:strRef>
              <c:f>Sheet1!$A$3:$A$6</c:f>
              <c:strCache>
                <c:ptCount val="4"/>
                <c:pt idx="0">
                  <c:v>2013</c:v>
                </c:pt>
                <c:pt idx="1">
                  <c:v>2016</c:v>
                </c:pt>
                <c:pt idx="2">
                  <c:v>2019</c:v>
                </c:pt>
                <c:pt idx="3">
                  <c:v>2022</c:v>
                </c:pt>
              </c:strCache>
            </c:strRef>
          </c:xVal>
          <c:yVal>
            <c:numRef>
              <c:f>Sheet1!$J$3:$J$6</c:f>
              <c:numCache>
                <c:formatCode>.00</c:formatCode>
                <c:ptCount val="4"/>
                <c:pt idx="0">
                  <c:v>0.53379775693283249</c:v>
                </c:pt>
                <c:pt idx="1">
                  <c:v>0.54570631876451581</c:v>
                </c:pt>
                <c:pt idx="2">
                  <c:v>0.49498264967888261</c:v>
                </c:pt>
                <c:pt idx="3" formatCode="###0.00">
                  <c:v>0.4467296615214329</c:v>
                </c:pt>
              </c:numCache>
            </c:numRef>
          </c:yVal>
          <c:smooth val="0"/>
          <c:extLst>
            <c:ext xmlns:c16="http://schemas.microsoft.com/office/drawing/2014/chart" uri="{C3380CC4-5D6E-409C-BE32-E72D297353CC}">
              <c16:uniqueId val="{00000005-5A59-4BA7-B2EA-ECEAA8292A20}"/>
            </c:ext>
          </c:extLst>
        </c:ser>
        <c:dLbls>
          <c:showLegendKey val="0"/>
          <c:showVal val="0"/>
          <c:showCatName val="0"/>
          <c:showSerName val="0"/>
          <c:showPercent val="0"/>
          <c:showBubbleSize val="0"/>
        </c:dLbls>
        <c:axId val="503843712"/>
        <c:axId val="503836824"/>
      </c:scatterChart>
      <c:valAx>
        <c:axId val="503843712"/>
        <c:scaling>
          <c:orientation val="minMax"/>
          <c:max val="4"/>
          <c:min val="1"/>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503836824"/>
        <c:crosses val="autoZero"/>
        <c:crossBetween val="midCat"/>
        <c:majorUnit val="1"/>
      </c:valAx>
      <c:valAx>
        <c:axId val="503836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503843712"/>
        <c:crosses val="autoZero"/>
        <c:crossBetween val="midCat"/>
        <c:majorUnit val="0.2"/>
      </c:valAx>
      <c:spPr>
        <a:noFill/>
        <a:ln>
          <a:noFill/>
        </a:ln>
        <a:effectLst/>
      </c:spPr>
    </c:plotArea>
    <c:legend>
      <c:legendPos val="r"/>
      <c:layout>
        <c:manualLayout>
          <c:xMode val="edge"/>
          <c:yMode val="edge"/>
          <c:x val="0.8980696884043341"/>
          <c:y val="6.1085887449552678E-2"/>
          <c:w val="9.9211336563698793E-2"/>
          <c:h val="0.8093124700138288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Sheet2!$J$4</c:f>
              <c:strCache>
                <c:ptCount val="1"/>
                <c:pt idx="0">
                  <c:v>2-year College Goal</c:v>
                </c:pt>
              </c:strCache>
            </c:strRef>
          </c:tx>
          <c:spPr>
            <a:ln w="101600" cap="rnd">
              <a:solidFill>
                <a:schemeClr val="accent1"/>
              </a:solidFill>
              <a:round/>
            </a:ln>
            <a:effectLst/>
          </c:spPr>
          <c:marker>
            <c:symbol val="none"/>
          </c:marker>
          <c:dPt>
            <c:idx val="2"/>
            <c:marker>
              <c:symbol val="none"/>
            </c:marker>
            <c:bubble3D val="0"/>
            <c:spPr>
              <a:ln w="101600" cap="rnd">
                <a:noFill/>
                <a:round/>
              </a:ln>
              <a:effectLst/>
            </c:spPr>
            <c:extLst>
              <c:ext xmlns:c16="http://schemas.microsoft.com/office/drawing/2014/chart" uri="{C3380CC4-5D6E-409C-BE32-E72D297353CC}">
                <c16:uniqueId val="{00000003-6E99-4E27-94E7-1E7D3FD0BF16}"/>
              </c:ext>
            </c:extLst>
          </c:dPt>
          <c:cat>
            <c:strRef>
              <c:f>Sheet2!$H$5:$I$8</c:f>
              <c:strCache>
                <c:ptCount val="4"/>
                <c:pt idx="0">
                  <c:v>8th 2016</c:v>
                </c:pt>
                <c:pt idx="1">
                  <c:v>11th 2019</c:v>
                </c:pt>
                <c:pt idx="2">
                  <c:v>8th 2019</c:v>
                </c:pt>
                <c:pt idx="3">
                  <c:v>11th 2022</c:v>
                </c:pt>
              </c:strCache>
            </c:strRef>
          </c:cat>
          <c:val>
            <c:numRef>
              <c:f>Sheet2!$J$5:$J$8</c:f>
              <c:numCache>
                <c:formatCode>###0.00</c:formatCode>
                <c:ptCount val="4"/>
                <c:pt idx="0">
                  <c:v>7.0000000000000007E-2</c:v>
                </c:pt>
                <c:pt idx="1">
                  <c:v>0.17</c:v>
                </c:pt>
                <c:pt idx="2">
                  <c:v>7.0000000000000007E-2</c:v>
                </c:pt>
                <c:pt idx="3">
                  <c:v>0.16</c:v>
                </c:pt>
              </c:numCache>
            </c:numRef>
          </c:val>
          <c:smooth val="0"/>
          <c:extLst>
            <c:ext xmlns:c16="http://schemas.microsoft.com/office/drawing/2014/chart" uri="{C3380CC4-5D6E-409C-BE32-E72D297353CC}">
              <c16:uniqueId val="{00000000-6E99-4E27-94E7-1E7D3FD0BF16}"/>
            </c:ext>
          </c:extLst>
        </c:ser>
        <c:ser>
          <c:idx val="1"/>
          <c:order val="1"/>
          <c:tx>
            <c:strRef>
              <c:f>Sheet2!$K$4</c:f>
              <c:strCache>
                <c:ptCount val="1"/>
                <c:pt idx="0">
                  <c:v>4-year College Goal</c:v>
                </c:pt>
              </c:strCache>
            </c:strRef>
          </c:tx>
          <c:spPr>
            <a:ln w="101600" cap="rnd">
              <a:solidFill>
                <a:schemeClr val="accent2"/>
              </a:solidFill>
              <a:round/>
            </a:ln>
            <a:effectLst/>
          </c:spPr>
          <c:marker>
            <c:symbol val="none"/>
          </c:marker>
          <c:dPt>
            <c:idx val="2"/>
            <c:marker>
              <c:symbol val="none"/>
            </c:marker>
            <c:bubble3D val="0"/>
            <c:spPr>
              <a:ln w="101600" cap="rnd">
                <a:noFill/>
                <a:round/>
              </a:ln>
              <a:effectLst/>
            </c:spPr>
            <c:extLst>
              <c:ext xmlns:c16="http://schemas.microsoft.com/office/drawing/2014/chart" uri="{C3380CC4-5D6E-409C-BE32-E72D297353CC}">
                <c16:uniqueId val="{00000002-6E99-4E27-94E7-1E7D3FD0BF16}"/>
              </c:ext>
            </c:extLst>
          </c:dPt>
          <c:cat>
            <c:strRef>
              <c:f>Sheet2!$H$5:$I$8</c:f>
              <c:strCache>
                <c:ptCount val="4"/>
                <c:pt idx="0">
                  <c:v>8th 2016</c:v>
                </c:pt>
                <c:pt idx="1">
                  <c:v>11th 2019</c:v>
                </c:pt>
                <c:pt idx="2">
                  <c:v>8th 2019</c:v>
                </c:pt>
                <c:pt idx="3">
                  <c:v>11th 2022</c:v>
                </c:pt>
              </c:strCache>
            </c:strRef>
          </c:cat>
          <c:val>
            <c:numRef>
              <c:f>Sheet2!$K$5:$K$8</c:f>
              <c:numCache>
                <c:formatCode>###0.00</c:formatCode>
                <c:ptCount val="4"/>
                <c:pt idx="0">
                  <c:v>0.69268511257981136</c:v>
                </c:pt>
                <c:pt idx="1">
                  <c:v>0.6456316209135452</c:v>
                </c:pt>
                <c:pt idx="2">
                  <c:v>0.66279408143621599</c:v>
                </c:pt>
                <c:pt idx="3">
                  <c:v>0.60319617927994162</c:v>
                </c:pt>
              </c:numCache>
            </c:numRef>
          </c:val>
          <c:smooth val="0"/>
          <c:extLst>
            <c:ext xmlns:c16="http://schemas.microsoft.com/office/drawing/2014/chart" uri="{C3380CC4-5D6E-409C-BE32-E72D297353CC}">
              <c16:uniqueId val="{00000001-6E99-4E27-94E7-1E7D3FD0BF16}"/>
            </c:ext>
          </c:extLst>
        </c:ser>
        <c:dLbls>
          <c:showLegendKey val="0"/>
          <c:showVal val="0"/>
          <c:showCatName val="0"/>
          <c:showSerName val="0"/>
          <c:showPercent val="0"/>
          <c:showBubbleSize val="0"/>
        </c:dLbls>
        <c:smooth val="0"/>
        <c:axId val="754924895"/>
        <c:axId val="1166637103"/>
      </c:lineChart>
      <c:catAx>
        <c:axId val="75492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166637103"/>
        <c:crosses val="autoZero"/>
        <c:auto val="1"/>
        <c:lblAlgn val="ctr"/>
        <c:lblOffset val="100"/>
        <c:noMultiLvlLbl val="0"/>
      </c:catAx>
      <c:valAx>
        <c:axId val="11666371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754924895"/>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4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Sheet1!$E$10</c:f>
              <c:strCache>
                <c:ptCount val="1"/>
                <c:pt idx="0">
                  <c:v>CTL Equipped</c:v>
                </c:pt>
              </c:strCache>
            </c:strRef>
          </c:tx>
          <c:spPr>
            <a:ln w="101600" cap="rnd">
              <a:solidFill>
                <a:schemeClr val="accent1"/>
              </a:solidFill>
              <a:round/>
            </a:ln>
            <a:effectLst/>
          </c:spPr>
          <c:marker>
            <c:symbol val="circle"/>
            <c:size val="5"/>
            <c:spPr>
              <a:solidFill>
                <a:schemeClr val="accent1"/>
              </a:solidFill>
              <a:ln w="101600">
                <a:solidFill>
                  <a:schemeClr val="accent1"/>
                </a:solidFill>
              </a:ln>
              <a:effectLst/>
            </c:spPr>
          </c:marker>
          <c:dPt>
            <c:idx val="3"/>
            <c:marker>
              <c:symbol val="circle"/>
              <c:size val="5"/>
              <c:spPr>
                <a:solidFill>
                  <a:schemeClr val="accent1"/>
                </a:solidFill>
                <a:ln w="101600">
                  <a:solidFill>
                    <a:schemeClr val="accent1"/>
                  </a:solidFill>
                </a:ln>
                <a:effectLst/>
              </c:spPr>
            </c:marker>
            <c:bubble3D val="0"/>
            <c:spPr>
              <a:ln w="101600" cap="rnd">
                <a:noFill/>
                <a:round/>
              </a:ln>
              <a:effectLst/>
            </c:spPr>
            <c:extLst>
              <c:ext xmlns:c16="http://schemas.microsoft.com/office/drawing/2014/chart" uri="{C3380CC4-5D6E-409C-BE32-E72D297353CC}">
                <c16:uniqueId val="{00000001-A76F-405C-B54C-B4F7ED3242A6}"/>
              </c:ext>
            </c:extLst>
          </c:dPt>
          <c:cat>
            <c:strRef>
              <c:f>Sheet1!$A$11:$B$16</c:f>
              <c:strCache>
                <c:ptCount val="6"/>
                <c:pt idx="0">
                  <c:v>5th 2013</c:v>
                </c:pt>
                <c:pt idx="1">
                  <c:v>8th 2016</c:v>
                </c:pt>
                <c:pt idx="2">
                  <c:v>11th 2019</c:v>
                </c:pt>
                <c:pt idx="3">
                  <c:v>5th 2016</c:v>
                </c:pt>
                <c:pt idx="4">
                  <c:v>8th 2019</c:v>
                </c:pt>
                <c:pt idx="5">
                  <c:v>11th 2022</c:v>
                </c:pt>
              </c:strCache>
            </c:strRef>
          </c:cat>
          <c:val>
            <c:numRef>
              <c:f>Sheet1!$E$11:$E$16</c:f>
              <c:numCache>
                <c:formatCode>0.00</c:formatCode>
                <c:ptCount val="6"/>
                <c:pt idx="0">
                  <c:v>0.85384007197579437</c:v>
                </c:pt>
                <c:pt idx="1">
                  <c:v>0.76592719640720852</c:v>
                </c:pt>
                <c:pt idx="2">
                  <c:v>0.68613639755260569</c:v>
                </c:pt>
                <c:pt idx="3">
                  <c:v>0.85795566989906602</c:v>
                </c:pt>
                <c:pt idx="4">
                  <c:v>0.69507906565127675</c:v>
                </c:pt>
                <c:pt idx="5">
                  <c:v>0.5839272175890815</c:v>
                </c:pt>
              </c:numCache>
            </c:numRef>
          </c:val>
          <c:smooth val="0"/>
          <c:extLst>
            <c:ext xmlns:c16="http://schemas.microsoft.com/office/drawing/2014/chart" uri="{C3380CC4-5D6E-409C-BE32-E72D297353CC}">
              <c16:uniqueId val="{00000002-A76F-405C-B54C-B4F7ED3242A6}"/>
            </c:ext>
          </c:extLst>
        </c:ser>
        <c:ser>
          <c:idx val="1"/>
          <c:order val="1"/>
          <c:tx>
            <c:strRef>
              <c:f>Sheet1!$F$10</c:f>
              <c:strCache>
                <c:ptCount val="1"/>
                <c:pt idx="0">
                  <c:v>PIO Equipped</c:v>
                </c:pt>
              </c:strCache>
            </c:strRef>
          </c:tx>
          <c:spPr>
            <a:ln w="101600" cap="rnd">
              <a:solidFill>
                <a:schemeClr val="accent2"/>
              </a:solidFill>
              <a:round/>
            </a:ln>
            <a:effectLst/>
          </c:spPr>
          <c:marker>
            <c:symbol val="circle"/>
            <c:size val="5"/>
            <c:spPr>
              <a:solidFill>
                <a:schemeClr val="accent2"/>
              </a:solidFill>
              <a:ln w="101600">
                <a:solidFill>
                  <a:schemeClr val="accent2"/>
                </a:solidFill>
              </a:ln>
              <a:effectLst/>
            </c:spPr>
          </c:marker>
          <c:dPt>
            <c:idx val="3"/>
            <c:marker>
              <c:symbol val="circle"/>
              <c:size val="5"/>
              <c:spPr>
                <a:solidFill>
                  <a:schemeClr val="accent2"/>
                </a:solidFill>
                <a:ln w="101600">
                  <a:solidFill>
                    <a:schemeClr val="accent2"/>
                  </a:solidFill>
                </a:ln>
                <a:effectLst/>
              </c:spPr>
            </c:marker>
            <c:bubble3D val="0"/>
            <c:spPr>
              <a:ln w="101600" cap="rnd">
                <a:noFill/>
                <a:round/>
              </a:ln>
              <a:effectLst/>
            </c:spPr>
            <c:extLst>
              <c:ext xmlns:c16="http://schemas.microsoft.com/office/drawing/2014/chart" uri="{C3380CC4-5D6E-409C-BE32-E72D297353CC}">
                <c16:uniqueId val="{00000004-A76F-405C-B54C-B4F7ED3242A6}"/>
              </c:ext>
            </c:extLst>
          </c:dPt>
          <c:cat>
            <c:strRef>
              <c:f>Sheet1!$A$11:$B$16</c:f>
              <c:strCache>
                <c:ptCount val="6"/>
                <c:pt idx="0">
                  <c:v>5th 2013</c:v>
                </c:pt>
                <c:pt idx="1">
                  <c:v>8th 2016</c:v>
                </c:pt>
                <c:pt idx="2">
                  <c:v>11th 2019</c:v>
                </c:pt>
                <c:pt idx="3">
                  <c:v>5th 2016</c:v>
                </c:pt>
                <c:pt idx="4">
                  <c:v>8th 2019</c:v>
                </c:pt>
                <c:pt idx="5">
                  <c:v>11th 2022</c:v>
                </c:pt>
              </c:strCache>
            </c:strRef>
          </c:cat>
          <c:val>
            <c:numRef>
              <c:f>Sheet1!$F$11:$F$16</c:f>
              <c:numCache>
                <c:formatCode>0.00</c:formatCode>
                <c:ptCount val="6"/>
                <c:pt idx="0">
                  <c:v>0.60923310554290067</c:v>
                </c:pt>
                <c:pt idx="1">
                  <c:v>0.55235701413259897</c:v>
                </c:pt>
                <c:pt idx="2">
                  <c:v>0.41120868593326082</c:v>
                </c:pt>
                <c:pt idx="3">
                  <c:v>0.61048257372654979</c:v>
                </c:pt>
                <c:pt idx="4">
                  <c:v>0.45821023074105516</c:v>
                </c:pt>
                <c:pt idx="5">
                  <c:v>0.29657082002129725</c:v>
                </c:pt>
              </c:numCache>
            </c:numRef>
          </c:val>
          <c:smooth val="0"/>
          <c:extLst>
            <c:ext xmlns:c16="http://schemas.microsoft.com/office/drawing/2014/chart" uri="{C3380CC4-5D6E-409C-BE32-E72D297353CC}">
              <c16:uniqueId val="{00000005-A76F-405C-B54C-B4F7ED3242A6}"/>
            </c:ext>
          </c:extLst>
        </c:ser>
        <c:ser>
          <c:idx val="2"/>
          <c:order val="2"/>
          <c:tx>
            <c:strRef>
              <c:f>Sheet1!$G$10</c:f>
              <c:strCache>
                <c:ptCount val="1"/>
                <c:pt idx="0">
                  <c:v>SC Equipped</c:v>
                </c:pt>
              </c:strCache>
            </c:strRef>
          </c:tx>
          <c:spPr>
            <a:ln w="101600" cap="rnd">
              <a:solidFill>
                <a:schemeClr val="accent3"/>
              </a:solidFill>
              <a:round/>
            </a:ln>
            <a:effectLst/>
          </c:spPr>
          <c:marker>
            <c:symbol val="circle"/>
            <c:size val="5"/>
            <c:spPr>
              <a:solidFill>
                <a:schemeClr val="accent3"/>
              </a:solidFill>
              <a:ln w="101600">
                <a:solidFill>
                  <a:schemeClr val="accent3"/>
                </a:solidFill>
              </a:ln>
              <a:effectLst/>
            </c:spPr>
          </c:marker>
          <c:dPt>
            <c:idx val="3"/>
            <c:marker>
              <c:symbol val="circle"/>
              <c:size val="5"/>
              <c:spPr>
                <a:solidFill>
                  <a:schemeClr val="accent3"/>
                </a:solidFill>
                <a:ln w="101600">
                  <a:solidFill>
                    <a:schemeClr val="accent3"/>
                  </a:solidFill>
                </a:ln>
                <a:effectLst/>
              </c:spPr>
            </c:marker>
            <c:bubble3D val="0"/>
            <c:spPr>
              <a:ln w="101600" cap="rnd">
                <a:noFill/>
                <a:round/>
              </a:ln>
              <a:effectLst/>
            </c:spPr>
            <c:extLst>
              <c:ext xmlns:c16="http://schemas.microsoft.com/office/drawing/2014/chart" uri="{C3380CC4-5D6E-409C-BE32-E72D297353CC}">
                <c16:uniqueId val="{00000007-A76F-405C-B54C-B4F7ED3242A6}"/>
              </c:ext>
            </c:extLst>
          </c:dPt>
          <c:cat>
            <c:strRef>
              <c:f>Sheet1!$A$11:$B$16</c:f>
              <c:strCache>
                <c:ptCount val="6"/>
                <c:pt idx="0">
                  <c:v>5th 2013</c:v>
                </c:pt>
                <c:pt idx="1">
                  <c:v>8th 2016</c:v>
                </c:pt>
                <c:pt idx="2">
                  <c:v>11th 2019</c:v>
                </c:pt>
                <c:pt idx="3">
                  <c:v>5th 2016</c:v>
                </c:pt>
                <c:pt idx="4">
                  <c:v>8th 2019</c:v>
                </c:pt>
                <c:pt idx="5">
                  <c:v>11th 2022</c:v>
                </c:pt>
              </c:strCache>
            </c:strRef>
          </c:cat>
          <c:val>
            <c:numRef>
              <c:f>Sheet1!$G$11:$G$16</c:f>
              <c:numCache>
                <c:formatCode>0.00</c:formatCode>
                <c:ptCount val="6"/>
                <c:pt idx="0">
                  <c:v>0.71003900132052156</c:v>
                </c:pt>
                <c:pt idx="1">
                  <c:v>0.63216913077637227</c:v>
                </c:pt>
                <c:pt idx="2">
                  <c:v>0.54748136725777663</c:v>
                </c:pt>
                <c:pt idx="3">
                  <c:v>0.67534176671232982</c:v>
                </c:pt>
                <c:pt idx="4">
                  <c:v>0.58422064477965618</c:v>
                </c:pt>
                <c:pt idx="5">
                  <c:v>0.4786569717707439</c:v>
                </c:pt>
              </c:numCache>
            </c:numRef>
          </c:val>
          <c:smooth val="0"/>
          <c:extLst>
            <c:ext xmlns:c16="http://schemas.microsoft.com/office/drawing/2014/chart" uri="{C3380CC4-5D6E-409C-BE32-E72D297353CC}">
              <c16:uniqueId val="{00000008-A76F-405C-B54C-B4F7ED3242A6}"/>
            </c:ext>
          </c:extLst>
        </c:ser>
        <c:dLbls>
          <c:showLegendKey val="0"/>
          <c:showVal val="0"/>
          <c:showCatName val="0"/>
          <c:showSerName val="0"/>
          <c:showPercent val="0"/>
          <c:showBubbleSize val="0"/>
        </c:dLbls>
        <c:marker val="1"/>
        <c:smooth val="0"/>
        <c:axId val="585500720"/>
        <c:axId val="585501376"/>
      </c:lineChart>
      <c:catAx>
        <c:axId val="5855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5501376"/>
        <c:crosses val="autoZero"/>
        <c:auto val="1"/>
        <c:lblAlgn val="ctr"/>
        <c:lblOffset val="100"/>
        <c:noMultiLvlLbl val="0"/>
      </c:catAx>
      <c:valAx>
        <c:axId val="585501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5500720"/>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4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Sheet1!$H$10</c:f>
              <c:strCache>
                <c:ptCount val="1"/>
                <c:pt idx="0">
                  <c:v>Em Equipped</c:v>
                </c:pt>
              </c:strCache>
            </c:strRef>
          </c:tx>
          <c:spPr>
            <a:ln w="101600" cap="rnd">
              <a:solidFill>
                <a:schemeClr val="accent1"/>
              </a:solidFill>
              <a:round/>
            </a:ln>
            <a:effectLst/>
          </c:spPr>
          <c:marker>
            <c:symbol val="circle"/>
            <c:size val="5"/>
            <c:spPr>
              <a:solidFill>
                <a:schemeClr val="accent1"/>
              </a:solidFill>
              <a:ln w="101600">
                <a:solidFill>
                  <a:schemeClr val="accent1"/>
                </a:solidFill>
              </a:ln>
              <a:effectLst/>
            </c:spPr>
          </c:marker>
          <c:dPt>
            <c:idx val="3"/>
            <c:marker>
              <c:symbol val="circle"/>
              <c:size val="5"/>
              <c:spPr>
                <a:solidFill>
                  <a:schemeClr val="accent1"/>
                </a:solidFill>
                <a:ln w="101600">
                  <a:solidFill>
                    <a:schemeClr val="accent1"/>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1-F962-4866-9E71-AB906AE43834}"/>
              </c:ext>
            </c:extLst>
          </c:dPt>
          <c:cat>
            <c:strRef>
              <c:f>Sheet1!$A$11:$B$16</c:f>
              <c:strCache>
                <c:ptCount val="6"/>
                <c:pt idx="0">
                  <c:v>5th 2013</c:v>
                </c:pt>
                <c:pt idx="1">
                  <c:v>8th 2016</c:v>
                </c:pt>
                <c:pt idx="2">
                  <c:v>11th 2019</c:v>
                </c:pt>
                <c:pt idx="3">
                  <c:v>5th 2016</c:v>
                </c:pt>
                <c:pt idx="4">
                  <c:v>8th 2019</c:v>
                </c:pt>
                <c:pt idx="5">
                  <c:v>11th 2022</c:v>
                </c:pt>
              </c:strCache>
            </c:strRef>
          </c:cat>
          <c:val>
            <c:numRef>
              <c:f>Sheet1!$H$11:$H$16</c:f>
              <c:numCache>
                <c:formatCode>0.00</c:formatCode>
                <c:ptCount val="6"/>
                <c:pt idx="0">
                  <c:v>0.82414383047693096</c:v>
                </c:pt>
                <c:pt idx="1">
                  <c:v>0.75605077440439439</c:v>
                </c:pt>
                <c:pt idx="2">
                  <c:v>0.72128274205588894</c:v>
                </c:pt>
                <c:pt idx="3">
                  <c:v>0.81998318091033517</c:v>
                </c:pt>
                <c:pt idx="4">
                  <c:v>0.72137423434104142</c:v>
                </c:pt>
                <c:pt idx="5">
                  <c:v>0.64764082494173891</c:v>
                </c:pt>
              </c:numCache>
            </c:numRef>
          </c:val>
          <c:smooth val="0"/>
          <c:extLst>
            <c:ext xmlns:c16="http://schemas.microsoft.com/office/drawing/2014/chart" uri="{C3380CC4-5D6E-409C-BE32-E72D297353CC}">
              <c16:uniqueId val="{00000002-F962-4866-9E71-AB906AE43834}"/>
            </c:ext>
          </c:extLst>
        </c:ser>
        <c:ser>
          <c:idx val="1"/>
          <c:order val="1"/>
          <c:tx>
            <c:strRef>
              <c:f>Sheet1!$I$10</c:f>
              <c:strCache>
                <c:ptCount val="1"/>
                <c:pt idx="0">
                  <c:v>FCS Equipped</c:v>
                </c:pt>
              </c:strCache>
            </c:strRef>
          </c:tx>
          <c:spPr>
            <a:ln w="101600" cap="rnd">
              <a:solidFill>
                <a:schemeClr val="accent2"/>
              </a:solidFill>
              <a:round/>
            </a:ln>
            <a:effectLst/>
          </c:spPr>
          <c:marker>
            <c:symbol val="circle"/>
            <c:size val="5"/>
            <c:spPr>
              <a:solidFill>
                <a:schemeClr val="accent2"/>
              </a:solidFill>
              <a:ln w="101600">
                <a:solidFill>
                  <a:schemeClr val="accent2"/>
                </a:solidFill>
              </a:ln>
              <a:effectLst/>
            </c:spPr>
          </c:marker>
          <c:dPt>
            <c:idx val="3"/>
            <c:marker>
              <c:symbol val="circle"/>
              <c:size val="5"/>
              <c:spPr>
                <a:solidFill>
                  <a:schemeClr val="accent2"/>
                </a:solidFill>
                <a:ln w="101600">
                  <a:solidFill>
                    <a:schemeClr val="accent2"/>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4-F962-4866-9E71-AB906AE43834}"/>
              </c:ext>
            </c:extLst>
          </c:dPt>
          <c:cat>
            <c:strRef>
              <c:f>Sheet1!$A$11:$B$16</c:f>
              <c:strCache>
                <c:ptCount val="6"/>
                <c:pt idx="0">
                  <c:v>5th 2013</c:v>
                </c:pt>
                <c:pt idx="1">
                  <c:v>8th 2016</c:v>
                </c:pt>
                <c:pt idx="2">
                  <c:v>11th 2019</c:v>
                </c:pt>
                <c:pt idx="3">
                  <c:v>5th 2016</c:v>
                </c:pt>
                <c:pt idx="4">
                  <c:v>8th 2019</c:v>
                </c:pt>
                <c:pt idx="5">
                  <c:v>11th 2022</c:v>
                </c:pt>
              </c:strCache>
            </c:strRef>
          </c:cat>
          <c:val>
            <c:numRef>
              <c:f>Sheet1!$I$11:$I$16</c:f>
              <c:numCache>
                <c:formatCode>0.00</c:formatCode>
                <c:ptCount val="6"/>
                <c:pt idx="0">
                  <c:v>0.76295790049207601</c:v>
                </c:pt>
                <c:pt idx="1">
                  <c:v>0.68036106932067897</c:v>
                </c:pt>
                <c:pt idx="2">
                  <c:v>0.59499254473161223</c:v>
                </c:pt>
                <c:pt idx="3">
                  <c:v>0.77695549646280071</c:v>
                </c:pt>
                <c:pt idx="4">
                  <c:v>0.64947797600810675</c:v>
                </c:pt>
                <c:pt idx="5">
                  <c:v>0.4957099249236861</c:v>
                </c:pt>
              </c:numCache>
            </c:numRef>
          </c:val>
          <c:smooth val="0"/>
          <c:extLst>
            <c:ext xmlns:c16="http://schemas.microsoft.com/office/drawing/2014/chart" uri="{C3380CC4-5D6E-409C-BE32-E72D297353CC}">
              <c16:uniqueId val="{00000005-F962-4866-9E71-AB906AE43834}"/>
            </c:ext>
          </c:extLst>
        </c:ser>
        <c:ser>
          <c:idx val="2"/>
          <c:order val="2"/>
          <c:tx>
            <c:strRef>
              <c:f>Sheet1!$J$10</c:f>
              <c:strCache>
                <c:ptCount val="1"/>
                <c:pt idx="0">
                  <c:v>TSS Equipped</c:v>
                </c:pt>
              </c:strCache>
            </c:strRef>
          </c:tx>
          <c:spPr>
            <a:ln w="101600" cap="rnd">
              <a:solidFill>
                <a:schemeClr val="accent3"/>
              </a:solidFill>
              <a:round/>
            </a:ln>
            <a:effectLst/>
          </c:spPr>
          <c:marker>
            <c:symbol val="circle"/>
            <c:size val="5"/>
            <c:spPr>
              <a:solidFill>
                <a:schemeClr val="accent3"/>
              </a:solidFill>
              <a:ln w="101600">
                <a:solidFill>
                  <a:schemeClr val="accent3"/>
                </a:solidFill>
              </a:ln>
              <a:effectLst/>
            </c:spPr>
          </c:marker>
          <c:dPt>
            <c:idx val="3"/>
            <c:marker>
              <c:symbol val="circle"/>
              <c:size val="5"/>
              <c:spPr>
                <a:solidFill>
                  <a:schemeClr val="accent3"/>
                </a:solidFill>
                <a:ln w="101600">
                  <a:solidFill>
                    <a:schemeClr val="accent3"/>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7-F962-4866-9E71-AB906AE43834}"/>
              </c:ext>
            </c:extLst>
          </c:dPt>
          <c:cat>
            <c:strRef>
              <c:f>Sheet1!$A$11:$B$16</c:f>
              <c:strCache>
                <c:ptCount val="6"/>
                <c:pt idx="0">
                  <c:v>5th 2013</c:v>
                </c:pt>
                <c:pt idx="1">
                  <c:v>8th 2016</c:v>
                </c:pt>
                <c:pt idx="2">
                  <c:v>11th 2019</c:v>
                </c:pt>
                <c:pt idx="3">
                  <c:v>5th 2016</c:v>
                </c:pt>
                <c:pt idx="4">
                  <c:v>8th 2019</c:v>
                </c:pt>
                <c:pt idx="5">
                  <c:v>11th 2022</c:v>
                </c:pt>
              </c:strCache>
            </c:strRef>
          </c:cat>
          <c:val>
            <c:numRef>
              <c:f>Sheet1!$J$11:$J$16</c:f>
              <c:numCache>
                <c:formatCode>0.00</c:formatCode>
                <c:ptCount val="6"/>
                <c:pt idx="0">
                  <c:v>0.76590723427430474</c:v>
                </c:pt>
                <c:pt idx="1">
                  <c:v>0.49927603923400254</c:v>
                </c:pt>
                <c:pt idx="2">
                  <c:v>0.42277622531319697</c:v>
                </c:pt>
                <c:pt idx="3">
                  <c:v>0.76110570272070499</c:v>
                </c:pt>
                <c:pt idx="4">
                  <c:v>0.42697491486402045</c:v>
                </c:pt>
                <c:pt idx="5">
                  <c:v>0.35094261446032787</c:v>
                </c:pt>
              </c:numCache>
            </c:numRef>
          </c:val>
          <c:smooth val="0"/>
          <c:extLst>
            <c:ext xmlns:c16="http://schemas.microsoft.com/office/drawing/2014/chart" uri="{C3380CC4-5D6E-409C-BE32-E72D297353CC}">
              <c16:uniqueId val="{00000008-F962-4866-9E71-AB906AE43834}"/>
            </c:ext>
          </c:extLst>
        </c:ser>
        <c:dLbls>
          <c:showLegendKey val="0"/>
          <c:showVal val="0"/>
          <c:showCatName val="0"/>
          <c:showSerName val="0"/>
          <c:showPercent val="0"/>
          <c:showBubbleSize val="0"/>
        </c:dLbls>
        <c:marker val="1"/>
        <c:smooth val="0"/>
        <c:axId val="451755208"/>
        <c:axId val="453235464"/>
      </c:lineChart>
      <c:catAx>
        <c:axId val="45175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3235464"/>
        <c:crosses val="autoZero"/>
        <c:auto val="1"/>
        <c:lblAlgn val="ctr"/>
        <c:lblOffset val="100"/>
        <c:noMultiLvlLbl val="0"/>
      </c:catAx>
      <c:valAx>
        <c:axId val="4532354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1755208"/>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Sheet1!$K$10</c:f>
              <c:strCache>
                <c:ptCount val="1"/>
                <c:pt idx="0">
                  <c:v>Aware school/community offers a variety of programs</c:v>
                </c:pt>
              </c:strCache>
            </c:strRef>
          </c:tx>
          <c:spPr>
            <a:ln w="101600" cap="rnd">
              <a:solidFill>
                <a:schemeClr val="accent1"/>
              </a:solidFill>
              <a:round/>
            </a:ln>
            <a:effectLst/>
          </c:spPr>
          <c:marker>
            <c:symbol val="circle"/>
            <c:size val="5"/>
            <c:spPr>
              <a:solidFill>
                <a:schemeClr val="accent1"/>
              </a:solidFill>
              <a:ln w="101600">
                <a:solidFill>
                  <a:schemeClr val="accent1"/>
                </a:solidFill>
              </a:ln>
              <a:effectLst/>
            </c:spPr>
          </c:marker>
          <c:dPt>
            <c:idx val="3"/>
            <c:marker>
              <c:symbol val="circle"/>
              <c:size val="5"/>
              <c:spPr>
                <a:solidFill>
                  <a:schemeClr val="accent1"/>
                </a:solidFill>
                <a:ln w="101600">
                  <a:solidFill>
                    <a:schemeClr val="accent1"/>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1-D7F5-42AA-8C5D-A710A8C3C310}"/>
              </c:ext>
            </c:extLst>
          </c:dPt>
          <c:cat>
            <c:strRef>
              <c:f>Sheet1!$A$11:$B$16</c:f>
              <c:strCache>
                <c:ptCount val="6"/>
                <c:pt idx="0">
                  <c:v>5th 2013</c:v>
                </c:pt>
                <c:pt idx="1">
                  <c:v>8th 2016</c:v>
                </c:pt>
                <c:pt idx="2">
                  <c:v>11th 2019</c:v>
                </c:pt>
                <c:pt idx="3">
                  <c:v>5th 2016</c:v>
                </c:pt>
                <c:pt idx="4">
                  <c:v>8th 2019</c:v>
                </c:pt>
                <c:pt idx="5">
                  <c:v>11th 2022</c:v>
                </c:pt>
              </c:strCache>
            </c:strRef>
          </c:cat>
          <c:val>
            <c:numRef>
              <c:f>Sheet1!$K$11:$K$16</c:f>
              <c:numCache>
                <c:formatCode>0.00</c:formatCode>
                <c:ptCount val="6"/>
                <c:pt idx="0">
                  <c:v>0.68511953943335702</c:v>
                </c:pt>
                <c:pt idx="1">
                  <c:v>0.72648743741260324</c:v>
                </c:pt>
                <c:pt idx="2">
                  <c:v>0.71482277121374893</c:v>
                </c:pt>
                <c:pt idx="3">
                  <c:v>0.60350938065379056</c:v>
                </c:pt>
                <c:pt idx="4">
                  <c:v>0.72263561618666916</c:v>
                </c:pt>
                <c:pt idx="5">
                  <c:v>0.72000000000000186</c:v>
                </c:pt>
              </c:numCache>
            </c:numRef>
          </c:val>
          <c:smooth val="0"/>
          <c:extLst>
            <c:ext xmlns:c16="http://schemas.microsoft.com/office/drawing/2014/chart" uri="{C3380CC4-5D6E-409C-BE32-E72D297353CC}">
              <c16:uniqueId val="{00000002-D7F5-42AA-8C5D-A710A8C3C310}"/>
            </c:ext>
          </c:extLst>
        </c:ser>
        <c:ser>
          <c:idx val="1"/>
          <c:order val="1"/>
          <c:tx>
            <c:strRef>
              <c:f>Sheet1!$L$10</c:f>
              <c:strCache>
                <c:ptCount val="1"/>
                <c:pt idx="0">
                  <c:v>Participates at least 3 times per week</c:v>
                </c:pt>
              </c:strCache>
            </c:strRef>
          </c:tx>
          <c:spPr>
            <a:ln w="101600" cap="rnd">
              <a:solidFill>
                <a:schemeClr val="accent2"/>
              </a:solidFill>
              <a:round/>
            </a:ln>
            <a:effectLst/>
          </c:spPr>
          <c:marker>
            <c:symbol val="circle"/>
            <c:size val="5"/>
            <c:spPr>
              <a:solidFill>
                <a:schemeClr val="accent2"/>
              </a:solidFill>
              <a:ln w="101600">
                <a:solidFill>
                  <a:schemeClr val="accent2"/>
                </a:solidFill>
              </a:ln>
              <a:effectLst/>
            </c:spPr>
          </c:marker>
          <c:dPt>
            <c:idx val="3"/>
            <c:marker>
              <c:symbol val="circle"/>
              <c:size val="5"/>
              <c:spPr>
                <a:solidFill>
                  <a:schemeClr val="accent2"/>
                </a:solidFill>
                <a:ln w="101600">
                  <a:solidFill>
                    <a:schemeClr val="accent2"/>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4-D7F5-42AA-8C5D-A710A8C3C310}"/>
              </c:ext>
            </c:extLst>
          </c:dPt>
          <c:cat>
            <c:strRef>
              <c:f>Sheet1!$A$11:$B$16</c:f>
              <c:strCache>
                <c:ptCount val="6"/>
                <c:pt idx="0">
                  <c:v>5th 2013</c:v>
                </c:pt>
                <c:pt idx="1">
                  <c:v>8th 2016</c:v>
                </c:pt>
                <c:pt idx="2">
                  <c:v>11th 2019</c:v>
                </c:pt>
                <c:pt idx="3">
                  <c:v>5th 2016</c:v>
                </c:pt>
                <c:pt idx="4">
                  <c:v>8th 2019</c:v>
                </c:pt>
                <c:pt idx="5">
                  <c:v>11th 2022</c:v>
                </c:pt>
              </c:strCache>
            </c:strRef>
          </c:cat>
          <c:val>
            <c:numRef>
              <c:f>Sheet1!$L$11:$L$16</c:f>
              <c:numCache>
                <c:formatCode>0.00</c:formatCode>
                <c:ptCount val="6"/>
                <c:pt idx="0">
                  <c:v>0.55717909422396206</c:v>
                </c:pt>
                <c:pt idx="1">
                  <c:v>0.68495411184954136</c:v>
                </c:pt>
                <c:pt idx="2">
                  <c:v>0.59201549232831963</c:v>
                </c:pt>
                <c:pt idx="3">
                  <c:v>0.61040166035893562</c:v>
                </c:pt>
                <c:pt idx="4">
                  <c:v>0.64451728247913664</c:v>
                </c:pt>
                <c:pt idx="5">
                  <c:v>0.61507998136355979</c:v>
                </c:pt>
              </c:numCache>
            </c:numRef>
          </c:val>
          <c:smooth val="0"/>
          <c:extLst>
            <c:ext xmlns:c16="http://schemas.microsoft.com/office/drawing/2014/chart" uri="{C3380CC4-5D6E-409C-BE32-E72D297353CC}">
              <c16:uniqueId val="{00000005-D7F5-42AA-8C5D-A710A8C3C310}"/>
            </c:ext>
          </c:extLst>
        </c:ser>
        <c:ser>
          <c:idx val="2"/>
          <c:order val="2"/>
          <c:tx>
            <c:strRef>
              <c:f>Sheet1!$M$10</c:f>
              <c:strCache>
                <c:ptCount val="1"/>
                <c:pt idx="0">
                  <c:v>Positive Experience</c:v>
                </c:pt>
              </c:strCache>
            </c:strRef>
          </c:tx>
          <c:spPr>
            <a:ln w="101600" cap="rnd">
              <a:solidFill>
                <a:schemeClr val="accent3"/>
              </a:solidFill>
              <a:round/>
            </a:ln>
            <a:effectLst/>
          </c:spPr>
          <c:marker>
            <c:symbol val="circle"/>
            <c:size val="5"/>
            <c:spPr>
              <a:solidFill>
                <a:schemeClr val="accent3"/>
              </a:solidFill>
              <a:ln w="101600">
                <a:solidFill>
                  <a:schemeClr val="accent3"/>
                </a:solidFill>
              </a:ln>
              <a:effectLst/>
            </c:spPr>
          </c:marker>
          <c:dPt>
            <c:idx val="3"/>
            <c:marker>
              <c:symbol val="circle"/>
              <c:size val="5"/>
              <c:spPr>
                <a:solidFill>
                  <a:schemeClr val="accent3"/>
                </a:solidFill>
                <a:ln w="101600">
                  <a:solidFill>
                    <a:schemeClr val="accent3"/>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7-D7F5-42AA-8C5D-A710A8C3C310}"/>
              </c:ext>
            </c:extLst>
          </c:dPt>
          <c:cat>
            <c:strRef>
              <c:f>Sheet1!$A$11:$B$16</c:f>
              <c:strCache>
                <c:ptCount val="6"/>
                <c:pt idx="0">
                  <c:v>5th 2013</c:v>
                </c:pt>
                <c:pt idx="1">
                  <c:v>8th 2016</c:v>
                </c:pt>
                <c:pt idx="2">
                  <c:v>11th 2019</c:v>
                </c:pt>
                <c:pt idx="3">
                  <c:v>5th 2016</c:v>
                </c:pt>
                <c:pt idx="4">
                  <c:v>8th 2019</c:v>
                </c:pt>
                <c:pt idx="5">
                  <c:v>11th 2022</c:v>
                </c:pt>
              </c:strCache>
            </c:strRef>
          </c:cat>
          <c:val>
            <c:numRef>
              <c:f>Sheet1!$M$11:$M$16</c:f>
              <c:numCache>
                <c:formatCode>0.00</c:formatCode>
                <c:ptCount val="6"/>
                <c:pt idx="1">
                  <c:v>0.60737804058594191</c:v>
                </c:pt>
                <c:pt idx="2">
                  <c:v>0.67296340023612666</c:v>
                </c:pt>
                <c:pt idx="3">
                  <c:v>0.56856522465341663</c:v>
                </c:pt>
                <c:pt idx="4">
                  <c:v>0.59636723184531271</c:v>
                </c:pt>
                <c:pt idx="5">
                  <c:v>0.54883660639056775</c:v>
                </c:pt>
              </c:numCache>
            </c:numRef>
          </c:val>
          <c:smooth val="0"/>
          <c:extLst>
            <c:ext xmlns:c16="http://schemas.microsoft.com/office/drawing/2014/chart" uri="{C3380CC4-5D6E-409C-BE32-E72D297353CC}">
              <c16:uniqueId val="{00000008-D7F5-42AA-8C5D-A710A8C3C310}"/>
            </c:ext>
          </c:extLst>
        </c:ser>
        <c:dLbls>
          <c:showLegendKey val="0"/>
          <c:showVal val="0"/>
          <c:showCatName val="0"/>
          <c:showSerName val="0"/>
          <c:showPercent val="0"/>
          <c:showBubbleSize val="0"/>
        </c:dLbls>
        <c:marker val="1"/>
        <c:smooth val="0"/>
        <c:axId val="379517040"/>
        <c:axId val="379516712"/>
      </c:lineChart>
      <c:catAx>
        <c:axId val="37951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79516712"/>
        <c:crosses val="autoZero"/>
        <c:auto val="1"/>
        <c:lblAlgn val="ctr"/>
        <c:lblOffset val="100"/>
        <c:noMultiLvlLbl val="0"/>
      </c:catAx>
      <c:valAx>
        <c:axId val="3795167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79517040"/>
        <c:crosses val="autoZero"/>
        <c:crossBetween val="between"/>
        <c:majorUnit val="0.2"/>
      </c:valAx>
      <c:spPr>
        <a:noFill/>
        <a:ln>
          <a:noFill/>
        </a:ln>
        <a:effectLst/>
      </c:spPr>
    </c:plotArea>
    <c:legend>
      <c:legendPos val="t"/>
      <c:layout>
        <c:manualLayout>
          <c:xMode val="edge"/>
          <c:yMode val="edge"/>
          <c:x val="4.4208333333333336E-2"/>
          <c:y val="1.1111112731279196E-2"/>
          <c:w val="0.91991666666666672"/>
          <c:h val="0.1577952985994894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Sheet1!$N$10</c:f>
              <c:strCache>
                <c:ptCount val="1"/>
                <c:pt idx="0">
                  <c:v>Exercises 60 min/day at least 5 days/week</c:v>
                </c:pt>
              </c:strCache>
            </c:strRef>
          </c:tx>
          <c:spPr>
            <a:ln w="101600" cap="rnd">
              <a:solidFill>
                <a:schemeClr val="accent1"/>
              </a:solidFill>
              <a:round/>
            </a:ln>
            <a:effectLst/>
          </c:spPr>
          <c:marker>
            <c:symbol val="circle"/>
            <c:size val="5"/>
            <c:spPr>
              <a:solidFill>
                <a:schemeClr val="accent1"/>
              </a:solidFill>
              <a:ln w="101600">
                <a:solidFill>
                  <a:schemeClr val="accent1"/>
                </a:solidFill>
              </a:ln>
              <a:effectLst/>
            </c:spPr>
          </c:marker>
          <c:dPt>
            <c:idx val="3"/>
            <c:marker>
              <c:symbol val="circle"/>
              <c:size val="5"/>
              <c:spPr>
                <a:solidFill>
                  <a:schemeClr val="accent1"/>
                </a:solidFill>
                <a:ln w="101600">
                  <a:solidFill>
                    <a:schemeClr val="accent1"/>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1-366B-4DAA-9E82-49A5ED2B7365}"/>
              </c:ext>
            </c:extLst>
          </c:dPt>
          <c:cat>
            <c:strRef>
              <c:f>Sheet1!$B$11:$B$16</c:f>
              <c:strCache>
                <c:ptCount val="6"/>
                <c:pt idx="0">
                  <c:v>5th 2013</c:v>
                </c:pt>
                <c:pt idx="1">
                  <c:v>8th 2016</c:v>
                </c:pt>
                <c:pt idx="2">
                  <c:v>11th 2019</c:v>
                </c:pt>
                <c:pt idx="3">
                  <c:v>5th 2016</c:v>
                </c:pt>
                <c:pt idx="4">
                  <c:v>8th 2019</c:v>
                </c:pt>
                <c:pt idx="5">
                  <c:v>11th 2022</c:v>
                </c:pt>
              </c:strCache>
            </c:strRef>
          </c:cat>
          <c:val>
            <c:numRef>
              <c:f>Sheet1!$N$11:$N$16</c:f>
              <c:numCache>
                <c:formatCode>0.00</c:formatCode>
                <c:ptCount val="6"/>
                <c:pt idx="0">
                  <c:v>0.43407454637230425</c:v>
                </c:pt>
                <c:pt idx="1">
                  <c:v>0.51775906261442939</c:v>
                </c:pt>
                <c:pt idx="2">
                  <c:v>0.40164953455229052</c:v>
                </c:pt>
                <c:pt idx="3">
                  <c:v>0.4902270335287956</c:v>
                </c:pt>
                <c:pt idx="4">
                  <c:v>0.48384414624569516</c:v>
                </c:pt>
                <c:pt idx="5">
                  <c:v>0.42938556005939826</c:v>
                </c:pt>
              </c:numCache>
            </c:numRef>
          </c:val>
          <c:smooth val="0"/>
          <c:extLst>
            <c:ext xmlns:c16="http://schemas.microsoft.com/office/drawing/2014/chart" uri="{C3380CC4-5D6E-409C-BE32-E72D297353CC}">
              <c16:uniqueId val="{00000002-366B-4DAA-9E82-49A5ED2B7365}"/>
            </c:ext>
          </c:extLst>
        </c:ser>
        <c:ser>
          <c:idx val="1"/>
          <c:order val="1"/>
          <c:tx>
            <c:strRef>
              <c:f>Sheet1!$O$10</c:f>
              <c:strCache>
                <c:ptCount val="1"/>
                <c:pt idx="0">
                  <c:v>Eats fruits + vegetables at least 1 time/day</c:v>
                </c:pt>
              </c:strCache>
            </c:strRef>
          </c:tx>
          <c:spPr>
            <a:ln w="101600" cap="rnd">
              <a:solidFill>
                <a:schemeClr val="accent2"/>
              </a:solidFill>
              <a:round/>
            </a:ln>
            <a:effectLst/>
          </c:spPr>
          <c:marker>
            <c:symbol val="circle"/>
            <c:size val="5"/>
            <c:spPr>
              <a:solidFill>
                <a:schemeClr val="accent2"/>
              </a:solidFill>
              <a:ln w="101600">
                <a:solidFill>
                  <a:schemeClr val="accent2"/>
                </a:solidFill>
              </a:ln>
              <a:effectLst/>
            </c:spPr>
          </c:marker>
          <c:dPt>
            <c:idx val="3"/>
            <c:marker>
              <c:symbol val="circle"/>
              <c:size val="5"/>
              <c:spPr>
                <a:solidFill>
                  <a:schemeClr val="accent2"/>
                </a:solidFill>
                <a:ln w="101600">
                  <a:solidFill>
                    <a:schemeClr val="accent2"/>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4-366B-4DAA-9E82-49A5ED2B7365}"/>
              </c:ext>
            </c:extLst>
          </c:dPt>
          <c:cat>
            <c:strRef>
              <c:f>Sheet1!$B$11:$B$16</c:f>
              <c:strCache>
                <c:ptCount val="6"/>
                <c:pt idx="0">
                  <c:v>5th 2013</c:v>
                </c:pt>
                <c:pt idx="1">
                  <c:v>8th 2016</c:v>
                </c:pt>
                <c:pt idx="2">
                  <c:v>11th 2019</c:v>
                </c:pt>
                <c:pt idx="3">
                  <c:v>5th 2016</c:v>
                </c:pt>
                <c:pt idx="4">
                  <c:v>8th 2019</c:v>
                </c:pt>
                <c:pt idx="5">
                  <c:v>11th 2022</c:v>
                </c:pt>
              </c:strCache>
            </c:strRef>
          </c:cat>
          <c:val>
            <c:numRef>
              <c:f>Sheet1!$O$11:$O$16</c:f>
              <c:numCache>
                <c:formatCode>0.00</c:formatCode>
                <c:ptCount val="6"/>
                <c:pt idx="0">
                  <c:v>0.30221062748867261</c:v>
                </c:pt>
                <c:pt idx="1">
                  <c:v>0.3254247419362235</c:v>
                </c:pt>
                <c:pt idx="2">
                  <c:v>0.31272963043008534</c:v>
                </c:pt>
                <c:pt idx="3">
                  <c:v>0.33932225383041098</c:v>
                </c:pt>
                <c:pt idx="4">
                  <c:v>0.33776314242032096</c:v>
                </c:pt>
                <c:pt idx="5">
                  <c:v>0.29721412374473549</c:v>
                </c:pt>
              </c:numCache>
            </c:numRef>
          </c:val>
          <c:smooth val="0"/>
          <c:extLst>
            <c:ext xmlns:c16="http://schemas.microsoft.com/office/drawing/2014/chart" uri="{C3380CC4-5D6E-409C-BE32-E72D297353CC}">
              <c16:uniqueId val="{00000005-366B-4DAA-9E82-49A5ED2B7365}"/>
            </c:ext>
          </c:extLst>
        </c:ser>
        <c:ser>
          <c:idx val="2"/>
          <c:order val="2"/>
          <c:tx>
            <c:strRef>
              <c:f>Sheet1!$P$10</c:f>
              <c:strCache>
                <c:ptCount val="1"/>
                <c:pt idx="0">
                  <c:v>Sleeps at least 8 hrs/week typical school night</c:v>
                </c:pt>
              </c:strCache>
            </c:strRef>
          </c:tx>
          <c:spPr>
            <a:ln w="101600" cap="rnd">
              <a:solidFill>
                <a:schemeClr val="accent3"/>
              </a:solidFill>
              <a:round/>
            </a:ln>
            <a:effectLst/>
          </c:spPr>
          <c:marker>
            <c:symbol val="circle"/>
            <c:size val="5"/>
            <c:spPr>
              <a:solidFill>
                <a:schemeClr val="accent3"/>
              </a:solidFill>
              <a:ln w="38100">
                <a:solidFill>
                  <a:schemeClr val="accent3"/>
                </a:solidFill>
              </a:ln>
              <a:effectLst/>
            </c:spPr>
          </c:marker>
          <c:dPt>
            <c:idx val="3"/>
            <c:marker>
              <c:symbol val="circle"/>
              <c:size val="5"/>
              <c:spPr>
                <a:solidFill>
                  <a:schemeClr val="accent3"/>
                </a:solidFill>
                <a:ln w="38100">
                  <a:solidFill>
                    <a:schemeClr val="accent3"/>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7-366B-4DAA-9E82-49A5ED2B7365}"/>
              </c:ext>
            </c:extLst>
          </c:dPt>
          <c:dPt>
            <c:idx val="5"/>
            <c:marker>
              <c:symbol val="circle"/>
              <c:size val="5"/>
              <c:spPr>
                <a:solidFill>
                  <a:schemeClr val="accent3"/>
                </a:solidFill>
                <a:ln w="101600">
                  <a:solidFill>
                    <a:schemeClr val="accent3"/>
                  </a:solidFill>
                </a:ln>
                <a:effectLst/>
              </c:spPr>
            </c:marker>
            <c:bubble3D val="0"/>
            <c:extLst>
              <c:ext xmlns:c16="http://schemas.microsoft.com/office/drawing/2014/chart" uri="{C3380CC4-5D6E-409C-BE32-E72D297353CC}">
                <c16:uniqueId val="{0000000C-366B-4DAA-9E82-49A5ED2B7365}"/>
              </c:ext>
            </c:extLst>
          </c:dPt>
          <c:cat>
            <c:strRef>
              <c:f>Sheet1!$B$11:$B$16</c:f>
              <c:strCache>
                <c:ptCount val="6"/>
                <c:pt idx="0">
                  <c:v>5th 2013</c:v>
                </c:pt>
                <c:pt idx="1">
                  <c:v>8th 2016</c:v>
                </c:pt>
                <c:pt idx="2">
                  <c:v>11th 2019</c:v>
                </c:pt>
                <c:pt idx="3">
                  <c:v>5th 2016</c:v>
                </c:pt>
                <c:pt idx="4">
                  <c:v>8th 2019</c:v>
                </c:pt>
                <c:pt idx="5">
                  <c:v>11th 2022</c:v>
                </c:pt>
              </c:strCache>
            </c:strRef>
          </c:cat>
          <c:val>
            <c:numRef>
              <c:f>Sheet1!$P$11:$P$16</c:f>
              <c:numCache>
                <c:formatCode>0.00</c:formatCode>
                <c:ptCount val="6"/>
                <c:pt idx="0">
                  <c:v>0.80153074689891901</c:v>
                </c:pt>
                <c:pt idx="1">
                  <c:v>0.5004577916132591</c:v>
                </c:pt>
                <c:pt idx="2">
                  <c:v>0.22226995182719039</c:v>
                </c:pt>
                <c:pt idx="3">
                  <c:v>0.80189400478433381</c:v>
                </c:pt>
                <c:pt idx="4">
                  <c:v>0.47133373566686915</c:v>
                </c:pt>
                <c:pt idx="5">
                  <c:v>0.23189406555912057</c:v>
                </c:pt>
              </c:numCache>
            </c:numRef>
          </c:val>
          <c:smooth val="0"/>
          <c:extLst>
            <c:ext xmlns:c16="http://schemas.microsoft.com/office/drawing/2014/chart" uri="{C3380CC4-5D6E-409C-BE32-E72D297353CC}">
              <c16:uniqueId val="{00000008-366B-4DAA-9E82-49A5ED2B7365}"/>
            </c:ext>
          </c:extLst>
        </c:ser>
        <c:ser>
          <c:idx val="3"/>
          <c:order val="3"/>
          <c:tx>
            <c:strRef>
              <c:f>Sheet1!$Q$10</c:f>
              <c:strCache>
                <c:ptCount val="1"/>
                <c:pt idx="0">
                  <c:v>Reports very good to excellent health (better than good/fair/poor)</c:v>
                </c:pt>
              </c:strCache>
            </c:strRef>
          </c:tx>
          <c:spPr>
            <a:ln w="101600" cap="rnd">
              <a:solidFill>
                <a:srgbClr val="000000">
                  <a:alpha val="94000"/>
                </a:srgbClr>
              </a:solidFill>
              <a:round/>
            </a:ln>
            <a:effectLst/>
          </c:spPr>
          <c:marker>
            <c:symbol val="circle"/>
            <c:size val="5"/>
            <c:spPr>
              <a:solidFill>
                <a:srgbClr val="000000"/>
              </a:solidFill>
              <a:ln w="101600">
                <a:solidFill>
                  <a:srgbClr val="000000"/>
                </a:solidFill>
              </a:ln>
              <a:effectLst/>
            </c:spPr>
          </c:marker>
          <c:dPt>
            <c:idx val="3"/>
            <c:marker>
              <c:symbol val="circle"/>
              <c:size val="5"/>
              <c:spPr>
                <a:solidFill>
                  <a:srgbClr val="000000">
                    <a:alpha val="0"/>
                  </a:srgbClr>
                </a:solidFill>
                <a:ln w="101600">
                  <a:solidFill>
                    <a:srgbClr val="000000"/>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A-366B-4DAA-9E82-49A5ED2B7365}"/>
              </c:ext>
            </c:extLst>
          </c:dPt>
          <c:cat>
            <c:strRef>
              <c:f>Sheet1!$B$11:$B$16</c:f>
              <c:strCache>
                <c:ptCount val="6"/>
                <c:pt idx="0">
                  <c:v>5th 2013</c:v>
                </c:pt>
                <c:pt idx="1">
                  <c:v>8th 2016</c:v>
                </c:pt>
                <c:pt idx="2">
                  <c:v>11th 2019</c:v>
                </c:pt>
                <c:pt idx="3">
                  <c:v>5th 2016</c:v>
                </c:pt>
                <c:pt idx="4">
                  <c:v>8th 2019</c:v>
                </c:pt>
                <c:pt idx="5">
                  <c:v>11th 2022</c:v>
                </c:pt>
              </c:strCache>
            </c:strRef>
          </c:cat>
          <c:val>
            <c:numRef>
              <c:f>Sheet1!$Q$11:$Q$16</c:f>
              <c:numCache>
                <c:formatCode>0.00</c:formatCode>
                <c:ptCount val="6"/>
                <c:pt idx="0">
                  <c:v>0.75250508745267031</c:v>
                </c:pt>
                <c:pt idx="1">
                  <c:v>0.69829325234026574</c:v>
                </c:pt>
                <c:pt idx="2">
                  <c:v>0.61027199332678495</c:v>
                </c:pt>
                <c:pt idx="3">
                  <c:v>0.75562693080959209</c:v>
                </c:pt>
                <c:pt idx="4">
                  <c:v>0.65741901657282265</c:v>
                </c:pt>
                <c:pt idx="5">
                  <c:v>0.54847908745246865</c:v>
                </c:pt>
              </c:numCache>
            </c:numRef>
          </c:val>
          <c:smooth val="0"/>
          <c:extLst>
            <c:ext xmlns:c16="http://schemas.microsoft.com/office/drawing/2014/chart" uri="{C3380CC4-5D6E-409C-BE32-E72D297353CC}">
              <c16:uniqueId val="{0000000B-366B-4DAA-9E82-49A5ED2B7365}"/>
            </c:ext>
          </c:extLst>
        </c:ser>
        <c:dLbls>
          <c:showLegendKey val="0"/>
          <c:showVal val="0"/>
          <c:showCatName val="0"/>
          <c:showSerName val="0"/>
          <c:showPercent val="0"/>
          <c:showBubbleSize val="0"/>
        </c:dLbls>
        <c:marker val="1"/>
        <c:smooth val="0"/>
        <c:axId val="594602576"/>
        <c:axId val="594598640"/>
      </c:lineChart>
      <c:catAx>
        <c:axId val="59460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94598640"/>
        <c:crosses val="autoZero"/>
        <c:auto val="1"/>
        <c:lblAlgn val="ctr"/>
        <c:lblOffset val="100"/>
        <c:noMultiLvlLbl val="0"/>
      </c:catAx>
      <c:valAx>
        <c:axId val="5945986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9460257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Sheet1!$R$10</c:f>
              <c:strCache>
                <c:ptCount val="1"/>
                <c:pt idx="0">
                  <c:v>Obtains mostly As in school</c:v>
                </c:pt>
              </c:strCache>
            </c:strRef>
          </c:tx>
          <c:spPr>
            <a:ln w="101600" cap="rnd">
              <a:solidFill>
                <a:schemeClr val="accent2"/>
              </a:solidFill>
              <a:round/>
            </a:ln>
            <a:effectLst/>
          </c:spPr>
          <c:marker>
            <c:symbol val="circle"/>
            <c:size val="5"/>
            <c:spPr>
              <a:solidFill>
                <a:schemeClr val="accent2"/>
              </a:solidFill>
              <a:ln w="101600">
                <a:solidFill>
                  <a:schemeClr val="accent2"/>
                </a:solidFill>
              </a:ln>
              <a:effectLst/>
            </c:spPr>
          </c:marker>
          <c:dPt>
            <c:idx val="3"/>
            <c:marker>
              <c:symbol val="circle"/>
              <c:size val="5"/>
              <c:spPr>
                <a:solidFill>
                  <a:schemeClr val="accent2"/>
                </a:solidFill>
                <a:ln w="101600">
                  <a:solidFill>
                    <a:schemeClr val="accent2"/>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2-4537-428D-A8BC-E6B530994639}"/>
              </c:ext>
            </c:extLst>
          </c:dPt>
          <c:cat>
            <c:strRef>
              <c:f>Sheet1!$B$11:$B$16</c:f>
              <c:strCache>
                <c:ptCount val="6"/>
                <c:pt idx="0">
                  <c:v>5th 2013</c:v>
                </c:pt>
                <c:pt idx="1">
                  <c:v>8th 2016</c:v>
                </c:pt>
                <c:pt idx="2">
                  <c:v>11th 2019</c:v>
                </c:pt>
                <c:pt idx="3">
                  <c:v>5th 2016</c:v>
                </c:pt>
                <c:pt idx="4">
                  <c:v>8th 2019</c:v>
                </c:pt>
                <c:pt idx="5">
                  <c:v>11th 2022</c:v>
                </c:pt>
              </c:strCache>
            </c:strRef>
          </c:cat>
          <c:val>
            <c:numRef>
              <c:f>Sheet1!$R$11:$R$16</c:f>
              <c:numCache>
                <c:formatCode>0.00</c:formatCode>
                <c:ptCount val="6"/>
                <c:pt idx="0">
                  <c:v>0.44566486759461055</c:v>
                </c:pt>
                <c:pt idx="1">
                  <c:v>0.46564044943820376</c:v>
                </c:pt>
                <c:pt idx="2">
                  <c:v>0.42711445644679469</c:v>
                </c:pt>
                <c:pt idx="3">
                  <c:v>0.46319241982507303</c:v>
                </c:pt>
                <c:pt idx="4">
                  <c:v>0.47823229461756417</c:v>
                </c:pt>
                <c:pt idx="5">
                  <c:v>0.4681222383127277</c:v>
                </c:pt>
              </c:numCache>
            </c:numRef>
          </c:val>
          <c:smooth val="0"/>
          <c:extLst>
            <c:ext xmlns:c16="http://schemas.microsoft.com/office/drawing/2014/chart" uri="{C3380CC4-5D6E-409C-BE32-E72D297353CC}">
              <c16:uniqueId val="{00000003-4537-428D-A8BC-E6B530994639}"/>
            </c:ext>
          </c:extLst>
        </c:ser>
        <c:ser>
          <c:idx val="2"/>
          <c:order val="1"/>
          <c:tx>
            <c:strRef>
              <c:f>Sheet1!$S$10</c:f>
              <c:strCache>
                <c:ptCount val="1"/>
                <c:pt idx="0">
                  <c:v>Sent to office or out of class for discipline</c:v>
                </c:pt>
              </c:strCache>
            </c:strRef>
          </c:tx>
          <c:spPr>
            <a:ln w="101600" cap="rnd">
              <a:solidFill>
                <a:schemeClr val="accent3"/>
              </a:solidFill>
              <a:round/>
            </a:ln>
            <a:effectLst/>
          </c:spPr>
          <c:marker>
            <c:symbol val="circle"/>
            <c:size val="5"/>
            <c:spPr>
              <a:solidFill>
                <a:schemeClr val="accent3"/>
              </a:solidFill>
              <a:ln w="101600">
                <a:solidFill>
                  <a:schemeClr val="accent3"/>
                </a:solidFill>
              </a:ln>
              <a:effectLst/>
            </c:spPr>
          </c:marker>
          <c:dPt>
            <c:idx val="3"/>
            <c:marker>
              <c:symbol val="circle"/>
              <c:size val="5"/>
              <c:spPr>
                <a:solidFill>
                  <a:schemeClr val="accent3"/>
                </a:solidFill>
                <a:ln w="101600">
                  <a:solidFill>
                    <a:schemeClr val="accent3"/>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5-4537-428D-A8BC-E6B530994639}"/>
              </c:ext>
            </c:extLst>
          </c:dPt>
          <c:cat>
            <c:strRef>
              <c:f>Sheet1!$B$11:$B$16</c:f>
              <c:strCache>
                <c:ptCount val="6"/>
                <c:pt idx="0">
                  <c:v>5th 2013</c:v>
                </c:pt>
                <c:pt idx="1">
                  <c:v>8th 2016</c:v>
                </c:pt>
                <c:pt idx="2">
                  <c:v>11th 2019</c:v>
                </c:pt>
                <c:pt idx="3">
                  <c:v>5th 2016</c:v>
                </c:pt>
                <c:pt idx="4">
                  <c:v>8th 2019</c:v>
                </c:pt>
                <c:pt idx="5">
                  <c:v>11th 2022</c:v>
                </c:pt>
              </c:strCache>
            </c:strRef>
          </c:cat>
          <c:val>
            <c:numRef>
              <c:f>Sheet1!$S$11:$S$16</c:f>
              <c:numCache>
                <c:formatCode>0.00</c:formatCode>
                <c:ptCount val="6"/>
                <c:pt idx="0">
                  <c:v>0.10409457900807381</c:v>
                </c:pt>
                <c:pt idx="1">
                  <c:v>0.11789355742296885</c:v>
                </c:pt>
                <c:pt idx="2">
                  <c:v>3.805570981790532E-2</c:v>
                </c:pt>
                <c:pt idx="3">
                  <c:v>0.10752609501512042</c:v>
                </c:pt>
                <c:pt idx="4">
                  <c:v>0.14203083369389508</c:v>
                </c:pt>
                <c:pt idx="5">
                  <c:v>3.4890437863442016E-2</c:v>
                </c:pt>
              </c:numCache>
            </c:numRef>
          </c:val>
          <c:smooth val="0"/>
          <c:extLst>
            <c:ext xmlns:c16="http://schemas.microsoft.com/office/drawing/2014/chart" uri="{C3380CC4-5D6E-409C-BE32-E72D297353CC}">
              <c16:uniqueId val="{00000006-4537-428D-A8BC-E6B530994639}"/>
            </c:ext>
          </c:extLst>
        </c:ser>
        <c:ser>
          <c:idx val="3"/>
          <c:order val="2"/>
          <c:tx>
            <c:strRef>
              <c:f>Sheet1!$T$10</c:f>
              <c:strCache>
                <c:ptCount val="1"/>
                <c:pt idx="0">
                  <c:v>Feel safe at school (Agree/Strongly Agree)</c:v>
                </c:pt>
              </c:strCache>
            </c:strRef>
          </c:tx>
          <c:spPr>
            <a:ln w="101600" cap="rnd">
              <a:solidFill>
                <a:srgbClr val="000000"/>
              </a:solidFill>
              <a:round/>
            </a:ln>
            <a:effectLst/>
          </c:spPr>
          <c:marker>
            <c:symbol val="circle"/>
            <c:size val="5"/>
            <c:spPr>
              <a:solidFill>
                <a:schemeClr val="accent4"/>
              </a:solidFill>
              <a:ln w="101600">
                <a:solidFill>
                  <a:schemeClr val="tx1"/>
                </a:solidFill>
              </a:ln>
              <a:effectLst/>
            </c:spPr>
          </c:marker>
          <c:dPt>
            <c:idx val="3"/>
            <c:marker>
              <c:symbol val="circle"/>
              <c:size val="5"/>
              <c:spPr>
                <a:solidFill>
                  <a:schemeClr val="accent4"/>
                </a:solidFill>
                <a:ln w="101600">
                  <a:solidFill>
                    <a:schemeClr val="tx1"/>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8-4537-428D-A8BC-E6B530994639}"/>
              </c:ext>
            </c:extLst>
          </c:dPt>
          <c:dPt>
            <c:idx val="5"/>
            <c:marker>
              <c:symbol val="circle"/>
              <c:size val="5"/>
              <c:spPr>
                <a:solidFill>
                  <a:srgbClr val="000000"/>
                </a:solidFill>
                <a:ln w="101600">
                  <a:solidFill>
                    <a:schemeClr val="tx1"/>
                  </a:solidFill>
                </a:ln>
                <a:effectLst/>
              </c:spPr>
            </c:marker>
            <c:bubble3D val="0"/>
            <c:extLst>
              <c:ext xmlns:c16="http://schemas.microsoft.com/office/drawing/2014/chart" uri="{C3380CC4-5D6E-409C-BE32-E72D297353CC}">
                <c16:uniqueId val="{0000000F-4537-428D-A8BC-E6B530994639}"/>
              </c:ext>
            </c:extLst>
          </c:dPt>
          <c:cat>
            <c:strRef>
              <c:f>Sheet1!$B$11:$B$16</c:f>
              <c:strCache>
                <c:ptCount val="6"/>
                <c:pt idx="0">
                  <c:v>5th 2013</c:v>
                </c:pt>
                <c:pt idx="1">
                  <c:v>8th 2016</c:v>
                </c:pt>
                <c:pt idx="2">
                  <c:v>11th 2019</c:v>
                </c:pt>
                <c:pt idx="3">
                  <c:v>5th 2016</c:v>
                </c:pt>
                <c:pt idx="4">
                  <c:v>8th 2019</c:v>
                </c:pt>
                <c:pt idx="5">
                  <c:v>11th 2022</c:v>
                </c:pt>
              </c:strCache>
            </c:strRef>
          </c:cat>
          <c:val>
            <c:numRef>
              <c:f>Sheet1!$T$11:$T$16</c:f>
              <c:numCache>
                <c:formatCode>0.00</c:formatCode>
                <c:ptCount val="6"/>
                <c:pt idx="0">
                  <c:v>0.93457775489186168</c:v>
                </c:pt>
                <c:pt idx="1">
                  <c:v>0.91696588868940399</c:v>
                </c:pt>
                <c:pt idx="2">
                  <c:v>0.90714433385510573</c:v>
                </c:pt>
                <c:pt idx="3">
                  <c:v>0.93689637644325119</c:v>
                </c:pt>
                <c:pt idx="4">
                  <c:v>0.89221529433339397</c:v>
                </c:pt>
                <c:pt idx="5">
                  <c:v>0.86742038964087864</c:v>
                </c:pt>
              </c:numCache>
            </c:numRef>
          </c:val>
          <c:smooth val="0"/>
          <c:extLst>
            <c:ext xmlns:c16="http://schemas.microsoft.com/office/drawing/2014/chart" uri="{C3380CC4-5D6E-409C-BE32-E72D297353CC}">
              <c16:uniqueId val="{00000009-4537-428D-A8BC-E6B530994639}"/>
            </c:ext>
          </c:extLst>
        </c:ser>
        <c:dLbls>
          <c:showLegendKey val="0"/>
          <c:showVal val="0"/>
          <c:showCatName val="0"/>
          <c:showSerName val="0"/>
          <c:showPercent val="0"/>
          <c:showBubbleSize val="0"/>
        </c:dLbls>
        <c:marker val="1"/>
        <c:smooth val="0"/>
        <c:axId val="354876552"/>
        <c:axId val="354875240"/>
        <c:extLst>
          <c:ext xmlns:c15="http://schemas.microsoft.com/office/drawing/2012/chart" uri="{02D57815-91ED-43cb-92C2-25804820EDAC}">
            <c15:filteredLineSeries>
              <c15:ser>
                <c:idx val="4"/>
                <c:order val="3"/>
                <c:tx>
                  <c:strRef>
                    <c:extLst>
                      <c:ext uri="{02D57815-91ED-43cb-92C2-25804820EDAC}">
                        <c15:formulaRef>
                          <c15:sqref>Sheet1!$U$10</c15:sqref>
                        </c15:formulaRef>
                      </c:ext>
                    </c:extLst>
                    <c:strCache>
                      <c:ptCount val="1"/>
                      <c:pt idx="0">
                        <c:v>Bullied in some way at least once in last 30 days</c:v>
                      </c:pt>
                    </c:strCache>
                  </c:strRef>
                </c:tx>
                <c:spPr>
                  <a:ln w="38100" cap="rnd">
                    <a:solidFill>
                      <a:schemeClr val="accent5"/>
                    </a:solidFill>
                    <a:round/>
                  </a:ln>
                  <a:effectLst/>
                </c:spPr>
                <c:marker>
                  <c:symbol val="circle"/>
                  <c:size val="5"/>
                  <c:spPr>
                    <a:solidFill>
                      <a:schemeClr val="accent5"/>
                    </a:solidFill>
                    <a:ln w="38100">
                      <a:solidFill>
                        <a:schemeClr val="accent5"/>
                      </a:solidFill>
                    </a:ln>
                    <a:effectLst/>
                  </c:spPr>
                </c:marker>
                <c:dPt>
                  <c:idx val="3"/>
                  <c:marker>
                    <c:symbol val="circle"/>
                    <c:size val="5"/>
                    <c:spPr>
                      <a:solidFill>
                        <a:schemeClr val="accent5"/>
                      </a:solidFill>
                      <a:ln w="38100">
                        <a:solidFill>
                          <a:schemeClr val="accent5"/>
                        </a:solidFill>
                      </a:ln>
                      <a:effectLst/>
                    </c:spPr>
                  </c:marker>
                  <c:bubble3D val="0"/>
                  <c:spPr>
                    <a:ln w="38100" cap="rnd">
                      <a:noFill/>
                      <a:round/>
                    </a:ln>
                    <a:effectLst/>
                  </c:spPr>
                  <c:extLst>
                    <c:ext xmlns:c16="http://schemas.microsoft.com/office/drawing/2014/chart" uri="{C3380CC4-5D6E-409C-BE32-E72D297353CC}">
                      <c16:uniqueId val="{0000000B-4537-428D-A8BC-E6B530994639}"/>
                    </c:ext>
                  </c:extLst>
                </c:dPt>
                <c:cat>
                  <c:strRef>
                    <c:extLst>
                      <c:ext uri="{02D57815-91ED-43cb-92C2-25804820EDAC}">
                        <c15:formulaRef>
                          <c15:sqref>Sheet1!$B$11:$B$16</c15:sqref>
                        </c15:formulaRef>
                      </c:ext>
                    </c:extLst>
                    <c:strCache>
                      <c:ptCount val="6"/>
                      <c:pt idx="0">
                        <c:v>5th 2013</c:v>
                      </c:pt>
                      <c:pt idx="1">
                        <c:v>8th 2016</c:v>
                      </c:pt>
                      <c:pt idx="2">
                        <c:v>11th 2019</c:v>
                      </c:pt>
                      <c:pt idx="3">
                        <c:v>5th 2016</c:v>
                      </c:pt>
                      <c:pt idx="4">
                        <c:v>8th 2019</c:v>
                      </c:pt>
                      <c:pt idx="5">
                        <c:v>11th 2022</c:v>
                      </c:pt>
                    </c:strCache>
                  </c:strRef>
                </c:cat>
                <c:val>
                  <c:numRef>
                    <c:extLst>
                      <c:ext uri="{02D57815-91ED-43cb-92C2-25804820EDAC}">
                        <c15:formulaRef>
                          <c15:sqref>Sheet1!$U$11:$U$16</c15:sqref>
                        </c15:formulaRef>
                      </c:ext>
                    </c:extLst>
                    <c:numCache>
                      <c:formatCode>0.00</c:formatCode>
                      <c:ptCount val="6"/>
                      <c:pt idx="0">
                        <c:v>0.61746583782895825</c:v>
                      </c:pt>
                      <c:pt idx="1">
                        <c:v>0.61228770090049323</c:v>
                      </c:pt>
                      <c:pt idx="2">
                        <c:v>0.53304624030297265</c:v>
                      </c:pt>
                      <c:pt idx="3">
                        <c:v>0.64952216786230543</c:v>
                      </c:pt>
                      <c:pt idx="4">
                        <c:v>0.65026022655017346</c:v>
                      </c:pt>
                      <c:pt idx="5">
                        <c:v>0.5590458464694078</c:v>
                      </c:pt>
                    </c:numCache>
                  </c:numRef>
                </c:val>
                <c:smooth val="0"/>
                <c:extLst>
                  <c:ext xmlns:c16="http://schemas.microsoft.com/office/drawing/2014/chart" uri="{C3380CC4-5D6E-409C-BE32-E72D297353CC}">
                    <c16:uniqueId val="{0000000C-4537-428D-A8BC-E6B530994639}"/>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Sheet1!$V$10</c15:sqref>
                        </c15:formulaRef>
                      </c:ext>
                    </c:extLst>
                    <c:strCache>
                      <c:ptCount val="1"/>
                      <c:pt idx="0">
                        <c:v>At least 1 trauma event</c:v>
                      </c:pt>
                    </c:strCache>
                  </c:strRef>
                </c:tx>
                <c:spPr>
                  <a:ln w="38100" cap="rnd">
                    <a:solidFill>
                      <a:schemeClr val="accent6"/>
                    </a:solidFill>
                    <a:round/>
                  </a:ln>
                  <a:effectLst/>
                </c:spPr>
                <c:marker>
                  <c:symbol val="circle"/>
                  <c:size val="5"/>
                  <c:spPr>
                    <a:solidFill>
                      <a:schemeClr val="accent6"/>
                    </a:solidFill>
                    <a:ln w="38100">
                      <a:solidFill>
                        <a:schemeClr val="accent6"/>
                      </a:solidFill>
                    </a:ln>
                    <a:effectLst/>
                  </c:spPr>
                </c:marker>
                <c:cat>
                  <c:strRef>
                    <c:extLst xmlns:c15="http://schemas.microsoft.com/office/drawing/2012/chart">
                      <c:ext xmlns:c15="http://schemas.microsoft.com/office/drawing/2012/chart" uri="{02D57815-91ED-43cb-92C2-25804820EDAC}">
                        <c15:formulaRef>
                          <c15:sqref>Sheet1!$B$11:$B$16</c15:sqref>
                        </c15:formulaRef>
                      </c:ext>
                    </c:extLst>
                    <c:strCache>
                      <c:ptCount val="6"/>
                      <c:pt idx="0">
                        <c:v>5th 2013</c:v>
                      </c:pt>
                      <c:pt idx="1">
                        <c:v>8th 2016</c:v>
                      </c:pt>
                      <c:pt idx="2">
                        <c:v>11th 2019</c:v>
                      </c:pt>
                      <c:pt idx="3">
                        <c:v>5th 2016</c:v>
                      </c:pt>
                      <c:pt idx="4">
                        <c:v>8th 2019</c:v>
                      </c:pt>
                      <c:pt idx="5">
                        <c:v>11th 2022</c:v>
                      </c:pt>
                    </c:strCache>
                  </c:strRef>
                </c:cat>
                <c:val>
                  <c:numRef>
                    <c:extLst xmlns:c15="http://schemas.microsoft.com/office/drawing/2012/chart">
                      <c:ext xmlns:c15="http://schemas.microsoft.com/office/drawing/2012/chart" uri="{02D57815-91ED-43cb-92C2-25804820EDAC}">
                        <c15:formulaRef>
                          <c15:sqref>Sheet1!$V$11:$V$16</c15:sqref>
                        </c15:formulaRef>
                      </c:ext>
                    </c:extLst>
                    <c:numCache>
                      <c:formatCode>0.00</c:formatCode>
                      <c:ptCount val="6"/>
                      <c:pt idx="0">
                        <c:v>0.24691423007079294</c:v>
                      </c:pt>
                      <c:pt idx="1">
                        <c:v>0.38709302054970035</c:v>
                      </c:pt>
                      <c:pt idx="2">
                        <c:v>0.36753507014028369</c:v>
                      </c:pt>
                      <c:pt idx="4">
                        <c:v>0.38083178438661935</c:v>
                      </c:pt>
                      <c:pt idx="5">
                        <c:v>0.37611203337164456</c:v>
                      </c:pt>
                    </c:numCache>
                  </c:numRef>
                </c:val>
                <c:smooth val="0"/>
                <c:extLst xmlns:c15="http://schemas.microsoft.com/office/drawing/2012/chart">
                  <c:ext xmlns:c16="http://schemas.microsoft.com/office/drawing/2014/chart" uri="{C3380CC4-5D6E-409C-BE32-E72D297353CC}">
                    <c16:uniqueId val="{0000000D-4537-428D-A8BC-E6B530994639}"/>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Sheet1!$W$10</c15:sqref>
                        </c15:formulaRef>
                      </c:ext>
                    </c:extLst>
                    <c:strCache>
                      <c:ptCount val="1"/>
                      <c:pt idx="0">
                        <c:v>At least some nonzero level of MD</c:v>
                      </c:pt>
                    </c:strCache>
                  </c:strRef>
                </c:tx>
                <c:spPr>
                  <a:ln w="38100" cap="rnd">
                    <a:solidFill>
                      <a:schemeClr val="accent1">
                        <a:lumMod val="60000"/>
                      </a:schemeClr>
                    </a:solidFill>
                    <a:round/>
                  </a:ln>
                  <a:effectLst/>
                </c:spPr>
                <c:marker>
                  <c:symbol val="circle"/>
                  <c:size val="5"/>
                  <c:spPr>
                    <a:solidFill>
                      <a:schemeClr val="accent1">
                        <a:lumMod val="60000"/>
                      </a:schemeClr>
                    </a:solidFill>
                    <a:ln w="38100">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Sheet1!$B$11:$B$16</c15:sqref>
                        </c15:formulaRef>
                      </c:ext>
                    </c:extLst>
                    <c:strCache>
                      <c:ptCount val="6"/>
                      <c:pt idx="0">
                        <c:v>5th 2013</c:v>
                      </c:pt>
                      <c:pt idx="1">
                        <c:v>8th 2016</c:v>
                      </c:pt>
                      <c:pt idx="2">
                        <c:v>11th 2019</c:v>
                      </c:pt>
                      <c:pt idx="3">
                        <c:v>5th 2016</c:v>
                      </c:pt>
                      <c:pt idx="4">
                        <c:v>8th 2019</c:v>
                      </c:pt>
                      <c:pt idx="5">
                        <c:v>11th 2022</c:v>
                      </c:pt>
                    </c:strCache>
                  </c:strRef>
                </c:cat>
                <c:val>
                  <c:numRef>
                    <c:extLst xmlns:c15="http://schemas.microsoft.com/office/drawing/2012/chart">
                      <c:ext xmlns:c15="http://schemas.microsoft.com/office/drawing/2012/chart" uri="{02D57815-91ED-43cb-92C2-25804820EDAC}">
                        <c15:formulaRef>
                          <c15:sqref>Sheet1!$W$11:$W$16</c15:sqref>
                        </c15:formulaRef>
                      </c:ext>
                    </c:extLst>
                    <c:numCache>
                      <c:formatCode>0.00</c:formatCode>
                      <c:ptCount val="6"/>
                      <c:pt idx="1">
                        <c:v>0.33604414057814952</c:v>
                      </c:pt>
                      <c:pt idx="2">
                        <c:v>0.43642456660436763</c:v>
                      </c:pt>
                      <c:pt idx="4">
                        <c:v>0.38457189213107917</c:v>
                      </c:pt>
                      <c:pt idx="5">
                        <c:v>0.4934997813382091</c:v>
                      </c:pt>
                    </c:numCache>
                  </c:numRef>
                </c:val>
                <c:smooth val="0"/>
                <c:extLst xmlns:c15="http://schemas.microsoft.com/office/drawing/2012/chart">
                  <c:ext xmlns:c16="http://schemas.microsoft.com/office/drawing/2014/chart" uri="{C3380CC4-5D6E-409C-BE32-E72D297353CC}">
                    <c16:uniqueId val="{0000000E-4537-428D-A8BC-E6B530994639}"/>
                  </c:ext>
                </c:extLst>
              </c15:ser>
            </c15:filteredLineSeries>
          </c:ext>
        </c:extLst>
      </c:lineChart>
      <c:catAx>
        <c:axId val="35487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54875240"/>
        <c:crosses val="autoZero"/>
        <c:auto val="1"/>
        <c:lblAlgn val="ctr"/>
        <c:lblOffset val="100"/>
        <c:noMultiLvlLbl val="0"/>
      </c:catAx>
      <c:valAx>
        <c:axId val="354875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5487655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4556-4FBA-A2FE-388624734595}"/>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0.60923310554290055</c:v>
              </c:pt>
              <c:pt idx="1">
                <c:v>0.54256436531318053</c:v>
              </c:pt>
              <c:pt idx="2">
                <c:v>0.52053080272179786</c:v>
              </c:pt>
              <c:pt idx="3">
                <c:v>0.49663840982168961</c:v>
              </c:pt>
            </c:numLit>
          </c:val>
          <c:extLst>
            <c:ext xmlns:c16="http://schemas.microsoft.com/office/drawing/2014/chart" uri="{C3380CC4-5D6E-409C-BE32-E72D297353CC}">
              <c16:uniqueId val="{00000001-4556-4FBA-A2FE-388624734595}"/>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0.61048257372654158</c:v>
              </c:pt>
              <c:pt idx="1">
                <c:v>0.55235701413259986</c:v>
              </c:pt>
              <c:pt idx="2">
                <c:v>0.51177811550151975</c:v>
              </c:pt>
              <c:pt idx="3">
                <c:v>0.47021326596557189</c:v>
              </c:pt>
            </c:numLit>
          </c:val>
          <c:extLst>
            <c:ext xmlns:c16="http://schemas.microsoft.com/office/drawing/2014/chart" uri="{C3380CC4-5D6E-409C-BE32-E72D297353CC}">
              <c16:uniqueId val="{00000002-4556-4FBA-A2FE-388624734595}"/>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0.47545430603107719</c:v>
              </c:pt>
              <c:pt idx="1">
                <c:v>0.45819087623327148</c:v>
              </c:pt>
              <c:pt idx="2">
                <c:v>0.42058756891473448</c:v>
              </c:pt>
              <c:pt idx="3">
                <c:v>0.41118988311937149</c:v>
              </c:pt>
            </c:numLit>
          </c:val>
          <c:extLst>
            <c:ext xmlns:c16="http://schemas.microsoft.com/office/drawing/2014/chart" uri="{C3380CC4-5D6E-409C-BE32-E72D297353CC}">
              <c16:uniqueId val="{00000003-4556-4FBA-A2FE-388624734595}"/>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0.40542587619637821</c:v>
              </c:pt>
              <c:pt idx="1">
                <c:v>0.35338904363974</c:v>
              </c:pt>
              <c:pt idx="2">
                <c:v>0.31115210464531279</c:v>
              </c:pt>
              <c:pt idx="3">
                <c:v>0.29657082002129931</c:v>
              </c:pt>
            </c:numLit>
          </c:val>
          <c:extLst>
            <c:ext xmlns:c16="http://schemas.microsoft.com/office/drawing/2014/chart" uri="{C3380CC4-5D6E-409C-BE32-E72D297353CC}">
              <c16:uniqueId val="{00000004-4556-4FBA-A2FE-388624734595}"/>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Sheet1!$U$10</c:f>
              <c:strCache>
                <c:ptCount val="1"/>
                <c:pt idx="0">
                  <c:v>Bullied in some way at least once in last 30 days</c:v>
                </c:pt>
              </c:strCache>
            </c:strRef>
          </c:tx>
          <c:spPr>
            <a:ln w="101600" cap="rnd">
              <a:solidFill>
                <a:srgbClr val="000000"/>
              </a:solidFill>
              <a:round/>
            </a:ln>
            <a:effectLst/>
          </c:spPr>
          <c:marker>
            <c:symbol val="circle"/>
            <c:size val="5"/>
            <c:spPr>
              <a:solidFill>
                <a:srgbClr val="000000"/>
              </a:solidFill>
              <a:ln w="101600">
                <a:solidFill>
                  <a:srgbClr val="000000"/>
                </a:solidFill>
              </a:ln>
              <a:effectLst/>
            </c:spPr>
          </c:marker>
          <c:dPt>
            <c:idx val="3"/>
            <c:marker>
              <c:symbol val="circle"/>
              <c:size val="5"/>
              <c:spPr>
                <a:solidFill>
                  <a:srgbClr val="000000"/>
                </a:solidFill>
                <a:ln w="101600">
                  <a:solidFill>
                    <a:srgbClr val="000000"/>
                  </a:solidFill>
                </a:ln>
                <a:effectLst/>
              </c:spPr>
            </c:marker>
            <c:bubble3D val="0"/>
            <c:spPr>
              <a:ln w="101600" cap="rnd">
                <a:solidFill>
                  <a:srgbClr val="000000">
                    <a:alpha val="0"/>
                  </a:srgbClr>
                </a:solidFill>
                <a:round/>
              </a:ln>
              <a:effectLst/>
            </c:spPr>
            <c:extLst>
              <c:ext xmlns:c16="http://schemas.microsoft.com/office/drawing/2014/chart" uri="{C3380CC4-5D6E-409C-BE32-E72D297353CC}">
                <c16:uniqueId val="{00000001-CAAD-40A3-BB19-8AEE360ED934}"/>
              </c:ext>
            </c:extLst>
          </c:dPt>
          <c:cat>
            <c:strRef>
              <c:f>Sheet1!$B$11:$B$16</c:f>
              <c:strCache>
                <c:ptCount val="6"/>
                <c:pt idx="0">
                  <c:v>5th 2013</c:v>
                </c:pt>
                <c:pt idx="1">
                  <c:v>8th 2016</c:v>
                </c:pt>
                <c:pt idx="2">
                  <c:v>11th 2019</c:v>
                </c:pt>
                <c:pt idx="3">
                  <c:v>5th 2016</c:v>
                </c:pt>
                <c:pt idx="4">
                  <c:v>8th 2019</c:v>
                </c:pt>
                <c:pt idx="5">
                  <c:v>11th 2022</c:v>
                </c:pt>
              </c:strCache>
            </c:strRef>
          </c:cat>
          <c:val>
            <c:numRef>
              <c:f>Sheet1!$U$11:$U$16</c:f>
              <c:numCache>
                <c:formatCode>0.00</c:formatCode>
                <c:ptCount val="6"/>
                <c:pt idx="0">
                  <c:v>0.61746583782895825</c:v>
                </c:pt>
                <c:pt idx="1">
                  <c:v>0.61228770090049323</c:v>
                </c:pt>
                <c:pt idx="2">
                  <c:v>0.53304624030297265</c:v>
                </c:pt>
                <c:pt idx="3">
                  <c:v>0.64952216786230543</c:v>
                </c:pt>
                <c:pt idx="4">
                  <c:v>0.65026022655017346</c:v>
                </c:pt>
                <c:pt idx="5">
                  <c:v>0.5590458464694078</c:v>
                </c:pt>
              </c:numCache>
            </c:numRef>
          </c:val>
          <c:smooth val="0"/>
          <c:extLst>
            <c:ext xmlns:c16="http://schemas.microsoft.com/office/drawing/2014/chart" uri="{C3380CC4-5D6E-409C-BE32-E72D297353CC}">
              <c16:uniqueId val="{00000002-CAAD-40A3-BB19-8AEE360ED934}"/>
            </c:ext>
          </c:extLst>
        </c:ser>
        <c:ser>
          <c:idx val="4"/>
          <c:order val="4"/>
          <c:tx>
            <c:strRef>
              <c:f>Sheet1!$V$10</c:f>
              <c:strCache>
                <c:ptCount val="1"/>
                <c:pt idx="0">
                  <c:v>At least 1 trauma event</c:v>
                </c:pt>
              </c:strCache>
            </c:strRef>
          </c:tx>
          <c:spPr>
            <a:ln w="101600" cap="rnd">
              <a:solidFill>
                <a:srgbClr val="00B9E4"/>
              </a:solidFill>
              <a:round/>
            </a:ln>
            <a:effectLst/>
          </c:spPr>
          <c:marker>
            <c:symbol val="circle"/>
            <c:size val="5"/>
            <c:spPr>
              <a:solidFill>
                <a:schemeClr val="accent5"/>
              </a:solidFill>
              <a:ln w="101600">
                <a:solidFill>
                  <a:schemeClr val="accent5"/>
                </a:solidFill>
              </a:ln>
              <a:effectLst/>
            </c:spPr>
          </c:marker>
          <c:dPt>
            <c:idx val="0"/>
            <c:marker>
              <c:symbol val="none"/>
            </c:marker>
            <c:bubble3D val="0"/>
            <c:extLst>
              <c:ext xmlns:c16="http://schemas.microsoft.com/office/drawing/2014/chart" uri="{C3380CC4-5D6E-409C-BE32-E72D297353CC}">
                <c16:uniqueId val="{00000003-CAAD-40A3-BB19-8AEE360ED934}"/>
              </c:ext>
            </c:extLst>
          </c:dPt>
          <c:dPt>
            <c:idx val="1"/>
            <c:marker>
              <c:symbol val="circle"/>
              <c:size val="5"/>
              <c:spPr>
                <a:solidFill>
                  <a:schemeClr val="accent5"/>
                </a:solidFill>
                <a:ln w="101600">
                  <a:solidFill>
                    <a:schemeClr val="accent5"/>
                  </a:solidFill>
                </a:ln>
                <a:effectLst/>
              </c:spPr>
            </c:marker>
            <c:bubble3D val="0"/>
            <c:spPr>
              <a:ln w="101600" cap="rnd">
                <a:solidFill>
                  <a:srgbClr val="00B9E4">
                    <a:alpha val="0"/>
                  </a:srgbClr>
                </a:solidFill>
                <a:round/>
              </a:ln>
              <a:effectLst/>
            </c:spPr>
            <c:extLst>
              <c:ext xmlns:c16="http://schemas.microsoft.com/office/drawing/2014/chart" uri="{C3380CC4-5D6E-409C-BE32-E72D297353CC}">
                <c16:uniqueId val="{00000005-CAAD-40A3-BB19-8AEE360ED934}"/>
              </c:ext>
            </c:extLst>
          </c:dPt>
          <c:cat>
            <c:strRef>
              <c:f>Sheet1!$B$11:$B$16</c:f>
              <c:strCache>
                <c:ptCount val="6"/>
                <c:pt idx="0">
                  <c:v>5th 2013</c:v>
                </c:pt>
                <c:pt idx="1">
                  <c:v>8th 2016</c:v>
                </c:pt>
                <c:pt idx="2">
                  <c:v>11th 2019</c:v>
                </c:pt>
                <c:pt idx="3">
                  <c:v>5th 2016</c:v>
                </c:pt>
                <c:pt idx="4">
                  <c:v>8th 2019</c:v>
                </c:pt>
                <c:pt idx="5">
                  <c:v>11th 2022</c:v>
                </c:pt>
              </c:strCache>
            </c:strRef>
          </c:cat>
          <c:val>
            <c:numRef>
              <c:f>Sheet1!$V$11:$V$16</c:f>
              <c:numCache>
                <c:formatCode>0.00</c:formatCode>
                <c:ptCount val="6"/>
                <c:pt idx="0">
                  <c:v>0.24691423007079294</c:v>
                </c:pt>
                <c:pt idx="1">
                  <c:v>0.38709302054970035</c:v>
                </c:pt>
                <c:pt idx="2">
                  <c:v>0.36753507014028369</c:v>
                </c:pt>
                <c:pt idx="4">
                  <c:v>0.38083178438661935</c:v>
                </c:pt>
                <c:pt idx="5">
                  <c:v>0.37611203337164456</c:v>
                </c:pt>
              </c:numCache>
            </c:numRef>
          </c:val>
          <c:smooth val="0"/>
          <c:extLst>
            <c:ext xmlns:c16="http://schemas.microsoft.com/office/drawing/2014/chart" uri="{C3380CC4-5D6E-409C-BE32-E72D297353CC}">
              <c16:uniqueId val="{00000006-CAAD-40A3-BB19-8AEE360ED934}"/>
            </c:ext>
          </c:extLst>
        </c:ser>
        <c:ser>
          <c:idx val="5"/>
          <c:order val="5"/>
          <c:tx>
            <c:strRef>
              <c:f>Sheet1!$W$10</c:f>
              <c:strCache>
                <c:ptCount val="1"/>
                <c:pt idx="0">
                  <c:v>At least some nonzero level of MD</c:v>
                </c:pt>
              </c:strCache>
            </c:strRef>
          </c:tx>
          <c:spPr>
            <a:ln w="101600" cap="rnd">
              <a:solidFill>
                <a:schemeClr val="accent6"/>
              </a:solidFill>
              <a:round/>
            </a:ln>
            <a:effectLst/>
          </c:spPr>
          <c:marker>
            <c:symbol val="circle"/>
            <c:size val="5"/>
            <c:spPr>
              <a:solidFill>
                <a:schemeClr val="accent6"/>
              </a:solidFill>
              <a:ln w="101600">
                <a:solidFill>
                  <a:schemeClr val="accent6"/>
                </a:solidFill>
              </a:ln>
              <a:effectLst/>
            </c:spPr>
          </c:marker>
          <c:cat>
            <c:strRef>
              <c:f>Sheet1!$B$11:$B$16</c:f>
              <c:strCache>
                <c:ptCount val="6"/>
                <c:pt idx="0">
                  <c:v>5th 2013</c:v>
                </c:pt>
                <c:pt idx="1">
                  <c:v>8th 2016</c:v>
                </c:pt>
                <c:pt idx="2">
                  <c:v>11th 2019</c:v>
                </c:pt>
                <c:pt idx="3">
                  <c:v>5th 2016</c:v>
                </c:pt>
                <c:pt idx="4">
                  <c:v>8th 2019</c:v>
                </c:pt>
                <c:pt idx="5">
                  <c:v>11th 2022</c:v>
                </c:pt>
              </c:strCache>
            </c:strRef>
          </c:cat>
          <c:val>
            <c:numRef>
              <c:f>Sheet1!$W$11:$W$16</c:f>
              <c:numCache>
                <c:formatCode>0.00</c:formatCode>
                <c:ptCount val="6"/>
                <c:pt idx="1">
                  <c:v>0.33604414057814952</c:v>
                </c:pt>
                <c:pt idx="2">
                  <c:v>0.43642456660436763</c:v>
                </c:pt>
                <c:pt idx="4">
                  <c:v>0.38457189213107917</c:v>
                </c:pt>
                <c:pt idx="5">
                  <c:v>0.4934997813382091</c:v>
                </c:pt>
              </c:numCache>
            </c:numRef>
          </c:val>
          <c:smooth val="0"/>
          <c:extLst>
            <c:ext xmlns:c16="http://schemas.microsoft.com/office/drawing/2014/chart" uri="{C3380CC4-5D6E-409C-BE32-E72D297353CC}">
              <c16:uniqueId val="{00000007-CAAD-40A3-BB19-8AEE360ED934}"/>
            </c:ext>
          </c:extLst>
        </c:ser>
        <c:dLbls>
          <c:showLegendKey val="0"/>
          <c:showVal val="0"/>
          <c:showCatName val="0"/>
          <c:showSerName val="0"/>
          <c:showPercent val="0"/>
          <c:showBubbleSize val="0"/>
        </c:dLbls>
        <c:marker val="1"/>
        <c:smooth val="0"/>
        <c:axId val="354876552"/>
        <c:axId val="354875240"/>
        <c:extLst>
          <c:ext xmlns:c15="http://schemas.microsoft.com/office/drawing/2012/chart" uri="{02D57815-91ED-43cb-92C2-25804820EDAC}">
            <c15:filteredLineSeries>
              <c15:ser>
                <c:idx val="0"/>
                <c:order val="0"/>
                <c:tx>
                  <c:strRef>
                    <c:extLst>
                      <c:ext uri="{02D57815-91ED-43cb-92C2-25804820EDAC}">
                        <c15:formulaRef>
                          <c15:sqref>Sheet1!$R$10</c15:sqref>
                        </c15:formulaRef>
                      </c:ext>
                    </c:extLst>
                    <c:strCache>
                      <c:ptCount val="1"/>
                      <c:pt idx="0">
                        <c:v>Obtains mostly As in school</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cat>
                  <c:strRef>
                    <c:extLst>
                      <c:ext uri="{02D57815-91ED-43cb-92C2-25804820EDAC}">
                        <c15:formulaRef>
                          <c15:sqref>Sheet1!$B$11:$B$16</c15:sqref>
                        </c15:formulaRef>
                      </c:ext>
                    </c:extLst>
                    <c:strCache>
                      <c:ptCount val="6"/>
                      <c:pt idx="0">
                        <c:v>5th 2013</c:v>
                      </c:pt>
                      <c:pt idx="1">
                        <c:v>8th 2016</c:v>
                      </c:pt>
                      <c:pt idx="2">
                        <c:v>11th 2019</c:v>
                      </c:pt>
                      <c:pt idx="3">
                        <c:v>5th 2016</c:v>
                      </c:pt>
                      <c:pt idx="4">
                        <c:v>8th 2019</c:v>
                      </c:pt>
                      <c:pt idx="5">
                        <c:v>11th 2022</c:v>
                      </c:pt>
                    </c:strCache>
                  </c:strRef>
                </c:cat>
                <c:val>
                  <c:numRef>
                    <c:extLst>
                      <c:ext uri="{02D57815-91ED-43cb-92C2-25804820EDAC}">
                        <c15:formulaRef>
                          <c15:sqref>Sheet1!$R$11:$R$16</c15:sqref>
                        </c15:formulaRef>
                      </c:ext>
                    </c:extLst>
                    <c:numCache>
                      <c:formatCode>0.00</c:formatCode>
                      <c:ptCount val="6"/>
                      <c:pt idx="0">
                        <c:v>0.44566486759461055</c:v>
                      </c:pt>
                      <c:pt idx="1">
                        <c:v>0.46564044943820376</c:v>
                      </c:pt>
                      <c:pt idx="2">
                        <c:v>0.42711445644679469</c:v>
                      </c:pt>
                      <c:pt idx="3">
                        <c:v>0.46319241982507303</c:v>
                      </c:pt>
                      <c:pt idx="4">
                        <c:v>0.47823229461756417</c:v>
                      </c:pt>
                      <c:pt idx="5">
                        <c:v>0.4681222383127277</c:v>
                      </c:pt>
                    </c:numCache>
                  </c:numRef>
                </c:val>
                <c:smooth val="0"/>
                <c:extLst>
                  <c:ext xmlns:c16="http://schemas.microsoft.com/office/drawing/2014/chart" uri="{C3380CC4-5D6E-409C-BE32-E72D297353CC}">
                    <c16:uniqueId val="{00000008-CAAD-40A3-BB19-8AEE360ED93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Sheet1!$S$10</c15:sqref>
                        </c15:formulaRef>
                      </c:ext>
                    </c:extLst>
                    <c:strCache>
                      <c:ptCount val="1"/>
                      <c:pt idx="0">
                        <c:v>sent to office or out of class for discipline</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dPt>
                  <c:idx val="3"/>
                  <c:marker>
                    <c:symbol val="circle"/>
                    <c:size val="5"/>
                    <c:spPr>
                      <a:solidFill>
                        <a:schemeClr val="accent2"/>
                      </a:solidFill>
                      <a:ln w="38100">
                        <a:solidFill>
                          <a:schemeClr val="accent2"/>
                        </a:solidFill>
                      </a:ln>
                      <a:effectLst/>
                    </c:spPr>
                  </c:marker>
                  <c:bubble3D val="0"/>
                  <c:spPr>
                    <a:ln w="38100" cap="rnd">
                      <a:noFill/>
                      <a:round/>
                    </a:ln>
                    <a:effectLst/>
                  </c:spPr>
                  <c:extLst xmlns:c15="http://schemas.microsoft.com/office/drawing/2012/chart">
                    <c:ext xmlns:c16="http://schemas.microsoft.com/office/drawing/2014/chart" uri="{C3380CC4-5D6E-409C-BE32-E72D297353CC}">
                      <c16:uniqueId val="{0000000A-CAAD-40A3-BB19-8AEE360ED934}"/>
                    </c:ext>
                  </c:extLst>
                </c:dPt>
                <c:cat>
                  <c:strRef>
                    <c:extLst xmlns:c15="http://schemas.microsoft.com/office/drawing/2012/chart">
                      <c:ext xmlns:c15="http://schemas.microsoft.com/office/drawing/2012/chart" uri="{02D57815-91ED-43cb-92C2-25804820EDAC}">
                        <c15:formulaRef>
                          <c15:sqref>Sheet1!$B$11:$B$16</c15:sqref>
                        </c15:formulaRef>
                      </c:ext>
                    </c:extLst>
                    <c:strCache>
                      <c:ptCount val="6"/>
                      <c:pt idx="0">
                        <c:v>5th 2013</c:v>
                      </c:pt>
                      <c:pt idx="1">
                        <c:v>8th 2016</c:v>
                      </c:pt>
                      <c:pt idx="2">
                        <c:v>11th 2019</c:v>
                      </c:pt>
                      <c:pt idx="3">
                        <c:v>5th 2016</c:v>
                      </c:pt>
                      <c:pt idx="4">
                        <c:v>8th 2019</c:v>
                      </c:pt>
                      <c:pt idx="5">
                        <c:v>11th 2022</c:v>
                      </c:pt>
                    </c:strCache>
                  </c:strRef>
                </c:cat>
                <c:val>
                  <c:numRef>
                    <c:extLst xmlns:c15="http://schemas.microsoft.com/office/drawing/2012/chart">
                      <c:ext xmlns:c15="http://schemas.microsoft.com/office/drawing/2012/chart" uri="{02D57815-91ED-43cb-92C2-25804820EDAC}">
                        <c15:formulaRef>
                          <c15:sqref>Sheet1!$S$11:$S$16</c15:sqref>
                        </c15:formulaRef>
                      </c:ext>
                    </c:extLst>
                    <c:numCache>
                      <c:formatCode>0.00</c:formatCode>
                      <c:ptCount val="6"/>
                      <c:pt idx="0">
                        <c:v>0.10409457900807381</c:v>
                      </c:pt>
                      <c:pt idx="1">
                        <c:v>0.11789355742296885</c:v>
                      </c:pt>
                      <c:pt idx="2">
                        <c:v>3.805570981790532E-2</c:v>
                      </c:pt>
                      <c:pt idx="3">
                        <c:v>0.10752609501512042</c:v>
                      </c:pt>
                      <c:pt idx="4">
                        <c:v>0.14203083369389508</c:v>
                      </c:pt>
                      <c:pt idx="5">
                        <c:v>3.4890437863442016E-2</c:v>
                      </c:pt>
                    </c:numCache>
                  </c:numRef>
                </c:val>
                <c:smooth val="0"/>
                <c:extLst xmlns:c15="http://schemas.microsoft.com/office/drawing/2012/chart">
                  <c:ext xmlns:c16="http://schemas.microsoft.com/office/drawing/2014/chart" uri="{C3380CC4-5D6E-409C-BE32-E72D297353CC}">
                    <c16:uniqueId val="{0000000B-CAAD-40A3-BB19-8AEE360ED93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Sheet1!$T$10</c15:sqref>
                        </c15:formulaRef>
                      </c:ext>
                    </c:extLst>
                    <c:strCache>
                      <c:ptCount val="1"/>
                      <c:pt idx="0">
                        <c:v>feel safe at school (Agree/Strongly Agree)</c:v>
                      </c:pt>
                    </c:strCache>
                  </c:strRef>
                </c:tx>
                <c:spPr>
                  <a:ln w="38100" cap="rnd">
                    <a:solidFill>
                      <a:schemeClr val="accent3"/>
                    </a:solidFill>
                    <a:round/>
                  </a:ln>
                  <a:effectLst/>
                </c:spPr>
                <c:marker>
                  <c:symbol val="circle"/>
                  <c:size val="5"/>
                  <c:spPr>
                    <a:solidFill>
                      <a:schemeClr val="accent3"/>
                    </a:solidFill>
                    <a:ln w="38100">
                      <a:solidFill>
                        <a:schemeClr val="accent3"/>
                      </a:solidFill>
                    </a:ln>
                    <a:effectLst/>
                  </c:spPr>
                </c:marker>
                <c:cat>
                  <c:strRef>
                    <c:extLst xmlns:c15="http://schemas.microsoft.com/office/drawing/2012/chart">
                      <c:ext xmlns:c15="http://schemas.microsoft.com/office/drawing/2012/chart" uri="{02D57815-91ED-43cb-92C2-25804820EDAC}">
                        <c15:formulaRef>
                          <c15:sqref>Sheet1!$B$11:$B$16</c15:sqref>
                        </c15:formulaRef>
                      </c:ext>
                    </c:extLst>
                    <c:strCache>
                      <c:ptCount val="6"/>
                      <c:pt idx="0">
                        <c:v>5th 2013</c:v>
                      </c:pt>
                      <c:pt idx="1">
                        <c:v>8th 2016</c:v>
                      </c:pt>
                      <c:pt idx="2">
                        <c:v>11th 2019</c:v>
                      </c:pt>
                      <c:pt idx="3">
                        <c:v>5th 2016</c:v>
                      </c:pt>
                      <c:pt idx="4">
                        <c:v>8th 2019</c:v>
                      </c:pt>
                      <c:pt idx="5">
                        <c:v>11th 2022</c:v>
                      </c:pt>
                    </c:strCache>
                  </c:strRef>
                </c:cat>
                <c:val>
                  <c:numRef>
                    <c:extLst xmlns:c15="http://schemas.microsoft.com/office/drawing/2012/chart">
                      <c:ext xmlns:c15="http://schemas.microsoft.com/office/drawing/2012/chart" uri="{02D57815-91ED-43cb-92C2-25804820EDAC}">
                        <c15:formulaRef>
                          <c15:sqref>Sheet1!$T$11:$T$16</c15:sqref>
                        </c15:formulaRef>
                      </c:ext>
                    </c:extLst>
                    <c:numCache>
                      <c:formatCode>0.00</c:formatCode>
                      <c:ptCount val="6"/>
                      <c:pt idx="0">
                        <c:v>0.93457775489186168</c:v>
                      </c:pt>
                      <c:pt idx="1">
                        <c:v>0.91696588868940399</c:v>
                      </c:pt>
                      <c:pt idx="2">
                        <c:v>0.90714433385510573</c:v>
                      </c:pt>
                      <c:pt idx="3">
                        <c:v>0.93689637644325119</c:v>
                      </c:pt>
                      <c:pt idx="4">
                        <c:v>0.89221529433339397</c:v>
                      </c:pt>
                      <c:pt idx="5">
                        <c:v>0.86742038964087864</c:v>
                      </c:pt>
                    </c:numCache>
                  </c:numRef>
                </c:val>
                <c:smooth val="0"/>
                <c:extLst xmlns:c15="http://schemas.microsoft.com/office/drawing/2012/chart">
                  <c:ext xmlns:c16="http://schemas.microsoft.com/office/drawing/2014/chart" uri="{C3380CC4-5D6E-409C-BE32-E72D297353CC}">
                    <c16:uniqueId val="{0000000C-CAAD-40A3-BB19-8AEE360ED934}"/>
                  </c:ext>
                </c:extLst>
              </c15:ser>
            </c15:filteredLineSeries>
          </c:ext>
        </c:extLst>
      </c:lineChart>
      <c:catAx>
        <c:axId val="35487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54875240"/>
        <c:crosses val="autoZero"/>
        <c:auto val="1"/>
        <c:lblAlgn val="ctr"/>
        <c:lblOffset val="100"/>
        <c:noMultiLvlLbl val="0"/>
      </c:catAx>
      <c:valAx>
        <c:axId val="3548752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5487655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4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A79D-4846-9A8E-EE754D15E597}"/>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2.3889162865244731</c:v>
              </c:pt>
              <c:pt idx="1">
                <c:v>2.9622126854815241</c:v>
              </c:pt>
              <c:pt idx="2">
                <c:v>3.228252641279663</c:v>
              </c:pt>
              <c:pt idx="3">
                <c:v>3.486053622702018</c:v>
              </c:pt>
            </c:numLit>
          </c:val>
          <c:smooth val="0"/>
          <c:extLst>
            <c:ext xmlns:c16="http://schemas.microsoft.com/office/drawing/2014/chart" uri="{C3380CC4-5D6E-409C-BE32-E72D297353CC}">
              <c16:uniqueId val="{00000001-A79D-4846-9A8E-EE754D15E597}"/>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2.4657861234882241</c:v>
              </c:pt>
              <c:pt idx="1">
                <c:v>3.017735376915859</c:v>
              </c:pt>
              <c:pt idx="2">
                <c:v>3.2540083135391931</c:v>
              </c:pt>
              <c:pt idx="3">
                <c:v>3.4966636137642291</c:v>
              </c:pt>
            </c:numLit>
          </c:val>
          <c:smooth val="0"/>
          <c:extLst>
            <c:ext xmlns:c16="http://schemas.microsoft.com/office/drawing/2014/chart" uri="{C3380CC4-5D6E-409C-BE32-E72D297353CC}">
              <c16:uniqueId val="{00000002-A79D-4846-9A8E-EE754D15E597}"/>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2.5555024754625211</c:v>
              </c:pt>
              <c:pt idx="1">
                <c:v>3.1017619783616688</c:v>
              </c:pt>
              <c:pt idx="2">
                <c:v>3.3496252948377272</c:v>
              </c:pt>
              <c:pt idx="3">
                <c:v>3.538948971138129</c:v>
              </c:pt>
            </c:numLit>
          </c:val>
          <c:smooth val="0"/>
          <c:extLst>
            <c:ext xmlns:c16="http://schemas.microsoft.com/office/drawing/2014/chart" uri="{C3380CC4-5D6E-409C-BE32-E72D297353CC}">
              <c16:uniqueId val="{00000003-A79D-4846-9A8E-EE754D15E597}"/>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2.6266335030992138</c:v>
              </c:pt>
              <c:pt idx="1">
                <c:v>3.1850085763293312</c:v>
              </c:pt>
              <c:pt idx="2">
                <c:v>3.4462302518379482</c:v>
              </c:pt>
              <c:pt idx="3">
                <c:v>3.604346959122632</c:v>
              </c:pt>
            </c:numLit>
          </c:val>
          <c:smooth val="0"/>
          <c:extLst>
            <c:ext xmlns:c16="http://schemas.microsoft.com/office/drawing/2014/chart" uri="{C3380CC4-5D6E-409C-BE32-E72D297353CC}">
              <c16:uniqueId val="{00000004-A79D-4846-9A8E-EE754D15E597}"/>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Grades earned in school</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CC53-4F0A-9A58-62BCA4B4B0A0}"/>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2.6707465662383689</c:v>
              </c:pt>
              <c:pt idx="1">
                <c:v>2.9861574306729408</c:v>
              </c:pt>
              <c:pt idx="2">
                <c:v>3.1800906663354649</c:v>
              </c:pt>
              <c:pt idx="3">
                <c:v>3.4284281252957318</c:v>
              </c:pt>
            </c:numLit>
          </c:val>
          <c:smooth val="0"/>
          <c:extLst>
            <c:ext xmlns:c16="http://schemas.microsoft.com/office/drawing/2014/chart" uri="{C3380CC4-5D6E-409C-BE32-E72D297353CC}">
              <c16:uniqueId val="{00000001-CC53-4F0A-9A58-62BCA4B4B0A0}"/>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2.7373969265367322</c:v>
              </c:pt>
              <c:pt idx="1">
                <c:v>3.0044182621502209</c:v>
              </c:pt>
              <c:pt idx="2">
                <c:v>3.2042868191360072</c:v>
              </c:pt>
              <c:pt idx="3">
                <c:v>3.430251506579757</c:v>
              </c:pt>
            </c:numLit>
          </c:val>
          <c:smooth val="0"/>
          <c:extLst>
            <c:ext xmlns:c16="http://schemas.microsoft.com/office/drawing/2014/chart" uri="{C3380CC4-5D6E-409C-BE32-E72D297353CC}">
              <c16:uniqueId val="{00000002-CC53-4F0A-9A58-62BCA4B4B0A0}"/>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2.8073630136986298</c:v>
              </c:pt>
              <c:pt idx="1">
                <c:v>3.0549303992664831</c:v>
              </c:pt>
              <c:pt idx="2">
                <c:v>3.2553806071590392</c:v>
              </c:pt>
              <c:pt idx="3">
                <c:v>3.442694956262796</c:v>
              </c:pt>
            </c:numLit>
          </c:val>
          <c:smooth val="0"/>
          <c:extLst>
            <c:ext xmlns:c16="http://schemas.microsoft.com/office/drawing/2014/chart" uri="{C3380CC4-5D6E-409C-BE32-E72D297353CC}">
              <c16:uniqueId val="{00000003-CC53-4F0A-9A58-62BCA4B4B0A0}"/>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2.84368336307063</c:v>
              </c:pt>
              <c:pt idx="1">
                <c:v>3.1228819731028792</c:v>
              </c:pt>
              <c:pt idx="2">
                <c:v>3.2967339506412001</c:v>
              </c:pt>
              <c:pt idx="3">
                <c:v>3.472665181885672</c:v>
              </c:pt>
            </c:numLit>
          </c:val>
          <c:smooth val="0"/>
          <c:extLst>
            <c:ext xmlns:c16="http://schemas.microsoft.com/office/drawing/2014/chart" uri="{C3380CC4-5D6E-409C-BE32-E72D297353CC}">
              <c16:uniqueId val="{00000004-CC53-4F0A-9A58-62BCA4B4B0A0}"/>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supports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Grades earned in school</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1731-4E77-8A2A-2C8B3053E220}"/>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0.1218252776943861</c:v>
              </c:pt>
              <c:pt idx="1">
                <c:v>0.27463002114164897</c:v>
              </c:pt>
              <c:pt idx="2">
                <c:v>0.59019253338408351</c:v>
              </c:pt>
              <c:pt idx="3">
                <c:v>0.90223304768339085</c:v>
              </c:pt>
            </c:numLit>
          </c:val>
          <c:smooth val="0"/>
          <c:extLst>
            <c:ext xmlns:c16="http://schemas.microsoft.com/office/drawing/2014/chart" uri="{C3380CC4-5D6E-409C-BE32-E72D297353CC}">
              <c16:uniqueId val="{00000001-1731-4E77-8A2A-2C8B3053E220}"/>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0.1330957545708088</c:v>
              </c:pt>
              <c:pt idx="1">
                <c:v>0.2902599569266236</c:v>
              </c:pt>
              <c:pt idx="2">
                <c:v>0.62632109431245497</c:v>
              </c:pt>
              <c:pt idx="3">
                <c:v>0.92799231750129874</c:v>
              </c:pt>
            </c:numLit>
          </c:val>
          <c:smooth val="0"/>
          <c:extLst>
            <c:ext xmlns:c16="http://schemas.microsoft.com/office/drawing/2014/chart" uri="{C3380CC4-5D6E-409C-BE32-E72D297353CC}">
              <c16:uniqueId val="{00000002-1731-4E77-8A2A-2C8B3053E220}"/>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0.1440407098999075</c:v>
              </c:pt>
              <c:pt idx="1">
                <c:v>0.31875427992973471</c:v>
              </c:pt>
              <c:pt idx="2">
                <c:v>0.65041511594617807</c:v>
              </c:pt>
              <c:pt idx="3">
                <c:v>0.92738194488980097</c:v>
              </c:pt>
            </c:numLit>
          </c:val>
          <c:smooth val="0"/>
          <c:extLst>
            <c:ext xmlns:c16="http://schemas.microsoft.com/office/drawing/2014/chart" uri="{C3380CC4-5D6E-409C-BE32-E72D297353CC}">
              <c16:uniqueId val="{00000003-1731-4E77-8A2A-2C8B3053E220}"/>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0.1293649289099526</c:v>
              </c:pt>
              <c:pt idx="1">
                <c:v>0.31120616469666301</c:v>
              </c:pt>
              <c:pt idx="2">
                <c:v>0.6330649649389678</c:v>
              </c:pt>
              <c:pt idx="3">
                <c:v>0.92046346477293961</c:v>
              </c:pt>
            </c:numLit>
          </c:val>
          <c:smooth val="0"/>
          <c:extLst>
            <c:ext xmlns:c16="http://schemas.microsoft.com/office/drawing/2014/chart" uri="{C3380CC4-5D6E-409C-BE32-E72D297353CC}">
              <c16:uniqueId val="{00000004-1731-4E77-8A2A-2C8B3053E220}"/>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Sense</a:t>
                </a:r>
                <a:r>
                  <a:rPr lang="en-US" baseline="0" dirty="0"/>
                  <a:t> of Belonging</a:t>
                </a:r>
                <a:endParaRPr lang="en-US" dirty="0"/>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5C7C-47AC-BFCD-8F513CE74DC1}"/>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2.3245779623537029E-2</c:v>
              </c:pt>
              <c:pt idx="1">
                <c:v>0.20605091296814609</c:v>
              </c:pt>
              <c:pt idx="2">
                <c:v>0.64652531683584602</c:v>
              </c:pt>
              <c:pt idx="3">
                <c:v>0.92028032500405355</c:v>
              </c:pt>
            </c:numLit>
          </c:val>
          <c:smooth val="0"/>
          <c:extLst>
            <c:ext xmlns:c16="http://schemas.microsoft.com/office/drawing/2014/chart" uri="{C3380CC4-5D6E-409C-BE32-E72D297353CC}">
              <c16:uniqueId val="{00000001-5C7C-47AC-BFCD-8F513CE74DC1}"/>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2.0987654320987651E-2</c:v>
              </c:pt>
              <c:pt idx="1">
                <c:v>0.21068821261586421</c:v>
              </c:pt>
              <c:pt idx="2">
                <c:v>0.66678329206588438</c:v>
              </c:pt>
              <c:pt idx="3">
                <c:v>0.93159858978330456</c:v>
              </c:pt>
            </c:numLit>
          </c:val>
          <c:smooth val="0"/>
          <c:extLst>
            <c:ext xmlns:c16="http://schemas.microsoft.com/office/drawing/2014/chart" uri="{C3380CC4-5D6E-409C-BE32-E72D297353CC}">
              <c16:uniqueId val="{00000002-5C7C-47AC-BFCD-8F513CE74DC1}"/>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1.7082950463620419E-2</c:v>
              </c:pt>
              <c:pt idx="1">
                <c:v>0.19956959558226409</c:v>
              </c:pt>
              <c:pt idx="2">
                <c:v>0.66981441944490061</c:v>
              </c:pt>
              <c:pt idx="3">
                <c:v>0.9209578300487391</c:v>
              </c:pt>
            </c:numLit>
          </c:val>
          <c:smooth val="0"/>
          <c:extLst>
            <c:ext xmlns:c16="http://schemas.microsoft.com/office/drawing/2014/chart" uri="{C3380CC4-5D6E-409C-BE32-E72D297353CC}">
              <c16:uniqueId val="{00000003-5C7C-47AC-BFCD-8F513CE74DC1}"/>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1.8561583019745469E-2</c:v>
              </c:pt>
              <c:pt idx="1">
                <c:v>0.18271304021749321</c:v>
              </c:pt>
              <c:pt idx="2">
                <c:v>0.61694537346711265</c:v>
              </c:pt>
              <c:pt idx="3">
                <c:v>0.89823810307920304</c:v>
              </c:pt>
            </c:numLit>
          </c:val>
          <c:smooth val="0"/>
          <c:extLst>
            <c:ext xmlns:c16="http://schemas.microsoft.com/office/drawing/2014/chart" uri="{C3380CC4-5D6E-409C-BE32-E72D297353CC}">
              <c16:uniqueId val="{00000004-5C7C-47AC-BFCD-8F513CE74DC1}"/>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supports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Sense of Belonging</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2F64-401F-9EA2-BEB84A6841D3}"/>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0.4692721806613997</c:v>
              </c:pt>
              <c:pt idx="1">
                <c:v>0.64672962574326687</c:v>
              </c:pt>
              <c:pt idx="2">
                <c:v>0.74353352012019325</c:v>
              </c:pt>
              <c:pt idx="3">
                <c:v>0.82070231249235281</c:v>
              </c:pt>
            </c:numLit>
          </c:val>
          <c:smooth val="0"/>
          <c:extLst>
            <c:ext xmlns:c16="http://schemas.microsoft.com/office/drawing/2014/chart" uri="{C3380CC4-5D6E-409C-BE32-E72D297353CC}">
              <c16:uniqueId val="{00000001-2F64-401F-9EA2-BEB84A6841D3}"/>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0.46562952243125899</c:v>
              </c:pt>
              <c:pt idx="1">
                <c:v>0.63786849822503477</c:v>
              </c:pt>
              <c:pt idx="2">
                <c:v>0.72830485611510787</c:v>
              </c:pt>
              <c:pt idx="3">
                <c:v>0.80759110643336407</c:v>
              </c:pt>
            </c:numLit>
          </c:val>
          <c:smooth val="0"/>
          <c:extLst>
            <c:ext xmlns:c16="http://schemas.microsoft.com/office/drawing/2014/chart" uri="{C3380CC4-5D6E-409C-BE32-E72D297353CC}">
              <c16:uniqueId val="{00000002-2F64-401F-9EA2-BEB84A6841D3}"/>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0.46568801747345973</c:v>
              </c:pt>
              <c:pt idx="1">
                <c:v>0.63092374078741364</c:v>
              </c:pt>
              <c:pt idx="2">
                <c:v>0.72585552759099958</c:v>
              </c:pt>
              <c:pt idx="3">
                <c:v>0.79378314672952266</c:v>
              </c:pt>
            </c:numLit>
          </c:val>
          <c:smooth val="0"/>
          <c:extLst>
            <c:ext xmlns:c16="http://schemas.microsoft.com/office/drawing/2014/chart" uri="{C3380CC4-5D6E-409C-BE32-E72D297353CC}">
              <c16:uniqueId val="{00000003-2F64-401F-9EA2-BEB84A6841D3}"/>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0.43521261565106423</c:v>
              </c:pt>
              <c:pt idx="1">
                <c:v>0.61054166487970152</c:v>
              </c:pt>
              <c:pt idx="2">
                <c:v>0.72213641572417919</c:v>
              </c:pt>
              <c:pt idx="3">
                <c:v>0.78998232825270598</c:v>
              </c:pt>
            </c:numLit>
          </c:val>
          <c:smooth val="0"/>
          <c:extLst>
            <c:ext xmlns:c16="http://schemas.microsoft.com/office/drawing/2014/chart" uri="{C3380CC4-5D6E-409C-BE32-E72D297353CC}">
              <c16:uniqueId val="{00000004-2F64-401F-9EA2-BEB84A6841D3}"/>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4-year College Goal</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28CF-4C35-87CD-3EF46A43AECA}"/>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0.54746952345770228</c:v>
              </c:pt>
              <c:pt idx="1">
                <c:v>0.6588272350254607</c:v>
              </c:pt>
              <c:pt idx="2">
                <c:v>0.73218864979373399</c:v>
              </c:pt>
              <c:pt idx="3">
                <c:v>0.80536201552441256</c:v>
              </c:pt>
            </c:numLit>
          </c:val>
          <c:smooth val="0"/>
          <c:extLst>
            <c:ext xmlns:c16="http://schemas.microsoft.com/office/drawing/2014/chart" uri="{C3380CC4-5D6E-409C-BE32-E72D297353CC}">
              <c16:uniqueId val="{00000001-28CF-4C35-87CD-3EF46A43AECA}"/>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0.54526019397225989</c:v>
              </c:pt>
              <c:pt idx="1">
                <c:v>0.63934103761986727</c:v>
              </c:pt>
              <c:pt idx="2">
                <c:v>0.71649293256418045</c:v>
              </c:pt>
              <c:pt idx="3">
                <c:v>0.78730884162418702</c:v>
              </c:pt>
            </c:numLit>
          </c:val>
          <c:smooth val="0"/>
          <c:extLst>
            <c:ext xmlns:c16="http://schemas.microsoft.com/office/drawing/2014/chart" uri="{C3380CC4-5D6E-409C-BE32-E72D297353CC}">
              <c16:uniqueId val="{00000002-28CF-4C35-87CD-3EF46A43AECA}"/>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0.54466679433167364</c:v>
              </c:pt>
              <c:pt idx="1">
                <c:v>0.6232970027247956</c:v>
              </c:pt>
              <c:pt idx="2">
                <c:v>0.70345867754430469</c:v>
              </c:pt>
              <c:pt idx="3">
                <c:v>0.76025006089145086</c:v>
              </c:pt>
            </c:numLit>
          </c:val>
          <c:smooth val="0"/>
          <c:extLst>
            <c:ext xmlns:c16="http://schemas.microsoft.com/office/drawing/2014/chart" uri="{C3380CC4-5D6E-409C-BE32-E72D297353CC}">
              <c16:uniqueId val="{00000003-28CF-4C35-87CD-3EF46A43AECA}"/>
            </c:ext>
          </c:extLst>
        </c:ser>
        <c:ser>
          <c:idx val="3"/>
          <c:order val="4"/>
          <c:tx>
            <c:v>2022</c:v>
          </c:tx>
          <c:spPr>
            <a:ln w="28575" cap="rnd">
              <a:solidFill>
                <a:schemeClr val="tx1"/>
              </a:solidFill>
              <a:round/>
            </a:ln>
            <a:effectLst/>
          </c:spPr>
          <c:marker>
            <c:symbol val="none"/>
          </c:marker>
          <c:dLbls>
            <c:dLbl>
              <c:idx val="0"/>
              <c:layout>
                <c:manualLayout>
                  <c:x val="-8.3333333333333356E-2"/>
                  <c:y val="-2.2401433691756271E-3"/>
                </c:manualLayout>
              </c:layout>
              <c:tx>
                <c:rich>
                  <a:bodyPr/>
                  <a:lstStyle/>
                  <a:p>
                    <a:r>
                      <a:rPr lang="en-US"/>
                      <a:t>51%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8CF-4C35-87CD-3EF46A43AECA}"/>
                </c:ext>
              </c:extLst>
            </c:dLbl>
            <c:dLbl>
              <c:idx val="1"/>
              <c:delete val="1"/>
              <c:extLst>
                <c:ext xmlns:c15="http://schemas.microsoft.com/office/drawing/2012/chart" uri="{CE6537A1-D6FC-4f65-9D91-7224C49458BB}"/>
                <c:ext xmlns:c16="http://schemas.microsoft.com/office/drawing/2014/chart" uri="{C3380CC4-5D6E-409C-BE32-E72D297353CC}">
                  <c16:uniqueId val="{00000005-28CF-4C35-87CD-3EF46A43AECA}"/>
                </c:ext>
              </c:extLst>
            </c:dLbl>
            <c:dLbl>
              <c:idx val="2"/>
              <c:delete val="1"/>
              <c:extLst>
                <c:ext xmlns:c15="http://schemas.microsoft.com/office/drawing/2012/chart" uri="{CE6537A1-D6FC-4f65-9D91-7224C49458BB}"/>
                <c:ext xmlns:c16="http://schemas.microsoft.com/office/drawing/2014/chart" uri="{C3380CC4-5D6E-409C-BE32-E72D297353CC}">
                  <c16:uniqueId val="{00000006-28CF-4C35-87CD-3EF46A43AECA}"/>
                </c:ext>
              </c:extLst>
            </c:dLbl>
            <c:dLbl>
              <c:idx val="3"/>
              <c:layout>
                <c:manualLayout>
                  <c:x val="1.0416666666666666E-2"/>
                  <c:y val="2.2401433691756271E-3"/>
                </c:manualLayout>
              </c:layout>
              <c:tx>
                <c:rich>
                  <a:bodyPr/>
                  <a:lstStyle/>
                  <a:p>
                    <a:r>
                      <a:rPr lang="en-US" dirty="0"/>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8CF-4C35-87CD-3EF46A43AECA}"/>
                </c:ext>
              </c:extLst>
            </c:dLbl>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pt idx="0">
                <c:v>0.50969367972082202</c:v>
              </c:pt>
              <c:pt idx="1">
                <c:v>0.60043282647075569</c:v>
              </c:pt>
              <c:pt idx="2">
                <c:v>0.66897209635106125</c:v>
              </c:pt>
              <c:pt idx="3">
                <c:v>0.73211755564696746</c:v>
              </c:pt>
            </c:numLit>
          </c:val>
          <c:smooth val="0"/>
          <c:extLst>
            <c:ext xmlns:c16="http://schemas.microsoft.com/office/drawing/2014/chart" uri="{C3380CC4-5D6E-409C-BE32-E72D297353CC}">
              <c16:uniqueId val="{00000004-28CF-4C35-87CD-3EF46A43AECA}"/>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supports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4-year College Goal</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FF95-466E-A6EE-E1DE024E9D2B}"/>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0.58201242929962993</c:v>
              </c:pt>
              <c:pt idx="1">
                <c:v>0.41973793768350942</c:v>
              </c:pt>
              <c:pt idx="2">
                <c:v>0.26939970717423128</c:v>
              </c:pt>
              <c:pt idx="3">
                <c:v>0.15431265191878021</c:v>
              </c:pt>
            </c:numLit>
          </c:val>
          <c:smooth val="0"/>
          <c:extLst>
            <c:ext xmlns:c16="http://schemas.microsoft.com/office/drawing/2014/chart" uri="{C3380CC4-5D6E-409C-BE32-E72D297353CC}">
              <c16:uniqueId val="{00000001-FF95-466E-A6EE-E1DE024E9D2B}"/>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0.53466617754952306</c:v>
              </c:pt>
              <c:pt idx="1">
                <c:v>0.40270979363276821</c:v>
              </c:pt>
              <c:pt idx="2">
                <c:v>0.260637492428831</c:v>
              </c:pt>
              <c:pt idx="3">
                <c:v>0.1496548815944248</c:v>
              </c:pt>
            </c:numLit>
          </c:val>
          <c:smooth val="0"/>
          <c:extLst>
            <c:ext xmlns:c16="http://schemas.microsoft.com/office/drawing/2014/chart" uri="{C3380CC4-5D6E-409C-BE32-E72D297353CC}">
              <c16:uniqueId val="{00000002-FF95-466E-A6EE-E1DE024E9D2B}"/>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0.51564953417774517</c:v>
              </c:pt>
              <c:pt idx="1">
                <c:v>0.37693395115055373</c:v>
              </c:pt>
              <c:pt idx="2">
                <c:v>0.23861370955374939</c:v>
              </c:pt>
              <c:pt idx="3">
                <c:v>0.1473485075971413</c:v>
              </c:pt>
            </c:numLit>
          </c:val>
          <c:smooth val="0"/>
          <c:extLst>
            <c:ext xmlns:c16="http://schemas.microsoft.com/office/drawing/2014/chart" uri="{C3380CC4-5D6E-409C-BE32-E72D297353CC}">
              <c16:uniqueId val="{00000003-FF95-466E-A6EE-E1DE024E9D2B}"/>
            </c:ext>
          </c:extLst>
        </c:ser>
        <c:ser>
          <c:idx val="3"/>
          <c:order val="4"/>
          <c:tx>
            <c:v>2022</c:v>
          </c:tx>
          <c:spPr>
            <a:ln w="28575" cap="rnd">
              <a:solidFill>
                <a:schemeClr val="tx1"/>
              </a:solidFill>
              <a:round/>
            </a:ln>
            <a:effectLst/>
          </c:spPr>
          <c:marker>
            <c:symbol val="none"/>
          </c:marker>
          <c:dLbls>
            <c:dLbl>
              <c:idx val="0"/>
              <c:layout>
                <c:manualLayout>
                  <c:x val="-8.4490740740740741E-2"/>
                  <c:y val="-2.2401433691756271E-3"/>
                </c:manualLayout>
              </c:layout>
              <c:tx>
                <c:rich>
                  <a:bodyPr/>
                  <a:lstStyle/>
                  <a:p>
                    <a:r>
                      <a:rPr lang="en-US" dirty="0"/>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F95-466E-A6EE-E1DE024E9D2B}"/>
                </c:ext>
              </c:extLst>
            </c:dLbl>
            <c:dLbl>
              <c:idx val="1"/>
              <c:delete val="1"/>
              <c:extLst>
                <c:ext xmlns:c15="http://schemas.microsoft.com/office/drawing/2012/chart" uri="{CE6537A1-D6FC-4f65-9D91-7224C49458BB}"/>
                <c:ext xmlns:c16="http://schemas.microsoft.com/office/drawing/2014/chart" uri="{C3380CC4-5D6E-409C-BE32-E72D297353CC}">
                  <c16:uniqueId val="{00000005-FF95-466E-A6EE-E1DE024E9D2B}"/>
                </c:ext>
              </c:extLst>
            </c:dLbl>
            <c:dLbl>
              <c:idx val="2"/>
              <c:delete val="1"/>
              <c:extLst>
                <c:ext xmlns:c15="http://schemas.microsoft.com/office/drawing/2012/chart" uri="{CE6537A1-D6FC-4f65-9D91-7224C49458BB}"/>
                <c:ext xmlns:c16="http://schemas.microsoft.com/office/drawing/2014/chart" uri="{C3380CC4-5D6E-409C-BE32-E72D297353CC}">
                  <c16:uniqueId val="{00000006-FF95-466E-A6EE-E1DE024E9D2B}"/>
                </c:ext>
              </c:extLst>
            </c:dLbl>
            <c:dLbl>
              <c:idx val="3"/>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F95-466E-A6EE-E1DE024E9D2B}"/>
                </c:ext>
              </c:extLst>
            </c:dLbl>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0.00</c:formatCode>
              <c:ptCount val="4"/>
              <c:pt idx="0">
                <c:v>0.40589753393232653</c:v>
              </c:pt>
              <c:pt idx="1">
                <c:v>0.2821430168597111</c:v>
              </c:pt>
              <c:pt idx="2">
                <c:v>0.1751438553226469</c:v>
              </c:pt>
              <c:pt idx="3">
                <c:v>0.1022396990938622</c:v>
              </c:pt>
            </c:numLit>
          </c:val>
          <c:smooth val="0"/>
          <c:extLst>
            <c:ext xmlns:c16="http://schemas.microsoft.com/office/drawing/2014/chart" uri="{C3380CC4-5D6E-409C-BE32-E72D297353CC}">
              <c16:uniqueId val="{00000004-FF95-466E-A6EE-E1DE024E9D2B}"/>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Substance Use</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8C1A-424B-8A2A-9E59839D7979}"/>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0.49551321450522429</c:v>
              </c:pt>
              <c:pt idx="1">
                <c:v>0.3794065032095128</c:v>
              </c:pt>
              <c:pt idx="2">
                <c:v>0.30099873295073409</c:v>
              </c:pt>
              <c:pt idx="3">
                <c:v>0.17481643077577949</c:v>
              </c:pt>
            </c:numLit>
          </c:val>
          <c:smooth val="0"/>
          <c:extLst>
            <c:ext xmlns:c16="http://schemas.microsoft.com/office/drawing/2014/chart" uri="{C3380CC4-5D6E-409C-BE32-E72D297353CC}">
              <c16:uniqueId val="{00000001-8C1A-424B-8A2A-9E59839D7979}"/>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0.48331129330864853</c:v>
              </c:pt>
              <c:pt idx="1">
                <c:v>0.36724008975317868</c:v>
              </c:pt>
              <c:pt idx="2">
                <c:v>0.28843062822748877</c:v>
              </c:pt>
              <c:pt idx="3">
                <c:v>0.16829176198831711</c:v>
              </c:pt>
            </c:numLit>
          </c:val>
          <c:smooth val="0"/>
          <c:extLst>
            <c:ext xmlns:c16="http://schemas.microsoft.com/office/drawing/2014/chart" uri="{C3380CC4-5D6E-409C-BE32-E72D297353CC}">
              <c16:uniqueId val="{00000002-8C1A-424B-8A2A-9E59839D7979}"/>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0.47047825231253693</c:v>
              </c:pt>
              <c:pt idx="1">
                <c:v>0.35558337506259391</c:v>
              </c:pt>
              <c:pt idx="2">
                <c:v>0.27534554128955308</c:v>
              </c:pt>
              <c:pt idx="3">
                <c:v>0.1756853659881957</c:v>
              </c:pt>
            </c:numLit>
          </c:val>
          <c:smooth val="0"/>
          <c:extLst>
            <c:ext xmlns:c16="http://schemas.microsoft.com/office/drawing/2014/chart" uri="{C3380CC4-5D6E-409C-BE32-E72D297353CC}">
              <c16:uniqueId val="{00000003-8C1A-424B-8A2A-9E59839D7979}"/>
            </c:ext>
          </c:extLst>
        </c:ser>
        <c:ser>
          <c:idx val="3"/>
          <c:order val="4"/>
          <c:tx>
            <c:v>2022</c:v>
          </c:tx>
          <c:spPr>
            <a:ln w="28575" cap="rnd">
              <a:solidFill>
                <a:schemeClr val="tx1"/>
              </a:solidFill>
              <a:round/>
            </a:ln>
            <a:effectLst/>
          </c:spPr>
          <c:marker>
            <c:symbol val="none"/>
          </c:marker>
          <c:dLbls>
            <c:dLbl>
              <c:idx val="0"/>
              <c:layout>
                <c:manualLayout>
                  <c:x val="-7.2916666666666685E-2"/>
                  <c:y val="-4.4802867383513367E-3"/>
                </c:manualLayout>
              </c:layout>
              <c:tx>
                <c:rich>
                  <a:bodyPr/>
                  <a:lstStyle/>
                  <a:p>
                    <a:r>
                      <a:rPr lang="en-US"/>
                      <a:t>39%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C1A-424B-8A2A-9E59839D7979}"/>
                </c:ext>
              </c:extLst>
            </c:dLbl>
            <c:dLbl>
              <c:idx val="1"/>
              <c:delete val="1"/>
              <c:extLst>
                <c:ext xmlns:c15="http://schemas.microsoft.com/office/drawing/2012/chart" uri="{CE6537A1-D6FC-4f65-9D91-7224C49458BB}"/>
                <c:ext xmlns:c16="http://schemas.microsoft.com/office/drawing/2014/chart" uri="{C3380CC4-5D6E-409C-BE32-E72D297353CC}">
                  <c16:uniqueId val="{00000005-8C1A-424B-8A2A-9E59839D7979}"/>
                </c:ext>
              </c:extLst>
            </c:dLbl>
            <c:dLbl>
              <c:idx val="2"/>
              <c:delete val="1"/>
              <c:extLst>
                <c:ext xmlns:c15="http://schemas.microsoft.com/office/drawing/2012/chart" uri="{CE6537A1-D6FC-4f65-9D91-7224C49458BB}"/>
                <c:ext xmlns:c16="http://schemas.microsoft.com/office/drawing/2014/chart" uri="{C3380CC4-5D6E-409C-BE32-E72D297353CC}">
                  <c16:uniqueId val="{00000006-8C1A-424B-8A2A-9E59839D7979}"/>
                </c:ext>
              </c:extLst>
            </c:dLbl>
            <c:dLbl>
              <c:idx val="3"/>
              <c:layout>
                <c:manualLayout>
                  <c:x val="1.0416666666666666E-2"/>
                  <c:y val="-2.2401433691756271E-3"/>
                </c:manualLayout>
              </c:layout>
              <c:tx>
                <c:rich>
                  <a:bodyPr/>
                  <a:lstStyle/>
                  <a:p>
                    <a:r>
                      <a:rPr lang="en-US"/>
                      <a:t>13%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C1A-424B-8A2A-9E59839D7979}"/>
                </c:ext>
              </c:extLst>
            </c:dLbl>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0.00</c:formatCode>
              <c:ptCount val="4"/>
              <c:pt idx="0">
                <c:v>0.38886637625367237</c:v>
              </c:pt>
              <c:pt idx="1">
                <c:v>0.27860371075166512</c:v>
              </c:pt>
              <c:pt idx="2">
                <c:v>0.2134764460345856</c:v>
              </c:pt>
              <c:pt idx="3">
                <c:v>0.1305085544610454</c:v>
              </c:pt>
            </c:numLit>
          </c:val>
          <c:smooth val="0"/>
          <c:extLst>
            <c:ext xmlns:c16="http://schemas.microsoft.com/office/drawing/2014/chart" uri="{C3380CC4-5D6E-409C-BE32-E72D297353CC}">
              <c16:uniqueId val="{00000004-8C1A-424B-8A2A-9E59839D7979}"/>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supports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Substance Use</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6859-47D2-8715-2E4D1F2488D2}"/>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0.51211052322163431</c:v>
              </c:pt>
              <c:pt idx="1">
                <c:v>0.37439530062197651</c:v>
              </c:pt>
              <c:pt idx="2">
                <c:v>0.26914435498970229</c:v>
              </c:pt>
              <c:pt idx="3">
                <c:v>0.1233648798131793</c:v>
              </c:pt>
            </c:numLit>
          </c:val>
          <c:smooth val="0"/>
          <c:extLst>
            <c:ext xmlns:c16="http://schemas.microsoft.com/office/drawing/2014/chart" uri="{C3380CC4-5D6E-409C-BE32-E72D297353CC}">
              <c16:uniqueId val="{00000001-6859-47D2-8715-2E4D1F2488D2}"/>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0.604772957210022</c:v>
              </c:pt>
              <c:pt idx="1">
                <c:v>0.48975542752489598</c:v>
              </c:pt>
              <c:pt idx="2">
                <c:v>0.36940312349297028</c:v>
              </c:pt>
              <c:pt idx="3">
                <c:v>0.17501523196100621</c:v>
              </c:pt>
            </c:numLit>
          </c:val>
          <c:smooth val="0"/>
          <c:extLst>
            <c:ext xmlns:c16="http://schemas.microsoft.com/office/drawing/2014/chart" uri="{C3380CC4-5D6E-409C-BE32-E72D297353CC}">
              <c16:uniqueId val="{00000002-6859-47D2-8715-2E4D1F2488D2}"/>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0.63968430638470097</c:v>
              </c:pt>
              <c:pt idx="1">
                <c:v>0.5166660317702183</c:v>
              </c:pt>
              <c:pt idx="2">
                <c:v>0.39088387435339977</c:v>
              </c:pt>
              <c:pt idx="3">
                <c:v>0.19576735150409141</c:v>
              </c:pt>
            </c:numLit>
          </c:val>
          <c:smooth val="0"/>
          <c:extLst>
            <c:ext xmlns:c16="http://schemas.microsoft.com/office/drawing/2014/chart" uri="{C3380CC4-5D6E-409C-BE32-E72D297353CC}">
              <c16:uniqueId val="{00000003-6859-47D2-8715-2E4D1F2488D2}"/>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0.6074032105760151</c:v>
              </c:pt>
              <c:pt idx="1">
                <c:v>0.46692936463998441</c:v>
              </c:pt>
              <c:pt idx="2">
                <c:v>0.36428650831882009</c:v>
              </c:pt>
              <c:pt idx="3">
                <c:v>0.1895622895622896</c:v>
              </c:pt>
            </c:numLit>
          </c:val>
          <c:smooth val="0"/>
          <c:extLst>
            <c:ext xmlns:c16="http://schemas.microsoft.com/office/drawing/2014/chart" uri="{C3380CC4-5D6E-409C-BE32-E72D297353CC}">
              <c16:uniqueId val="{00000004-6859-47D2-8715-2E4D1F2488D2}"/>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Some Mental Distress</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66AF-433A-930E-45AA5B972D74}"/>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0.71003900132051712</c:v>
              </c:pt>
              <c:pt idx="1">
                <c:v>0.62808573152496128</c:v>
              </c:pt>
              <c:pt idx="2">
                <c:v>0.59889324295700064</c:v>
              </c:pt>
              <c:pt idx="3">
                <c:v>0.57740313516711028</c:v>
              </c:pt>
            </c:numLit>
          </c:val>
          <c:extLst>
            <c:ext xmlns:c16="http://schemas.microsoft.com/office/drawing/2014/chart" uri="{C3380CC4-5D6E-409C-BE32-E72D297353CC}">
              <c16:uniqueId val="{00000001-66AF-433A-930E-45AA5B972D74}"/>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0.67534176671232504</c:v>
              </c:pt>
              <c:pt idx="1">
                <c:v>0.63216913077637316</c:v>
              </c:pt>
              <c:pt idx="2">
                <c:v>0.60293626163762237</c:v>
              </c:pt>
              <c:pt idx="3">
                <c:v>0.56753966849525161</c:v>
              </c:pt>
            </c:numLit>
          </c:val>
          <c:extLst>
            <c:ext xmlns:c16="http://schemas.microsoft.com/office/drawing/2014/chart" uri="{C3380CC4-5D6E-409C-BE32-E72D297353CC}">
              <c16:uniqueId val="{00000002-66AF-433A-930E-45AA5B972D74}"/>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0.63172000630616432</c:v>
              </c:pt>
              <c:pt idx="1">
                <c:v>0.58419820041908044</c:v>
              </c:pt>
              <c:pt idx="2">
                <c:v>0.55511850987159317</c:v>
              </c:pt>
              <c:pt idx="3">
                <c:v>0.54746682944067848</c:v>
              </c:pt>
            </c:numLit>
          </c:val>
          <c:extLst>
            <c:ext xmlns:c16="http://schemas.microsoft.com/office/drawing/2014/chart" uri="{C3380CC4-5D6E-409C-BE32-E72D297353CC}">
              <c16:uniqueId val="{00000003-66AF-433A-930E-45AA5B972D74}"/>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0.55646002922145688</c:v>
              </c:pt>
              <c:pt idx="1">
                <c:v>0.4922746246339792</c:v>
              </c:pt>
              <c:pt idx="2">
                <c:v>0.46585357636198238</c:v>
              </c:pt>
              <c:pt idx="3">
                <c:v>0.47865697177074418</c:v>
              </c:pt>
            </c:numLit>
          </c:val>
          <c:extLst>
            <c:ext xmlns:c16="http://schemas.microsoft.com/office/drawing/2014/chart" uri="{C3380CC4-5D6E-409C-BE32-E72D297353CC}">
              <c16:uniqueId val="{00000004-66AF-433A-930E-45AA5B972D74}"/>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798D-4565-B786-1A6CD20AB140}"/>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0.5668102302334237</c:v>
              </c:pt>
              <c:pt idx="1">
                <c:v>0.34924798880727531</c:v>
              </c:pt>
              <c:pt idx="2">
                <c:v>0.23163373950076899</c:v>
              </c:pt>
              <c:pt idx="3">
                <c:v>0.13435710751396049</c:v>
              </c:pt>
            </c:numLit>
          </c:val>
          <c:smooth val="0"/>
          <c:extLst>
            <c:ext xmlns:c16="http://schemas.microsoft.com/office/drawing/2014/chart" uri="{C3380CC4-5D6E-409C-BE32-E72D297353CC}">
              <c16:uniqueId val="{00000001-798D-4565-B786-1A6CD20AB140}"/>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0.67013495415679403</c:v>
              </c:pt>
              <c:pt idx="1">
                <c:v>0.44998540430086598</c:v>
              </c:pt>
              <c:pt idx="2">
                <c:v>0.30432311344411378</c:v>
              </c:pt>
              <c:pt idx="3">
                <c:v>0.2044360197834281</c:v>
              </c:pt>
            </c:numLit>
          </c:val>
          <c:smooth val="0"/>
          <c:extLst>
            <c:ext xmlns:c16="http://schemas.microsoft.com/office/drawing/2014/chart" uri="{C3380CC4-5D6E-409C-BE32-E72D297353CC}">
              <c16:uniqueId val="{00000002-798D-4565-B786-1A6CD20AB140}"/>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0.71363831512665177</c:v>
              </c:pt>
              <c:pt idx="1">
                <c:v>0.50031557993882603</c:v>
              </c:pt>
              <c:pt idx="2">
                <c:v>0.33335613861047447</c:v>
              </c:pt>
              <c:pt idx="3">
                <c:v>0.23424835188587481</c:v>
              </c:pt>
            </c:numLit>
          </c:val>
          <c:smooth val="0"/>
          <c:extLst>
            <c:ext xmlns:c16="http://schemas.microsoft.com/office/drawing/2014/chart" uri="{C3380CC4-5D6E-409C-BE32-E72D297353CC}">
              <c16:uniqueId val="{00000003-798D-4565-B786-1A6CD20AB140}"/>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0.67936614969656106</c:v>
              </c:pt>
              <c:pt idx="1">
                <c:v>0.48574766355140192</c:v>
              </c:pt>
              <c:pt idx="2">
                <c:v>0.3481267798365324</c:v>
              </c:pt>
              <c:pt idx="3">
                <c:v>0.2239702829673331</c:v>
              </c:pt>
            </c:numLit>
          </c:val>
          <c:smooth val="0"/>
          <c:extLst>
            <c:ext xmlns:c16="http://schemas.microsoft.com/office/drawing/2014/chart" uri="{C3380CC4-5D6E-409C-BE32-E72D297353CC}">
              <c16:uniqueId val="{00000004-798D-4565-B786-1A6CD20AB140}"/>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supports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Some</a:t>
                </a:r>
                <a:r>
                  <a:rPr lang="en-US" baseline="0" dirty="0"/>
                  <a:t> Mental Distress</a:t>
                </a:r>
                <a:endParaRPr lang="en-US" dirty="0"/>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712680446194222"/>
          <c:y val="0.15295152118082012"/>
          <c:w val="0.70754912146398363"/>
          <c:h val="0.63225224367115396"/>
        </c:manualLayout>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8458-49D7-8F2D-E71171E34F23}"/>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0.61456716417910451</c:v>
              </c:pt>
              <c:pt idx="1">
                <c:v>0.46947220761002978</c:v>
              </c:pt>
              <c:pt idx="2">
                <c:v>0.34454444970787929</c:v>
              </c:pt>
              <c:pt idx="3">
                <c:v>0.20073037990391601</c:v>
              </c:pt>
            </c:numLit>
          </c:val>
          <c:smooth val="0"/>
          <c:extLst>
            <c:ext xmlns:c16="http://schemas.microsoft.com/office/drawing/2014/chart" uri="{C3380CC4-5D6E-409C-BE32-E72D297353CC}">
              <c16:uniqueId val="{00000001-8458-49D7-8F2D-E71171E34F23}"/>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0.6236397522996453</c:v>
              </c:pt>
              <c:pt idx="1">
                <c:v>0.50803313427085339</c:v>
              </c:pt>
              <c:pt idx="2">
                <c:v>0.36056685611726003</c:v>
              </c:pt>
              <c:pt idx="3">
                <c:v>0.22100646858897049</c:v>
              </c:pt>
            </c:numLit>
          </c:val>
          <c:smooth val="0"/>
          <c:extLst>
            <c:ext xmlns:c16="http://schemas.microsoft.com/office/drawing/2014/chart" uri="{C3380CC4-5D6E-409C-BE32-E72D297353CC}">
              <c16:uniqueId val="{00000002-8458-49D7-8F2D-E71171E34F23}"/>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0.71683046683046681</c:v>
              </c:pt>
              <c:pt idx="1">
                <c:v>0.5957504241863335</c:v>
              </c:pt>
              <c:pt idx="2">
                <c:v>0.4762913105951751</c:v>
              </c:pt>
              <c:pt idx="3">
                <c:v>0.2936220706021952</c:v>
              </c:pt>
            </c:numLit>
          </c:val>
          <c:smooth val="0"/>
          <c:extLst>
            <c:ext xmlns:c16="http://schemas.microsoft.com/office/drawing/2014/chart" uri="{C3380CC4-5D6E-409C-BE32-E72D297353CC}">
              <c16:uniqueId val="{00000003-8458-49D7-8F2D-E71171E34F23}"/>
            </c:ext>
          </c:extLst>
        </c:ser>
        <c:ser>
          <c:idx val="3"/>
          <c:order val="4"/>
          <c:tx>
            <c:v>2022</c:v>
          </c:tx>
          <c:spPr>
            <a:ln w="28575" cap="rnd">
              <a:solidFill>
                <a:schemeClr val="tx1"/>
              </a:solidFill>
              <a:round/>
            </a:ln>
            <a:effectLst/>
          </c:spPr>
          <c:marker>
            <c:symbol val="none"/>
          </c:marker>
          <c:dLbls>
            <c:dLbl>
              <c:idx val="0"/>
              <c:layout>
                <c:manualLayout>
                  <c:x val="-8.7962962962962965E-2"/>
                  <c:y val="-2.2401433691756683E-3"/>
                </c:manualLayout>
              </c:layout>
              <c:tx>
                <c:rich>
                  <a:bodyPr/>
                  <a:lstStyle/>
                  <a:p>
                    <a:r>
                      <a:rPr lang="en-US"/>
                      <a:t>67%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458-49D7-8F2D-E71171E34F23}"/>
                </c:ext>
              </c:extLst>
            </c:dLbl>
            <c:dLbl>
              <c:idx val="1"/>
              <c:delete val="1"/>
              <c:extLst>
                <c:ext xmlns:c15="http://schemas.microsoft.com/office/drawing/2012/chart" uri="{CE6537A1-D6FC-4f65-9D91-7224C49458BB}"/>
                <c:ext xmlns:c16="http://schemas.microsoft.com/office/drawing/2014/chart" uri="{C3380CC4-5D6E-409C-BE32-E72D297353CC}">
                  <c16:uniqueId val="{00000005-8458-49D7-8F2D-E71171E34F23}"/>
                </c:ext>
              </c:extLst>
            </c:dLbl>
            <c:dLbl>
              <c:idx val="2"/>
              <c:delete val="1"/>
              <c:extLst>
                <c:ext xmlns:c15="http://schemas.microsoft.com/office/drawing/2012/chart" uri="{CE6537A1-D6FC-4f65-9D91-7224C49458BB}"/>
                <c:ext xmlns:c16="http://schemas.microsoft.com/office/drawing/2014/chart" uri="{C3380CC4-5D6E-409C-BE32-E72D297353CC}">
                  <c16:uniqueId val="{00000006-8458-49D7-8F2D-E71171E34F23}"/>
                </c:ext>
              </c:extLst>
            </c:dLbl>
            <c:dLbl>
              <c:idx val="3"/>
              <c:layout>
                <c:manualLayout>
                  <c:x val="1.3888888888888888E-2"/>
                  <c:y val="1.7921146953405017E-2"/>
                </c:manualLayout>
              </c:layout>
              <c:tx>
                <c:rich>
                  <a:bodyPr/>
                  <a:lstStyle/>
                  <a:p>
                    <a:r>
                      <a:rPr lang="en-US"/>
                      <a:t>24%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458-49D7-8F2D-E71171E34F23}"/>
                </c:ext>
              </c:extLst>
            </c:dLbl>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pt idx="0">
                <c:v>0.67128219329825534</c:v>
              </c:pt>
              <c:pt idx="1">
                <c:v>0.54540727902946273</c:v>
              </c:pt>
              <c:pt idx="2">
                <c:v>0.42569877337623158</c:v>
              </c:pt>
              <c:pt idx="3">
                <c:v>0.240682883284981</c:v>
              </c:pt>
            </c:numLit>
          </c:val>
          <c:smooth val="0"/>
          <c:extLst>
            <c:ext xmlns:c16="http://schemas.microsoft.com/office/drawing/2014/chart" uri="{C3380CC4-5D6E-409C-BE32-E72D297353CC}">
              <c16:uniqueId val="{00000004-8458-49D7-8F2D-E71171E34F23}"/>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Some Trauma</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9426-437B-911B-9DBD1B55B0C7}"/>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0.66634251755807672</c:v>
              </c:pt>
              <c:pt idx="1">
                <c:v>0.47163120567375888</c:v>
              </c:pt>
              <c:pt idx="2">
                <c:v>0.32374445643054062</c:v>
              </c:pt>
              <c:pt idx="3">
                <c:v>0.18892589360451659</c:v>
              </c:pt>
            </c:numLit>
          </c:val>
          <c:smooth val="0"/>
          <c:extLst>
            <c:ext xmlns:c16="http://schemas.microsoft.com/office/drawing/2014/chart" uri="{C3380CC4-5D6E-409C-BE32-E72D297353CC}">
              <c16:uniqueId val="{00000001-9426-437B-911B-9DBD1B55B0C7}"/>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0.68003124186409791</c:v>
              </c:pt>
              <c:pt idx="1">
                <c:v>0.4928048720593291</c:v>
              </c:pt>
              <c:pt idx="2">
                <c:v>0.33588584536499799</c:v>
              </c:pt>
              <c:pt idx="3">
                <c:v>0.21903674759625941</c:v>
              </c:pt>
            </c:numLit>
          </c:val>
          <c:smooth val="0"/>
          <c:extLst>
            <c:ext xmlns:c16="http://schemas.microsoft.com/office/drawing/2014/chart" uri="{C3380CC4-5D6E-409C-BE32-E72D297353CC}">
              <c16:uniqueId val="{00000002-9426-437B-911B-9DBD1B55B0C7}"/>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0.776598823188965</c:v>
              </c:pt>
              <c:pt idx="1">
                <c:v>0.60540540540540544</c:v>
              </c:pt>
              <c:pt idx="2">
                <c:v>0.43740937651039152</c:v>
              </c:pt>
              <c:pt idx="3">
                <c:v>0.30832107242112139</c:v>
              </c:pt>
            </c:numLit>
          </c:val>
          <c:smooth val="0"/>
          <c:extLst>
            <c:ext xmlns:c16="http://schemas.microsoft.com/office/drawing/2014/chart" uri="{C3380CC4-5D6E-409C-BE32-E72D297353CC}">
              <c16:uniqueId val="{00000003-9426-437B-911B-9DBD1B55B0C7}"/>
            </c:ext>
          </c:extLst>
        </c:ser>
        <c:ser>
          <c:idx val="3"/>
          <c:order val="4"/>
          <c:tx>
            <c:v>2022</c:v>
          </c:tx>
          <c:spPr>
            <a:ln w="28575" cap="rnd">
              <a:solidFill>
                <a:schemeClr val="tx1"/>
              </a:solidFill>
              <a:round/>
            </a:ln>
            <a:effectLst/>
          </c:spPr>
          <c:marker>
            <c:symbol val="none"/>
          </c:marker>
          <c:dLbls>
            <c:dLbl>
              <c:idx val="0"/>
              <c:layout>
                <c:manualLayout>
                  <c:x val="-8.7962962962962965E-2"/>
                  <c:y val="-4.4802867383512543E-3"/>
                </c:manualLayout>
              </c:layout>
              <c:tx>
                <c:rich>
                  <a:bodyPr/>
                  <a:lstStyle/>
                  <a:p>
                    <a:r>
                      <a:rPr lang="en-US"/>
                      <a:t>74%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426-437B-911B-9DBD1B55B0C7}"/>
                </c:ext>
              </c:extLst>
            </c:dLbl>
            <c:dLbl>
              <c:idx val="1"/>
              <c:delete val="1"/>
              <c:extLst>
                <c:ext xmlns:c15="http://schemas.microsoft.com/office/drawing/2012/chart" uri="{CE6537A1-D6FC-4f65-9D91-7224C49458BB}"/>
                <c:ext xmlns:c16="http://schemas.microsoft.com/office/drawing/2014/chart" uri="{C3380CC4-5D6E-409C-BE32-E72D297353CC}">
                  <c16:uniqueId val="{00000005-9426-437B-911B-9DBD1B55B0C7}"/>
                </c:ext>
              </c:extLst>
            </c:dLbl>
            <c:dLbl>
              <c:idx val="2"/>
              <c:delete val="1"/>
              <c:extLst>
                <c:ext xmlns:c15="http://schemas.microsoft.com/office/drawing/2012/chart" uri="{CE6537A1-D6FC-4f65-9D91-7224C49458BB}"/>
                <c:ext xmlns:c16="http://schemas.microsoft.com/office/drawing/2014/chart" uri="{C3380CC4-5D6E-409C-BE32-E72D297353CC}">
                  <c16:uniqueId val="{00000006-9426-437B-911B-9DBD1B55B0C7}"/>
                </c:ext>
              </c:extLst>
            </c:dLbl>
            <c:dLbl>
              <c:idx val="3"/>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426-437B-911B-9DBD1B55B0C7}"/>
                </c:ext>
              </c:extLst>
            </c:dLbl>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pt idx="0">
                <c:v>0.73564910214895496</c:v>
              </c:pt>
              <c:pt idx="1">
                <c:v>0.5490083025830258</c:v>
              </c:pt>
              <c:pt idx="2">
                <c:v>0.39852095316351682</c:v>
              </c:pt>
              <c:pt idx="3">
                <c:v>0.27181826559764077</c:v>
              </c:pt>
            </c:numLit>
          </c:val>
          <c:smooth val="0"/>
          <c:extLst>
            <c:ext xmlns:c16="http://schemas.microsoft.com/office/drawing/2014/chart" uri="{C3380CC4-5D6E-409C-BE32-E72D297353CC}">
              <c16:uniqueId val="{00000004-9426-437B-911B-9DBD1B55B0C7}"/>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supports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Some Trauma</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F795-4FAB-BB3F-0607845E6DBE}"/>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0.43635182231673458</c:v>
              </c:pt>
              <c:pt idx="1">
                <c:v>0.54136902697829248</c:v>
              </c:pt>
              <c:pt idx="2">
                <c:v>0.63751290797008475</c:v>
              </c:pt>
              <c:pt idx="3">
                <c:v>0.722927636792702</c:v>
              </c:pt>
            </c:numLit>
          </c:val>
          <c:smooth val="0"/>
          <c:extLst>
            <c:ext xmlns:c16="http://schemas.microsoft.com/office/drawing/2014/chart" uri="{C3380CC4-5D6E-409C-BE32-E72D297353CC}">
              <c16:uniqueId val="{00000001-F795-4FAB-BB3F-0607845E6DBE}"/>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0.47642769104354971</c:v>
              </c:pt>
              <c:pt idx="1">
                <c:v>0.56940390575632649</c:v>
              </c:pt>
              <c:pt idx="2">
                <c:v>0.66193677585467026</c:v>
              </c:pt>
              <c:pt idx="3">
                <c:v>0.74756931376238867</c:v>
              </c:pt>
            </c:numLit>
          </c:val>
          <c:smooth val="0"/>
          <c:extLst>
            <c:ext xmlns:c16="http://schemas.microsoft.com/office/drawing/2014/chart" uri="{C3380CC4-5D6E-409C-BE32-E72D297353CC}">
              <c16:uniqueId val="{00000002-F795-4FAB-BB3F-0607845E6DBE}"/>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0.45258118234804329</c:v>
              </c:pt>
              <c:pt idx="1">
                <c:v>0.54920812811513842</c:v>
              </c:pt>
              <c:pt idx="2">
                <c:v>0.64141672347193823</c:v>
              </c:pt>
              <c:pt idx="3">
                <c:v>0.71703940362087326</c:v>
              </c:pt>
            </c:numLit>
          </c:val>
          <c:smooth val="0"/>
          <c:extLst>
            <c:ext xmlns:c16="http://schemas.microsoft.com/office/drawing/2014/chart" uri="{C3380CC4-5D6E-409C-BE32-E72D297353CC}">
              <c16:uniqueId val="{00000003-F795-4FAB-BB3F-0607845E6DBE}"/>
            </c:ext>
          </c:extLst>
        </c:ser>
        <c:ser>
          <c:idx val="3"/>
          <c:order val="4"/>
          <c:tx>
            <c:v>2022</c:v>
          </c:tx>
          <c:spPr>
            <a:ln w="28575" cap="rnd">
              <a:solidFill>
                <a:schemeClr val="tx1"/>
              </a:solidFill>
              <a:round/>
            </a:ln>
            <a:effectLst/>
          </c:spPr>
          <c:marker>
            <c:symbol val="none"/>
          </c:marker>
          <c:dLbls>
            <c:dLbl>
              <c:idx val="0"/>
              <c:layout>
                <c:manualLayout>
                  <c:x val="-8.1018518518518545E-2"/>
                  <c:y val="2.2401433691756271E-3"/>
                </c:manualLayout>
              </c:layout>
              <c:tx>
                <c:rich>
                  <a:bodyPr/>
                  <a:lstStyle/>
                  <a:p>
                    <a:r>
                      <a:rPr lang="en-US"/>
                      <a:t>53%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795-4FAB-BB3F-0607845E6DBE}"/>
                </c:ext>
              </c:extLst>
            </c:dLbl>
            <c:dLbl>
              <c:idx val="1"/>
              <c:delete val="1"/>
              <c:extLst>
                <c:ext xmlns:c15="http://schemas.microsoft.com/office/drawing/2012/chart" uri="{CE6537A1-D6FC-4f65-9D91-7224C49458BB}"/>
                <c:ext xmlns:c16="http://schemas.microsoft.com/office/drawing/2014/chart" uri="{C3380CC4-5D6E-409C-BE32-E72D297353CC}">
                  <c16:uniqueId val="{00000005-F795-4FAB-BB3F-0607845E6DBE}"/>
                </c:ext>
              </c:extLst>
            </c:dLbl>
            <c:dLbl>
              <c:idx val="2"/>
              <c:delete val="1"/>
              <c:extLst>
                <c:ext xmlns:c15="http://schemas.microsoft.com/office/drawing/2012/chart" uri="{CE6537A1-D6FC-4f65-9D91-7224C49458BB}"/>
                <c:ext xmlns:c16="http://schemas.microsoft.com/office/drawing/2014/chart" uri="{C3380CC4-5D6E-409C-BE32-E72D297353CC}">
                  <c16:uniqueId val="{00000006-F795-4FAB-BB3F-0607845E6DBE}"/>
                </c:ext>
              </c:extLst>
            </c:dLbl>
            <c:dLbl>
              <c:idx val="3"/>
              <c:tx>
                <c:rich>
                  <a:bodyPr/>
                  <a:lstStyle/>
                  <a:p>
                    <a:r>
                      <a:rPr lang="en-US"/>
                      <a:t>74%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795-4FAB-BB3F-0607845E6DBE}"/>
                </c:ext>
              </c:extLst>
            </c:dLbl>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pt idx="0">
                <c:v>0.52630785466606367</c:v>
              </c:pt>
              <c:pt idx="1">
                <c:v>0.61059190031152644</c:v>
              </c:pt>
              <c:pt idx="2">
                <c:v>0.69054652880354506</c:v>
              </c:pt>
              <c:pt idx="3">
                <c:v>0.74421981458728914</c:v>
              </c:pt>
            </c:numLit>
          </c:val>
          <c:smooth val="0"/>
          <c:extLst>
            <c:ext xmlns:c16="http://schemas.microsoft.com/office/drawing/2014/chart" uri="{C3380CC4-5D6E-409C-BE32-E72D297353CC}">
              <c16:uniqueId val="{00000004-F795-4FAB-BB3F-0607845E6DBE}"/>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Participates 3+ Times</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71CB-4A10-9D8B-7A07F7C0A245}"/>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0.27172267635482888</c:v>
              </c:pt>
              <c:pt idx="1">
                <c:v>0.25470767785865228</c:v>
              </c:pt>
              <c:pt idx="2">
                <c:v>0.21086703206594451</c:v>
              </c:pt>
              <c:pt idx="3">
                <c:v>0.17974370213753449</c:v>
              </c:pt>
            </c:numLit>
          </c:val>
          <c:smooth val="0"/>
          <c:extLst>
            <c:ext xmlns:c16="http://schemas.microsoft.com/office/drawing/2014/chart" uri="{C3380CC4-5D6E-409C-BE32-E72D297353CC}">
              <c16:uniqueId val="{00000001-71CB-4A10-9D8B-7A07F7C0A245}"/>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0.31343484705565289</c:v>
              </c:pt>
              <c:pt idx="1">
                <c:v>0.27501707650273222</c:v>
              </c:pt>
              <c:pt idx="2">
                <c:v>0.2401934880695907</c:v>
              </c:pt>
              <c:pt idx="3">
                <c:v>0.19543805080352511</c:v>
              </c:pt>
            </c:numLit>
          </c:val>
          <c:smooth val="0"/>
          <c:extLst>
            <c:ext xmlns:c16="http://schemas.microsoft.com/office/drawing/2014/chart" uri="{C3380CC4-5D6E-409C-BE32-E72D297353CC}">
              <c16:uniqueId val="{00000002-71CB-4A10-9D8B-7A07F7C0A245}"/>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0.31278368284975577</c:v>
              </c:pt>
              <c:pt idx="1">
                <c:v>0.28013459408808239</c:v>
              </c:pt>
              <c:pt idx="2">
                <c:v>0.23820774268424111</c:v>
              </c:pt>
              <c:pt idx="3">
                <c:v>0.19763889772799589</c:v>
              </c:pt>
            </c:numLit>
          </c:val>
          <c:smooth val="0"/>
          <c:extLst>
            <c:ext xmlns:c16="http://schemas.microsoft.com/office/drawing/2014/chart" uri="{C3380CC4-5D6E-409C-BE32-E72D297353CC}">
              <c16:uniqueId val="{00000003-71CB-4A10-9D8B-7A07F7C0A245}"/>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0.00</c:formatCode>
              <c:ptCount val="4"/>
              <c:pt idx="0">
                <c:v>0.32131368683200168</c:v>
              </c:pt>
              <c:pt idx="1">
                <c:v>0.28516525749423521</c:v>
              </c:pt>
              <c:pt idx="2">
                <c:v>0.24083625987708521</c:v>
              </c:pt>
              <c:pt idx="3">
                <c:v>0.19872139571010339</c:v>
              </c:pt>
            </c:numLit>
          </c:val>
          <c:smooth val="0"/>
          <c:extLst>
            <c:ext xmlns:c16="http://schemas.microsoft.com/office/drawing/2014/chart" uri="{C3380CC4-5D6E-409C-BE32-E72D297353CC}">
              <c16:uniqueId val="{00000004-71CB-4A10-9D8B-7A07F7C0A245}"/>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Overweight</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63A0-43F9-9001-1C4AF63DC2D7}"/>
            </c:ext>
          </c:extLst>
        </c:ser>
        <c:ser>
          <c:idx val="0"/>
          <c:order val="1"/>
          <c:tx>
            <c:v>2016</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0.33690422151611438</c:v>
              </c:pt>
              <c:pt idx="1">
                <c:v>0.30495928941524802</c:v>
              </c:pt>
              <c:pt idx="2">
                <c:v>0.27920646583394559</c:v>
              </c:pt>
              <c:pt idx="3">
                <c:v>0.23877943470846491</c:v>
              </c:pt>
            </c:numLit>
          </c:val>
          <c:smooth val="0"/>
          <c:extLst>
            <c:ext xmlns:c16="http://schemas.microsoft.com/office/drawing/2014/chart" uri="{C3380CC4-5D6E-409C-BE32-E72D297353CC}">
              <c16:uniqueId val="{00000001-63A0-43F9-9001-1C4AF63DC2D7}"/>
            </c:ext>
          </c:extLst>
        </c:ser>
        <c:ser>
          <c:idx val="1"/>
          <c:order val="2"/>
          <c:tx>
            <c:v>2019</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0.34274547339873968</c:v>
              </c:pt>
              <c:pt idx="1">
                <c:v>0.32052554744525552</c:v>
              </c:pt>
              <c:pt idx="2">
                <c:v>0.28661593818203268</c:v>
              </c:pt>
              <c:pt idx="3">
                <c:v>0.26223325062034741</c:v>
              </c:pt>
            </c:numLit>
          </c:val>
          <c:smooth val="0"/>
          <c:extLst>
            <c:ext xmlns:c16="http://schemas.microsoft.com/office/drawing/2014/chart" uri="{C3380CC4-5D6E-409C-BE32-E72D297353CC}">
              <c16:uniqueId val="{00000002-63A0-43F9-9001-1C4AF63DC2D7}"/>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Works</a:t>
                </a:r>
                <a:r>
                  <a:rPr lang="en-US" baseline="0" dirty="0"/>
                  <a:t> at </a:t>
                </a:r>
                <a:r>
                  <a:rPr lang="en-US" dirty="0"/>
                  <a:t>least 1 day/week</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0"/>
          <c:tx>
            <c:v>Year</c:v>
          </c:tx>
          <c:spPr>
            <a:ln w="28575" cap="rnd">
              <a:no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0</c:v>
              </c:pt>
              <c:pt idx="1">
                <c:v>1</c:v>
              </c:pt>
              <c:pt idx="2">
                <c:v>2</c:v>
              </c:pt>
              <c:pt idx="3">
                <c:v>3</c:v>
              </c:pt>
            </c:numLit>
          </c:cat>
          <c:val>
            <c:numLit>
              <c:formatCode>General</c:formatCode>
              <c:ptCount val="4"/>
            </c:numLit>
          </c:val>
          <c:smooth val="0"/>
          <c:extLst>
            <c:ext xmlns:c16="http://schemas.microsoft.com/office/drawing/2014/chart" uri="{C3380CC4-5D6E-409C-BE32-E72D297353CC}">
              <c16:uniqueId val="{00000000-102E-4856-AE17-A1D102113434}"/>
            </c:ext>
          </c:extLst>
        </c:ser>
        <c:ser>
          <c:idx val="0"/>
          <c:order val="1"/>
          <c:tx>
            <c:v>2013</c:v>
          </c:tx>
          <c:spPr>
            <a:ln w="28575" cap="rnd">
              <a:solidFill>
                <a:schemeClr val="accent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14.37726499736117</c:v>
              </c:pt>
              <c:pt idx="1">
                <c:v>14.170945619960021</c:v>
              </c:pt>
              <c:pt idx="2">
                <c:v>14.02337916874067</c:v>
              </c:pt>
              <c:pt idx="3">
                <c:v>13.662343118206159</c:v>
              </c:pt>
            </c:numLit>
          </c:val>
          <c:smooth val="0"/>
          <c:extLst>
            <c:ext xmlns:c16="http://schemas.microsoft.com/office/drawing/2014/chart" uri="{C3380CC4-5D6E-409C-BE32-E72D297353CC}">
              <c16:uniqueId val="{00000001-102E-4856-AE17-A1D102113434}"/>
            </c:ext>
          </c:extLst>
        </c:ser>
        <c:ser>
          <c:idx val="1"/>
          <c:order val="2"/>
          <c:tx>
            <c:v>2016</c:v>
          </c:tx>
          <c:spPr>
            <a:ln w="28575" cap="rnd">
              <a:solidFill>
                <a:schemeClr val="accent2"/>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14.321580375889789</c:v>
              </c:pt>
              <c:pt idx="1">
                <c:v>14.00955299206921</c:v>
              </c:pt>
              <c:pt idx="2">
                <c:v>13.891789978860769</c:v>
              </c:pt>
              <c:pt idx="3">
                <c:v>13.55431652424328</c:v>
              </c:pt>
            </c:numLit>
          </c:val>
          <c:smooth val="0"/>
          <c:extLst>
            <c:ext xmlns:c16="http://schemas.microsoft.com/office/drawing/2014/chart" uri="{C3380CC4-5D6E-409C-BE32-E72D297353CC}">
              <c16:uniqueId val="{00000002-102E-4856-AE17-A1D102113434}"/>
            </c:ext>
          </c:extLst>
        </c:ser>
        <c:ser>
          <c:idx val="2"/>
          <c:order val="3"/>
          <c:tx>
            <c:v>2019</c:v>
          </c:tx>
          <c:spPr>
            <a:ln w="28575" cap="rnd">
              <a:solidFill>
                <a:schemeClr val="accent3"/>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14.051659828422229</c:v>
              </c:pt>
              <c:pt idx="1">
                <c:v>13.890422220917261</c:v>
              </c:pt>
              <c:pt idx="2">
                <c:v>13.791451950846589</c:v>
              </c:pt>
              <c:pt idx="3">
                <c:v>13.57247667514843</c:v>
              </c:pt>
            </c:numLit>
          </c:val>
          <c:smooth val="0"/>
          <c:extLst>
            <c:ext xmlns:c16="http://schemas.microsoft.com/office/drawing/2014/chart" uri="{C3380CC4-5D6E-409C-BE32-E72D297353CC}">
              <c16:uniqueId val="{00000003-102E-4856-AE17-A1D102113434}"/>
            </c:ext>
          </c:extLst>
        </c:ser>
        <c:ser>
          <c:idx val="3"/>
          <c:order val="4"/>
          <c:tx>
            <c:v>2022</c:v>
          </c:tx>
          <c:spPr>
            <a:ln w="28575" cap="rnd">
              <a:solidFill>
                <a:schemeClr val="tx1"/>
              </a:solidFill>
              <a:round/>
            </a:ln>
            <a:effectLst/>
          </c:spPr>
          <c:marker>
            <c:symbol val="none"/>
          </c:marker>
          <c:dLbls>
            <c:delete val="1"/>
          </c:dLbls>
          <c:cat>
            <c:numLit>
              <c:formatCode>General</c:formatCode>
              <c:ptCount val="4"/>
              <c:pt idx="0">
                <c:v>0</c:v>
              </c:pt>
              <c:pt idx="1">
                <c:v>1</c:v>
              </c:pt>
              <c:pt idx="2">
                <c:v>2</c:v>
              </c:pt>
              <c:pt idx="3">
                <c:v>3</c:v>
              </c:pt>
            </c:numLit>
          </c:cat>
          <c:val>
            <c:numLit>
              <c:formatCode>General</c:formatCode>
              <c:ptCount val="4"/>
              <c:pt idx="0">
                <c:v>14.10626461492042</c:v>
              </c:pt>
              <c:pt idx="1">
                <c:v>13.81521280394767</c:v>
              </c:pt>
              <c:pt idx="2">
                <c:v>13.742875097031749</c:v>
              </c:pt>
              <c:pt idx="3">
                <c:v>13.370411091647719</c:v>
              </c:pt>
            </c:numLit>
          </c:val>
          <c:smooth val="0"/>
          <c:extLst>
            <c:ext xmlns:c16="http://schemas.microsoft.com/office/drawing/2014/chart" uri="{C3380CC4-5D6E-409C-BE32-E72D297353CC}">
              <c16:uniqueId val="{00000004-102E-4856-AE17-A1D102113434}"/>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t>Total count of skills at equipped level</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max val="2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Average  Age</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DD3B-4172-A6D2-7FCBE0AB38E5}"/>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0.82414383047693374</c:v>
              </c:pt>
              <c:pt idx="1">
                <c:v>0.75847315652465275</c:v>
              </c:pt>
              <c:pt idx="2">
                <c:v>0.74068749183113314</c:v>
              </c:pt>
              <c:pt idx="3">
                <c:v>0.76318410875424825</c:v>
              </c:pt>
            </c:numLit>
          </c:val>
          <c:extLst>
            <c:ext xmlns:c16="http://schemas.microsoft.com/office/drawing/2014/chart" uri="{C3380CC4-5D6E-409C-BE32-E72D297353CC}">
              <c16:uniqueId val="{00000001-DD3B-4172-A6D2-7FCBE0AB38E5}"/>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0.81998318091033318</c:v>
              </c:pt>
              <c:pt idx="1">
                <c:v>0.75605077440439539</c:v>
              </c:pt>
              <c:pt idx="2">
                <c:v>0.74446450631949068</c:v>
              </c:pt>
              <c:pt idx="3">
                <c:v>0.74950029394473838</c:v>
              </c:pt>
            </c:numLit>
          </c:val>
          <c:extLst>
            <c:ext xmlns:c16="http://schemas.microsoft.com/office/drawing/2014/chart" uri="{C3380CC4-5D6E-409C-BE32-E72D297353CC}">
              <c16:uniqueId val="{00000002-DD3B-4172-A6D2-7FCBE0AB38E5}"/>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0.78798209545620157</c:v>
              </c:pt>
              <c:pt idx="1">
                <c:v>0.72137423434103931</c:v>
              </c:pt>
              <c:pt idx="2">
                <c:v>0.70109789336933537</c:v>
              </c:pt>
              <c:pt idx="3">
                <c:v>0.72128274205589271</c:v>
              </c:pt>
            </c:numLit>
          </c:val>
          <c:extLst>
            <c:ext xmlns:c16="http://schemas.microsoft.com/office/drawing/2014/chart" uri="{C3380CC4-5D6E-409C-BE32-E72D297353CC}">
              <c16:uniqueId val="{00000003-DD3B-4172-A6D2-7FCBE0AB38E5}"/>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0.74837122262267808</c:v>
              </c:pt>
              <c:pt idx="1">
                <c:v>0.66736227045075125</c:v>
              </c:pt>
              <c:pt idx="2">
                <c:v>0.63827357053855738</c:v>
              </c:pt>
              <c:pt idx="3">
                <c:v>0.64764082494173514</c:v>
              </c:pt>
            </c:numLit>
          </c:val>
          <c:extLst>
            <c:ext xmlns:c16="http://schemas.microsoft.com/office/drawing/2014/chart" uri="{C3380CC4-5D6E-409C-BE32-E72D297353CC}">
              <c16:uniqueId val="{00000004-DD3B-4172-A6D2-7FCBE0AB38E5}"/>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82E4-4A53-869D-DCF900FAF448}"/>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0.76295790049207213</c:v>
              </c:pt>
              <c:pt idx="1">
                <c:v>0.65</c:v>
              </c:pt>
              <c:pt idx="2">
                <c:v>0.61948418295385854</c:v>
              </c:pt>
              <c:pt idx="3">
                <c:v>0.59634048869604928</c:v>
              </c:pt>
            </c:numLit>
          </c:val>
          <c:extLst>
            <c:ext xmlns:c16="http://schemas.microsoft.com/office/drawing/2014/chart" uri="{C3380CC4-5D6E-409C-BE32-E72D297353CC}">
              <c16:uniqueId val="{00000001-82E4-4A53-869D-DCF900FAF448}"/>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0.7769554964627966</c:v>
              </c:pt>
              <c:pt idx="1">
                <c:v>0.68036106932068052</c:v>
              </c:pt>
              <c:pt idx="2">
                <c:v>0.64751649878430007</c:v>
              </c:pt>
              <c:pt idx="3">
                <c:v>0.61397037634718465</c:v>
              </c:pt>
            </c:numLit>
          </c:val>
          <c:extLst>
            <c:ext xmlns:c16="http://schemas.microsoft.com/office/drawing/2014/chart" uri="{C3380CC4-5D6E-409C-BE32-E72D297353CC}">
              <c16:uniqueId val="{00000002-82E4-4A53-869D-DCF900FAF448}"/>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0.76031032102996121</c:v>
              </c:pt>
              <c:pt idx="1">
                <c:v>0.64953799735998496</c:v>
              </c:pt>
              <c:pt idx="2">
                <c:v>0.61355563610003627</c:v>
              </c:pt>
              <c:pt idx="3">
                <c:v>0.59497996334379177</c:v>
              </c:pt>
            </c:numLit>
          </c:val>
          <c:extLst>
            <c:ext xmlns:c16="http://schemas.microsoft.com/office/drawing/2014/chart" uri="{C3380CC4-5D6E-409C-BE32-E72D297353CC}">
              <c16:uniqueId val="{00000003-82E4-4A53-869D-DCF900FAF448}"/>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0.7238456104296449</c:v>
              </c:pt>
              <c:pt idx="1">
                <c:v>0.56279663028001903</c:v>
              </c:pt>
              <c:pt idx="2">
                <c:v>0.51429399265984166</c:v>
              </c:pt>
              <c:pt idx="3">
                <c:v>0.49570992492368621</c:v>
              </c:pt>
            </c:numLit>
          </c:val>
          <c:extLst>
            <c:ext xmlns:c16="http://schemas.microsoft.com/office/drawing/2014/chart" uri="{C3380CC4-5D6E-409C-BE32-E72D297353CC}">
              <c16:uniqueId val="{00000004-82E4-4A53-869D-DCF900FAF448}"/>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89E0-4866-A3C0-61D19D2FED3E}"/>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0.76590723427430329</c:v>
              </c:pt>
              <c:pt idx="1">
                <c:v>0.47804152726886517</c:v>
              </c:pt>
              <c:pt idx="2">
                <c:v>0.46329614008862308</c:v>
              </c:pt>
              <c:pt idx="3">
                <c:v>0.44633796931892789</c:v>
              </c:pt>
            </c:numLit>
          </c:val>
          <c:extLst>
            <c:ext xmlns:c16="http://schemas.microsoft.com/office/drawing/2014/chart" uri="{C3380CC4-5D6E-409C-BE32-E72D297353CC}">
              <c16:uniqueId val="{00000001-89E0-4866-A3C0-61D19D2FED3E}"/>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0.76110570272070499</c:v>
              </c:pt>
              <c:pt idx="1">
                <c:v>0.49927603923400282</c:v>
              </c:pt>
              <c:pt idx="2">
                <c:v>0.47477485972936018</c:v>
              </c:pt>
              <c:pt idx="3">
                <c:v>0.44608644859813079</c:v>
              </c:pt>
            </c:numLit>
          </c:val>
          <c:extLst>
            <c:ext xmlns:c16="http://schemas.microsoft.com/office/drawing/2014/chart" uri="{C3380CC4-5D6E-409C-BE32-E72D297353CC}">
              <c16:uniqueId val="{00000002-89E0-4866-A3C0-61D19D2FED3E}"/>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0.70984237309172149</c:v>
              </c:pt>
              <c:pt idx="1">
                <c:v>0.42699863279844569</c:v>
              </c:pt>
              <c:pt idx="2">
                <c:v>0.4083144629319681</c:v>
              </c:pt>
              <c:pt idx="3">
                <c:v>0.42275810097965327</c:v>
              </c:pt>
            </c:numLit>
          </c:val>
          <c:extLst>
            <c:ext xmlns:c16="http://schemas.microsoft.com/office/drawing/2014/chart" uri="{C3380CC4-5D6E-409C-BE32-E72D297353CC}">
              <c16:uniqueId val="{00000003-89E0-4866-A3C0-61D19D2FED3E}"/>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0.69730817936812028</c:v>
              </c:pt>
              <c:pt idx="1">
                <c:v>0.36838648035351718</c:v>
              </c:pt>
              <c:pt idx="2">
                <c:v>0.35655697844058998</c:v>
              </c:pt>
              <c:pt idx="3">
                <c:v>0.35094261446032732</c:v>
              </c:pt>
            </c:numLit>
          </c:val>
          <c:extLst>
            <c:ext xmlns:c16="http://schemas.microsoft.com/office/drawing/2014/chart" uri="{C3380CC4-5D6E-409C-BE32-E72D297353CC}">
              <c16:uniqueId val="{00000004-89E0-4866-A3C0-61D19D2FED3E}"/>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3"/>
          <c:order val="3"/>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E5A4-49AD-A6C1-966DDF7BAACC}"/>
            </c:ext>
          </c:extLst>
        </c:ser>
        <c:ser>
          <c:idx val="0"/>
          <c:order val="0"/>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0.49913937058445729</c:v>
              </c:pt>
              <c:pt idx="1">
                <c:v>0.5260391339585504</c:v>
              </c:pt>
              <c:pt idx="2">
                <c:v>0.52873187475190886</c:v>
              </c:pt>
              <c:pt idx="3">
                <c:v>0.56445932682870503</c:v>
              </c:pt>
            </c:numLit>
          </c:val>
          <c:extLst>
            <c:ext xmlns:c16="http://schemas.microsoft.com/office/drawing/2014/chart" uri="{C3380CC4-5D6E-409C-BE32-E72D297353CC}">
              <c16:uniqueId val="{00000001-E5A4-49AD-A6C1-966DDF7BAACC}"/>
            </c:ext>
          </c:extLst>
        </c:ser>
        <c:ser>
          <c:idx val="1"/>
          <c:order val="1"/>
          <c:tx>
            <c:v>2019</c:v>
          </c:tx>
          <c:spPr>
            <a:solidFill>
              <a:srgbClr val="92D050"/>
            </a:solidFill>
            <a:ln>
              <a:noFill/>
            </a:ln>
            <a:effectLst/>
          </c:spPr>
          <c:invertIfNegative val="0"/>
          <c:cat>
            <c:strLit>
              <c:ptCount val="4"/>
              <c:pt idx="0">
                <c:v>5th</c:v>
              </c:pt>
              <c:pt idx="1">
                <c:v>8th</c:v>
              </c:pt>
              <c:pt idx="2">
                <c:v>9th</c:v>
              </c:pt>
              <c:pt idx="3">
                <c:v>11th</c:v>
              </c:pt>
            </c:strLit>
          </c:cat>
          <c:val>
            <c:numLit>
              <c:formatCode>General</c:formatCode>
              <c:ptCount val="4"/>
              <c:pt idx="0">
                <c:v>0.46722363421324142</c:v>
              </c:pt>
              <c:pt idx="1">
                <c:v>0.51151624634546367</c:v>
              </c:pt>
              <c:pt idx="2">
                <c:v>0.50647945567763808</c:v>
              </c:pt>
              <c:pt idx="3">
                <c:v>0.56541353383458648</c:v>
              </c:pt>
            </c:numLit>
          </c:val>
          <c:extLst>
            <c:ext xmlns:c16="http://schemas.microsoft.com/office/drawing/2014/chart" uri="{C3380CC4-5D6E-409C-BE32-E72D297353CC}">
              <c16:uniqueId val="{00000002-E5A4-49AD-A6C1-966DDF7BAACC}"/>
            </c:ext>
          </c:extLst>
        </c:ser>
        <c:ser>
          <c:idx val="2"/>
          <c:order val="2"/>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0.41756318859364872</c:v>
              </c:pt>
              <c:pt idx="1">
                <c:v>0.44137394461573931</c:v>
              </c:pt>
              <c:pt idx="2">
                <c:v>0.41959282779230478</c:v>
              </c:pt>
              <c:pt idx="3">
                <c:v>0.45881029842952958</c:v>
              </c:pt>
            </c:numLit>
          </c:val>
          <c:extLst>
            <c:ext xmlns:c16="http://schemas.microsoft.com/office/drawing/2014/chart" uri="{C3380CC4-5D6E-409C-BE32-E72D297353CC}">
              <c16:uniqueId val="{00000003-E5A4-49AD-A6C1-966DDF7BAACC}"/>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D3AC-44FA-81F4-A6EF7065EB81}"/>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0.6622086119617524</c:v>
              </c:pt>
              <c:pt idx="1">
                <c:v>0.59829998692297637</c:v>
              </c:pt>
              <c:pt idx="2">
                <c:v>0.56679510186846827</c:v>
              </c:pt>
              <c:pt idx="3">
                <c:v>0.55084995868256403</c:v>
              </c:pt>
            </c:numLit>
          </c:val>
          <c:extLst>
            <c:ext xmlns:c16="http://schemas.microsoft.com/office/drawing/2014/chart" uri="{C3380CC4-5D6E-409C-BE32-E72D297353CC}">
              <c16:uniqueId val="{00000001-D3AC-44FA-81F4-A6EF7065EB81}"/>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0.68776667566837701</c:v>
              </c:pt>
              <c:pt idx="1">
                <c:v>0.62807134048003033</c:v>
              </c:pt>
              <c:pt idx="2">
                <c:v>0.58964484381685922</c:v>
              </c:pt>
              <c:pt idx="3">
                <c:v>0.55361772330897951</c:v>
              </c:pt>
            </c:numLit>
          </c:val>
          <c:extLst>
            <c:ext xmlns:c16="http://schemas.microsoft.com/office/drawing/2014/chart" uri="{C3380CC4-5D6E-409C-BE32-E72D297353CC}">
              <c16:uniqueId val="{00000002-D3AC-44FA-81F4-A6EF7065EB81}"/>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0.64224631696725898</c:v>
              </c:pt>
              <c:pt idx="1">
                <c:v>0.58013345391440374</c:v>
              </c:pt>
              <c:pt idx="2">
                <c:v>0.54061130973362204</c:v>
              </c:pt>
              <c:pt idx="3">
                <c:v>0.52485038563702113</c:v>
              </c:pt>
            </c:numLit>
          </c:val>
          <c:extLst>
            <c:ext xmlns:c16="http://schemas.microsoft.com/office/drawing/2014/chart" uri="{C3380CC4-5D6E-409C-BE32-E72D297353CC}">
              <c16:uniqueId val="{00000003-D3AC-44FA-81F4-A6EF7065EB81}"/>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0.59814641257940226</c:v>
              </c:pt>
              <c:pt idx="1">
                <c:v>0.49208602017833453</c:v>
              </c:pt>
              <c:pt idx="2">
                <c:v>0.44046583227360953</c:v>
              </c:pt>
              <c:pt idx="3">
                <c:v>0.43016379493724738</c:v>
              </c:pt>
            </c:numLit>
          </c:val>
          <c:extLst>
            <c:ext xmlns:c16="http://schemas.microsoft.com/office/drawing/2014/chart" uri="{C3380CC4-5D6E-409C-BE32-E72D297353CC}">
              <c16:uniqueId val="{00000004-D3AC-44FA-81F4-A6EF7065EB81}"/>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v>Year</c:v>
          </c:tx>
          <c:spPr>
            <a:noFill/>
            <a:ln>
              <a:noFill/>
            </a:ln>
            <a:effectLst/>
          </c:spPr>
          <c:invertIfNegative val="0"/>
          <c:cat>
            <c:strLit>
              <c:ptCount val="4"/>
              <c:pt idx="0">
                <c:v>5th</c:v>
              </c:pt>
              <c:pt idx="1">
                <c:v>8th</c:v>
              </c:pt>
              <c:pt idx="2">
                <c:v>9th</c:v>
              </c:pt>
              <c:pt idx="3">
                <c:v>11th</c:v>
              </c:pt>
            </c:strLit>
          </c:cat>
          <c:val>
            <c:numLit>
              <c:formatCode>General</c:formatCode>
              <c:ptCount val="2"/>
            </c:numLit>
          </c:val>
          <c:extLst>
            <c:ext xmlns:c16="http://schemas.microsoft.com/office/drawing/2014/chart" uri="{C3380CC4-5D6E-409C-BE32-E72D297353CC}">
              <c16:uniqueId val="{00000000-66AA-400F-9FD8-D152640F301C}"/>
            </c:ext>
          </c:extLst>
        </c:ser>
        <c:ser>
          <c:idx val="0"/>
          <c:order val="0"/>
          <c:tx>
            <c:v>2013</c:v>
          </c:tx>
          <c:spPr>
            <a:solidFill>
              <a:schemeClr val="accent1"/>
            </a:solidFill>
            <a:ln>
              <a:noFill/>
            </a:ln>
            <a:effectLst/>
          </c:spPr>
          <c:invertIfNegative val="0"/>
          <c:cat>
            <c:strLit>
              <c:ptCount val="4"/>
              <c:pt idx="0">
                <c:v>5th</c:v>
              </c:pt>
              <c:pt idx="1">
                <c:v>8th</c:v>
              </c:pt>
              <c:pt idx="2">
                <c:v>9th</c:v>
              </c:pt>
              <c:pt idx="3">
                <c:v>11th</c:v>
              </c:pt>
            </c:strLit>
          </c:cat>
          <c:val>
            <c:numLit>
              <c:formatCode>General</c:formatCode>
              <c:ptCount val="4"/>
              <c:pt idx="0">
                <c:v>0.62172161264982384</c:v>
              </c:pt>
              <c:pt idx="1">
                <c:v>0.60753812533778229</c:v>
              </c:pt>
              <c:pt idx="2">
                <c:v>0.55440241841422488</c:v>
              </c:pt>
              <c:pt idx="3">
                <c:v>0.50894149124962462</c:v>
              </c:pt>
            </c:numLit>
          </c:val>
          <c:extLst>
            <c:ext xmlns:c16="http://schemas.microsoft.com/office/drawing/2014/chart" uri="{C3380CC4-5D6E-409C-BE32-E72D297353CC}">
              <c16:uniqueId val="{00000001-66AA-400F-9FD8-D152640F301C}"/>
            </c:ext>
          </c:extLst>
        </c:ser>
        <c:ser>
          <c:idx val="1"/>
          <c:order val="1"/>
          <c:tx>
            <c:v>2016</c:v>
          </c:tx>
          <c:spPr>
            <a:solidFill>
              <a:schemeClr val="accent2"/>
            </a:solidFill>
            <a:ln>
              <a:noFill/>
            </a:ln>
            <a:effectLst/>
          </c:spPr>
          <c:invertIfNegative val="0"/>
          <c:cat>
            <c:strLit>
              <c:ptCount val="4"/>
              <c:pt idx="0">
                <c:v>5th</c:v>
              </c:pt>
              <c:pt idx="1">
                <c:v>8th</c:v>
              </c:pt>
              <c:pt idx="2">
                <c:v>9th</c:v>
              </c:pt>
              <c:pt idx="3">
                <c:v>11th</c:v>
              </c:pt>
            </c:strLit>
          </c:cat>
          <c:val>
            <c:numLit>
              <c:formatCode>General</c:formatCode>
              <c:ptCount val="4"/>
              <c:pt idx="0">
                <c:v>0.65037051294389381</c:v>
              </c:pt>
              <c:pt idx="1">
                <c:v>0.6127028966012017</c:v>
              </c:pt>
              <c:pt idx="2">
                <c:v>0.57695139090280412</c:v>
              </c:pt>
              <c:pt idx="3">
                <c:v>0.5079726019799784</c:v>
              </c:pt>
            </c:numLit>
          </c:val>
          <c:extLst>
            <c:ext xmlns:c16="http://schemas.microsoft.com/office/drawing/2014/chart" uri="{C3380CC4-5D6E-409C-BE32-E72D297353CC}">
              <c16:uniqueId val="{00000002-66AA-400F-9FD8-D152640F301C}"/>
            </c:ext>
          </c:extLst>
        </c:ser>
        <c:ser>
          <c:idx val="2"/>
          <c:order val="2"/>
          <c:tx>
            <c:v>2019</c:v>
          </c:tx>
          <c:spPr>
            <a:solidFill>
              <a:schemeClr val="accent3"/>
            </a:solidFill>
            <a:ln>
              <a:noFill/>
            </a:ln>
            <a:effectLst/>
          </c:spPr>
          <c:invertIfNegative val="0"/>
          <c:cat>
            <c:strLit>
              <c:ptCount val="4"/>
              <c:pt idx="0">
                <c:v>5th</c:v>
              </c:pt>
              <c:pt idx="1">
                <c:v>8th</c:v>
              </c:pt>
              <c:pt idx="2">
                <c:v>9th</c:v>
              </c:pt>
              <c:pt idx="3">
                <c:v>11th</c:v>
              </c:pt>
            </c:strLit>
          </c:cat>
          <c:val>
            <c:numLit>
              <c:formatCode>General</c:formatCode>
              <c:ptCount val="4"/>
              <c:pt idx="0">
                <c:v>0.68765817064352852</c:v>
              </c:pt>
              <c:pt idx="1">
                <c:v>0.65032194155522538</c:v>
              </c:pt>
              <c:pt idx="2">
                <c:v>0.61570621468926556</c:v>
              </c:pt>
              <c:pt idx="3">
                <c:v>0.53368283093053737</c:v>
              </c:pt>
            </c:numLit>
          </c:val>
          <c:extLst>
            <c:ext xmlns:c16="http://schemas.microsoft.com/office/drawing/2014/chart" uri="{C3380CC4-5D6E-409C-BE32-E72D297353CC}">
              <c16:uniqueId val="{00000003-66AA-400F-9FD8-D152640F301C}"/>
            </c:ext>
          </c:extLst>
        </c:ser>
        <c:ser>
          <c:idx val="3"/>
          <c:order val="3"/>
          <c:tx>
            <c:v>2022</c:v>
          </c:tx>
          <c:spPr>
            <a:solidFill>
              <a:schemeClr val="tx1"/>
            </a:solidFill>
            <a:ln>
              <a:noFill/>
            </a:ln>
            <a:effectLst/>
          </c:spPr>
          <c:invertIfNegative val="0"/>
          <c:cat>
            <c:strLit>
              <c:ptCount val="4"/>
              <c:pt idx="0">
                <c:v>5th</c:v>
              </c:pt>
              <c:pt idx="1">
                <c:v>8th</c:v>
              </c:pt>
              <c:pt idx="2">
                <c:v>9th</c:v>
              </c:pt>
              <c:pt idx="3">
                <c:v>11th</c:v>
              </c:pt>
            </c:strLit>
          </c:cat>
          <c:val>
            <c:numLit>
              <c:formatCode>General</c:formatCode>
              <c:ptCount val="4"/>
              <c:pt idx="0">
                <c:v>0.7373095315887962</c:v>
              </c:pt>
              <c:pt idx="1">
                <c:v>0.68228884310961724</c:v>
              </c:pt>
              <c:pt idx="2">
                <c:v>0.62925279146380575</c:v>
              </c:pt>
              <c:pt idx="3">
                <c:v>0.55904584646940403</c:v>
              </c:pt>
            </c:numLit>
          </c:val>
          <c:extLst>
            <c:ext xmlns:c16="http://schemas.microsoft.com/office/drawing/2014/chart" uri="{C3380CC4-5D6E-409C-BE32-E72D297353CC}">
              <c16:uniqueId val="{00000004-66AA-400F-9FD8-D152640F301C}"/>
            </c:ext>
          </c:extLst>
        </c:ser>
        <c:dLbls>
          <c:showLegendKey val="0"/>
          <c:showVal val="0"/>
          <c:showCatName val="0"/>
          <c:showSerName val="0"/>
          <c:showPercent val="0"/>
          <c:showBubbleSize val="0"/>
        </c:dLbls>
        <c:gapWidth val="219"/>
        <c:overlap val="-27"/>
        <c:axId val="397013112"/>
        <c:axId val="397794112"/>
      </c:barChart>
      <c:catAx>
        <c:axId val="3970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794112"/>
        <c:crosses val="autoZero"/>
        <c:auto val="1"/>
        <c:lblAlgn val="ctr"/>
        <c:lblOffset val="100"/>
        <c:noMultiLvlLbl val="0"/>
      </c:catAx>
      <c:valAx>
        <c:axId val="397794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70131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0.13715</cdr:x>
      <cdr:y>0.31922</cdr:y>
    </cdr:from>
    <cdr:to>
      <cdr:x>0.22049</cdr:x>
      <cdr:y>0.39987</cdr:y>
    </cdr:to>
    <cdr:sp macro="" textlink="">
      <cdr:nvSpPr>
        <cdr:cNvPr id="2" name="TextBox 1">
          <a:extLst xmlns:a="http://schemas.openxmlformats.org/drawingml/2006/main">
            <a:ext uri="{FF2B5EF4-FFF2-40B4-BE49-F238E27FC236}">
              <a16:creationId xmlns:a16="http://schemas.microsoft.com/office/drawing/2014/main" id="{851367DE-6BB2-6028-6208-90D141F0C5D4}"/>
            </a:ext>
          </a:extLst>
        </cdr:cNvPr>
        <cdr:cNvSpPr txBox="1"/>
      </cdr:nvSpPr>
      <cdr:spPr>
        <a:xfrm xmlns:a="http://schemas.openxmlformats.org/drawingml/2006/main">
          <a:off x="1504950" y="180975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2.6</a:t>
          </a:r>
        </a:p>
      </cdr:txBody>
    </cdr:sp>
  </cdr:relSizeAnchor>
  <cdr:relSizeAnchor xmlns:cdr="http://schemas.openxmlformats.org/drawingml/2006/chartDrawing">
    <cdr:from>
      <cdr:x>0.81366</cdr:x>
      <cdr:y>0.15121</cdr:y>
    </cdr:from>
    <cdr:to>
      <cdr:x>0.89699</cdr:x>
      <cdr:y>0.25</cdr:y>
    </cdr:to>
    <cdr:sp macro="" textlink="">
      <cdr:nvSpPr>
        <cdr:cNvPr id="3" name="TextBox 1">
          <a:extLst xmlns:a="http://schemas.openxmlformats.org/drawingml/2006/main">
            <a:ext uri="{FF2B5EF4-FFF2-40B4-BE49-F238E27FC236}">
              <a16:creationId xmlns:a16="http://schemas.microsoft.com/office/drawing/2014/main" id="{B3D100FF-D9CD-A9C5-A336-1FB04D1222D6}"/>
            </a:ext>
          </a:extLst>
        </cdr:cNvPr>
        <cdr:cNvSpPr txBox="1"/>
      </cdr:nvSpPr>
      <cdr:spPr>
        <a:xfrm xmlns:a="http://schemas.openxmlformats.org/drawingml/2006/main">
          <a:off x="8928100" y="857250"/>
          <a:ext cx="914400" cy="5600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3.6</a:t>
          </a:r>
        </a:p>
      </cdr:txBody>
    </cdr:sp>
  </cdr:relSizeAnchor>
</c:userShapes>
</file>

<file path=ppt/drawings/drawing2.xml><?xml version="1.0" encoding="utf-8"?>
<c:userShapes xmlns:c="http://schemas.openxmlformats.org/drawingml/2006/chart">
  <cdr:relSizeAnchor xmlns:cdr="http://schemas.openxmlformats.org/drawingml/2006/chartDrawing">
    <cdr:from>
      <cdr:x>0.1259</cdr:x>
      <cdr:y>0.28616</cdr:y>
    </cdr:from>
    <cdr:to>
      <cdr:x>0.20923</cdr:x>
      <cdr:y>0.44745</cdr:y>
    </cdr:to>
    <cdr:sp macro="" textlink="">
      <cdr:nvSpPr>
        <cdr:cNvPr id="2" name="TextBox 1">
          <a:extLst xmlns:a="http://schemas.openxmlformats.org/drawingml/2006/main">
            <a:ext uri="{FF2B5EF4-FFF2-40B4-BE49-F238E27FC236}">
              <a16:creationId xmlns:a16="http://schemas.microsoft.com/office/drawing/2014/main" id="{1A365E5A-4F11-421C-791C-FAACE67A0981}"/>
            </a:ext>
          </a:extLst>
        </cdr:cNvPr>
        <cdr:cNvSpPr txBox="1"/>
      </cdr:nvSpPr>
      <cdr:spPr>
        <a:xfrm xmlns:a="http://schemas.openxmlformats.org/drawingml/2006/main">
          <a:off x="1381432" y="16223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2.8</a:t>
          </a:r>
        </a:p>
      </cdr:txBody>
    </cdr:sp>
  </cdr:relSizeAnchor>
  <cdr:relSizeAnchor xmlns:cdr="http://schemas.openxmlformats.org/drawingml/2006/chartDrawing">
    <cdr:from>
      <cdr:x>0.7945</cdr:x>
      <cdr:y>0.18326</cdr:y>
    </cdr:from>
    <cdr:to>
      <cdr:x>0.87784</cdr:x>
      <cdr:y>0.34455</cdr:y>
    </cdr:to>
    <cdr:sp macro="" textlink="">
      <cdr:nvSpPr>
        <cdr:cNvPr id="3" name="TextBox 1">
          <a:extLst xmlns:a="http://schemas.openxmlformats.org/drawingml/2006/main">
            <a:ext uri="{FF2B5EF4-FFF2-40B4-BE49-F238E27FC236}">
              <a16:creationId xmlns:a16="http://schemas.microsoft.com/office/drawing/2014/main" id="{B01215A2-D6D5-513F-6A96-D08625BD638A}"/>
            </a:ext>
          </a:extLst>
        </cdr:cNvPr>
        <cdr:cNvSpPr txBox="1"/>
      </cdr:nvSpPr>
      <cdr:spPr>
        <a:xfrm xmlns:a="http://schemas.openxmlformats.org/drawingml/2006/main">
          <a:off x="8717935" y="1038943"/>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3.5</a:t>
          </a:r>
        </a:p>
      </cdr:txBody>
    </cdr:sp>
  </cdr:relSizeAnchor>
</c:userShapes>
</file>

<file path=ppt/drawings/drawing3.xml><?xml version="1.0" encoding="utf-8"?>
<c:userShapes xmlns:c="http://schemas.openxmlformats.org/drawingml/2006/chart">
  <cdr:relSizeAnchor xmlns:cdr="http://schemas.openxmlformats.org/drawingml/2006/chartDrawing">
    <cdr:from>
      <cdr:x>0.1716</cdr:x>
      <cdr:y>0.66337</cdr:y>
    </cdr:from>
    <cdr:to>
      <cdr:x>0.25493</cdr:x>
      <cdr:y>0.82466</cdr:y>
    </cdr:to>
    <cdr:sp macro="" textlink="">
      <cdr:nvSpPr>
        <cdr:cNvPr id="2" name="TextBox 1">
          <a:extLst xmlns:a="http://schemas.openxmlformats.org/drawingml/2006/main">
            <a:ext uri="{FF2B5EF4-FFF2-40B4-BE49-F238E27FC236}">
              <a16:creationId xmlns:a16="http://schemas.microsoft.com/office/drawing/2014/main" id="{6C0618AB-04AA-6927-E89C-A7357AEED901}"/>
            </a:ext>
          </a:extLst>
        </cdr:cNvPr>
        <cdr:cNvSpPr txBox="1"/>
      </cdr:nvSpPr>
      <cdr:spPr>
        <a:xfrm xmlns:a="http://schemas.openxmlformats.org/drawingml/2006/main">
          <a:off x="1882878" y="37608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13%</a:t>
          </a:r>
        </a:p>
      </cdr:txBody>
    </cdr:sp>
  </cdr:relSizeAnchor>
  <cdr:relSizeAnchor xmlns:cdr="http://schemas.openxmlformats.org/drawingml/2006/chartDrawing">
    <cdr:from>
      <cdr:x>0.79316</cdr:x>
      <cdr:y>0.12903</cdr:y>
    </cdr:from>
    <cdr:to>
      <cdr:x>0.87649</cdr:x>
      <cdr:y>0.29032</cdr:y>
    </cdr:to>
    <cdr:sp macro="" textlink="">
      <cdr:nvSpPr>
        <cdr:cNvPr id="3" name="TextBox 1">
          <a:extLst xmlns:a="http://schemas.openxmlformats.org/drawingml/2006/main">
            <a:ext uri="{FF2B5EF4-FFF2-40B4-BE49-F238E27FC236}">
              <a16:creationId xmlns:a16="http://schemas.microsoft.com/office/drawing/2014/main" id="{86B1C904-75DD-57AD-CC27-B451F6C5241F}"/>
            </a:ext>
          </a:extLst>
        </cdr:cNvPr>
        <cdr:cNvSpPr txBox="1"/>
      </cdr:nvSpPr>
      <cdr:spPr>
        <a:xfrm xmlns:a="http://schemas.openxmlformats.org/drawingml/2006/main">
          <a:off x="8703187" y="73152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92%</a:t>
          </a:r>
        </a:p>
      </cdr:txBody>
    </cdr:sp>
  </cdr:relSizeAnchor>
</c:userShapes>
</file>

<file path=ppt/drawings/drawing4.xml><?xml version="1.0" encoding="utf-8"?>
<c:userShapes xmlns:c="http://schemas.openxmlformats.org/drawingml/2006/chart">
  <cdr:relSizeAnchor xmlns:cdr="http://schemas.openxmlformats.org/drawingml/2006/chartDrawing">
    <cdr:from>
      <cdr:x>0.17966</cdr:x>
      <cdr:y>0.72841</cdr:y>
    </cdr:from>
    <cdr:to>
      <cdr:x>0.26299</cdr:x>
      <cdr:y>0.8897</cdr:y>
    </cdr:to>
    <cdr:sp macro="" textlink="">
      <cdr:nvSpPr>
        <cdr:cNvPr id="2" name="TextBox 1">
          <a:extLst xmlns:a="http://schemas.openxmlformats.org/drawingml/2006/main">
            <a:ext uri="{FF2B5EF4-FFF2-40B4-BE49-F238E27FC236}">
              <a16:creationId xmlns:a16="http://schemas.microsoft.com/office/drawing/2014/main" id="{22DA11D4-1C16-92E1-1761-D0B78075A19F}"/>
            </a:ext>
          </a:extLst>
        </cdr:cNvPr>
        <cdr:cNvSpPr txBox="1"/>
      </cdr:nvSpPr>
      <cdr:spPr>
        <a:xfrm xmlns:a="http://schemas.openxmlformats.org/drawingml/2006/main">
          <a:off x="1971367" y="41295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2%</a:t>
          </a:r>
        </a:p>
      </cdr:txBody>
    </cdr:sp>
  </cdr:relSizeAnchor>
  <cdr:relSizeAnchor xmlns:cdr="http://schemas.openxmlformats.org/drawingml/2006/chartDrawing">
    <cdr:from>
      <cdr:x>0.80122</cdr:x>
      <cdr:y>0.15204</cdr:y>
    </cdr:from>
    <cdr:to>
      <cdr:x>0.88456</cdr:x>
      <cdr:y>0.31333</cdr:y>
    </cdr:to>
    <cdr:sp macro="" textlink="">
      <cdr:nvSpPr>
        <cdr:cNvPr id="3" name="TextBox 1">
          <a:extLst xmlns:a="http://schemas.openxmlformats.org/drawingml/2006/main">
            <a:ext uri="{FF2B5EF4-FFF2-40B4-BE49-F238E27FC236}">
              <a16:creationId xmlns:a16="http://schemas.microsoft.com/office/drawing/2014/main" id="{6CE617FC-C1FB-CA07-0D23-5080284453C1}"/>
            </a:ext>
          </a:extLst>
        </cdr:cNvPr>
        <cdr:cNvSpPr txBox="1"/>
      </cdr:nvSpPr>
      <cdr:spPr>
        <a:xfrm xmlns:a="http://schemas.openxmlformats.org/drawingml/2006/main">
          <a:off x="8791677" y="861961"/>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90%</a:t>
          </a:r>
        </a:p>
      </cdr:txBody>
    </cdr:sp>
  </cdr:relSizeAnchor>
</c:userShapes>
</file>

<file path=ppt/drawings/drawing5.xml><?xml version="1.0" encoding="utf-8"?>
<c:userShapes xmlns:c="http://schemas.openxmlformats.org/drawingml/2006/chart">
  <cdr:relSizeAnchor xmlns:cdr="http://schemas.openxmlformats.org/drawingml/2006/chartDrawing">
    <cdr:from>
      <cdr:x>0.17294</cdr:x>
      <cdr:y>0.359</cdr:y>
    </cdr:from>
    <cdr:to>
      <cdr:x>0.25627</cdr:x>
      <cdr:y>0.52029</cdr:y>
    </cdr:to>
    <cdr:sp macro="" textlink="">
      <cdr:nvSpPr>
        <cdr:cNvPr id="2" name="TextBox 1">
          <a:extLst xmlns:a="http://schemas.openxmlformats.org/drawingml/2006/main">
            <a:ext uri="{FF2B5EF4-FFF2-40B4-BE49-F238E27FC236}">
              <a16:creationId xmlns:a16="http://schemas.microsoft.com/office/drawing/2014/main" id="{07C2AF55-F48A-DF51-BE85-F434C3D63114}"/>
            </a:ext>
          </a:extLst>
        </cdr:cNvPr>
        <cdr:cNvSpPr txBox="1"/>
      </cdr:nvSpPr>
      <cdr:spPr>
        <a:xfrm xmlns:a="http://schemas.openxmlformats.org/drawingml/2006/main">
          <a:off x="1897626" y="20352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61%</a:t>
          </a:r>
        </a:p>
      </cdr:txBody>
    </cdr:sp>
  </cdr:relSizeAnchor>
</c:userShapes>
</file>

<file path=ppt/drawings/drawing6.xml><?xml version="1.0" encoding="utf-8"?>
<c:userShapes xmlns:c="http://schemas.openxmlformats.org/drawingml/2006/chart">
  <cdr:relSizeAnchor xmlns:cdr="http://schemas.openxmlformats.org/drawingml/2006/chartDrawing">
    <cdr:from>
      <cdr:x>0.16487</cdr:x>
      <cdr:y>0.30177</cdr:y>
    </cdr:from>
    <cdr:to>
      <cdr:x>0.24821</cdr:x>
      <cdr:y>0.46306</cdr:y>
    </cdr:to>
    <cdr:sp macro="" textlink="">
      <cdr:nvSpPr>
        <cdr:cNvPr id="2" name="TextBox 1">
          <a:extLst xmlns:a="http://schemas.openxmlformats.org/drawingml/2006/main">
            <a:ext uri="{FF2B5EF4-FFF2-40B4-BE49-F238E27FC236}">
              <a16:creationId xmlns:a16="http://schemas.microsoft.com/office/drawing/2014/main" id="{6FDA932C-6D7B-CE26-87F4-88B5894B2603}"/>
            </a:ext>
          </a:extLst>
        </cdr:cNvPr>
        <cdr:cNvSpPr txBox="1"/>
      </cdr:nvSpPr>
      <cdr:spPr>
        <a:xfrm xmlns:a="http://schemas.openxmlformats.org/drawingml/2006/main">
          <a:off x="1809135" y="17108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68%</a:t>
          </a:r>
        </a:p>
      </cdr:txBody>
    </cdr:sp>
  </cdr:relSizeAnchor>
  <cdr:relSizeAnchor xmlns:cdr="http://schemas.openxmlformats.org/drawingml/2006/chartDrawing">
    <cdr:from>
      <cdr:x>0.79316</cdr:x>
      <cdr:y>0.60484</cdr:y>
    </cdr:from>
    <cdr:to>
      <cdr:x>0.87649</cdr:x>
      <cdr:y>0.76613</cdr:y>
    </cdr:to>
    <cdr:sp macro="" textlink="">
      <cdr:nvSpPr>
        <cdr:cNvPr id="3" name="TextBox 1">
          <a:extLst xmlns:a="http://schemas.openxmlformats.org/drawingml/2006/main">
            <a:ext uri="{FF2B5EF4-FFF2-40B4-BE49-F238E27FC236}">
              <a16:creationId xmlns:a16="http://schemas.microsoft.com/office/drawing/2014/main" id="{EFD807BC-7C74-8334-39AB-BA481BBAE097}"/>
            </a:ext>
          </a:extLst>
        </cdr:cNvPr>
        <cdr:cNvSpPr txBox="1"/>
      </cdr:nvSpPr>
      <cdr:spPr>
        <a:xfrm xmlns:a="http://schemas.openxmlformats.org/drawingml/2006/main">
          <a:off x="8703187" y="34290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22%</a:t>
          </a:r>
        </a:p>
      </cdr:txBody>
    </cdr:sp>
  </cdr:relSizeAnchor>
</c:userShapes>
</file>

<file path=ppt/drawings/drawing7.xml><?xml version="1.0" encoding="utf-8"?>
<c:userShapes xmlns:c="http://schemas.openxmlformats.org/drawingml/2006/chart">
  <cdr:relSizeAnchor xmlns:cdr="http://schemas.openxmlformats.org/drawingml/2006/chartDrawing">
    <cdr:from>
      <cdr:x>0.1716</cdr:x>
      <cdr:y>0.5437</cdr:y>
    </cdr:from>
    <cdr:to>
      <cdr:x>0.25493</cdr:x>
      <cdr:y>0.70499</cdr:y>
    </cdr:to>
    <cdr:sp macro="" textlink="">
      <cdr:nvSpPr>
        <cdr:cNvPr id="2" name="TextBox 1">
          <a:extLst xmlns:a="http://schemas.openxmlformats.org/drawingml/2006/main">
            <a:ext uri="{FF2B5EF4-FFF2-40B4-BE49-F238E27FC236}">
              <a16:creationId xmlns:a16="http://schemas.microsoft.com/office/drawing/2014/main" id="{61403E2D-4A0B-C19F-04A8-D4641C4C809C}"/>
            </a:ext>
          </a:extLst>
        </cdr:cNvPr>
        <cdr:cNvSpPr txBox="1"/>
      </cdr:nvSpPr>
      <cdr:spPr>
        <a:xfrm xmlns:a="http://schemas.openxmlformats.org/drawingml/2006/main">
          <a:off x="1882878" y="308241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32%</a:t>
          </a:r>
        </a:p>
      </cdr:txBody>
    </cdr:sp>
  </cdr:relSizeAnchor>
  <cdr:relSizeAnchor xmlns:cdr="http://schemas.openxmlformats.org/drawingml/2006/chartDrawing">
    <cdr:from>
      <cdr:x>0.79182</cdr:x>
      <cdr:y>0.60484</cdr:y>
    </cdr:from>
    <cdr:to>
      <cdr:x>0.87515</cdr:x>
      <cdr:y>0.76613</cdr:y>
    </cdr:to>
    <cdr:sp macro="" textlink="">
      <cdr:nvSpPr>
        <cdr:cNvPr id="3" name="TextBox 1">
          <a:extLst xmlns:a="http://schemas.openxmlformats.org/drawingml/2006/main">
            <a:ext uri="{FF2B5EF4-FFF2-40B4-BE49-F238E27FC236}">
              <a16:creationId xmlns:a16="http://schemas.microsoft.com/office/drawing/2014/main" id="{961FABBB-9ACC-51E7-9918-D913F53EFA3F}"/>
            </a:ext>
          </a:extLst>
        </cdr:cNvPr>
        <cdr:cNvSpPr txBox="1"/>
      </cdr:nvSpPr>
      <cdr:spPr>
        <a:xfrm xmlns:a="http://schemas.openxmlformats.org/drawingml/2006/main">
          <a:off x="8688440" y="34290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20%</a:t>
          </a:r>
        </a:p>
      </cdr:txBody>
    </cdr:sp>
  </cdr:relSizeAnchor>
</c:userShapes>
</file>

<file path=ppt/drawings/drawing8.xml><?xml version="1.0" encoding="utf-8"?>
<c:userShapes xmlns:c="http://schemas.openxmlformats.org/drawingml/2006/chart">
  <cdr:relSizeAnchor xmlns:cdr="http://schemas.openxmlformats.org/drawingml/2006/chartDrawing">
    <cdr:from>
      <cdr:x>0.17025</cdr:x>
      <cdr:y>0.52419</cdr:y>
    </cdr:from>
    <cdr:to>
      <cdr:x>0.25358</cdr:x>
      <cdr:y>0.68548</cdr:y>
    </cdr:to>
    <cdr:sp macro="" textlink="">
      <cdr:nvSpPr>
        <cdr:cNvPr id="2" name="TextBox 1">
          <a:extLst xmlns:a="http://schemas.openxmlformats.org/drawingml/2006/main">
            <a:ext uri="{FF2B5EF4-FFF2-40B4-BE49-F238E27FC236}">
              <a16:creationId xmlns:a16="http://schemas.microsoft.com/office/drawing/2014/main" id="{16AD7E1F-8756-4A8B-E536-E6062BFEB69B}"/>
            </a:ext>
          </a:extLst>
        </cdr:cNvPr>
        <cdr:cNvSpPr txBox="1"/>
      </cdr:nvSpPr>
      <cdr:spPr>
        <a:xfrm xmlns:a="http://schemas.openxmlformats.org/drawingml/2006/main">
          <a:off x="1868129" y="2971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34%</a:t>
          </a:r>
        </a:p>
      </cdr:txBody>
    </cdr:sp>
  </cdr:relSizeAnchor>
  <cdr:relSizeAnchor xmlns:cdr="http://schemas.openxmlformats.org/drawingml/2006/chartDrawing">
    <cdr:from>
      <cdr:x>0.7945</cdr:x>
      <cdr:y>0.56957</cdr:y>
    </cdr:from>
    <cdr:to>
      <cdr:x>0.87784</cdr:x>
      <cdr:y>0.73086</cdr:y>
    </cdr:to>
    <cdr:sp macro="" textlink="">
      <cdr:nvSpPr>
        <cdr:cNvPr id="3" name="TextBox 1">
          <a:extLst xmlns:a="http://schemas.openxmlformats.org/drawingml/2006/main">
            <a:ext uri="{FF2B5EF4-FFF2-40B4-BE49-F238E27FC236}">
              <a16:creationId xmlns:a16="http://schemas.microsoft.com/office/drawing/2014/main" id="{5DF214C3-A8EB-43FC-87CE-94EBDC731DB1}"/>
            </a:ext>
          </a:extLst>
        </cdr:cNvPr>
        <cdr:cNvSpPr txBox="1"/>
      </cdr:nvSpPr>
      <cdr:spPr>
        <a:xfrm xmlns:a="http://schemas.openxmlformats.org/drawingml/2006/main">
          <a:off x="8717936" y="3229078"/>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26%</a:t>
          </a:r>
        </a:p>
      </cdr:txBody>
    </cdr:sp>
  </cdr:relSizeAnchor>
</c:userShapes>
</file>

<file path=ppt/drawings/drawing9.xml><?xml version="1.0" encoding="utf-8"?>
<c:userShapes xmlns:c="http://schemas.openxmlformats.org/drawingml/2006/chart">
  <cdr:relSizeAnchor xmlns:cdr="http://schemas.openxmlformats.org/drawingml/2006/chartDrawing">
    <cdr:from>
      <cdr:x>0.15681</cdr:x>
      <cdr:y>0.47607</cdr:y>
    </cdr:from>
    <cdr:to>
      <cdr:x>0.24014</cdr:x>
      <cdr:y>0.63736</cdr:y>
    </cdr:to>
    <cdr:sp macro="" textlink="">
      <cdr:nvSpPr>
        <cdr:cNvPr id="2" name="TextBox 1">
          <a:extLst xmlns:a="http://schemas.openxmlformats.org/drawingml/2006/main">
            <a:ext uri="{FF2B5EF4-FFF2-40B4-BE49-F238E27FC236}">
              <a16:creationId xmlns:a16="http://schemas.microsoft.com/office/drawing/2014/main" id="{D89D2488-A69C-BBA8-5995-580F7E9C234D}"/>
            </a:ext>
          </a:extLst>
        </cdr:cNvPr>
        <cdr:cNvSpPr txBox="1"/>
      </cdr:nvSpPr>
      <cdr:spPr>
        <a:xfrm xmlns:a="http://schemas.openxmlformats.org/drawingml/2006/main">
          <a:off x="1720645" y="269895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14.1</a:t>
          </a:r>
        </a:p>
      </cdr:txBody>
    </cdr:sp>
  </cdr:relSizeAnchor>
  <cdr:relSizeAnchor xmlns:cdr="http://schemas.openxmlformats.org/drawingml/2006/chartDrawing">
    <cdr:from>
      <cdr:x>0.78644</cdr:x>
      <cdr:y>0.52419</cdr:y>
    </cdr:from>
    <cdr:to>
      <cdr:x>0.86977</cdr:x>
      <cdr:y>0.68548</cdr:y>
    </cdr:to>
    <cdr:sp macro="" textlink="">
      <cdr:nvSpPr>
        <cdr:cNvPr id="3" name="TextBox 1">
          <a:extLst xmlns:a="http://schemas.openxmlformats.org/drawingml/2006/main">
            <a:ext uri="{FF2B5EF4-FFF2-40B4-BE49-F238E27FC236}">
              <a16:creationId xmlns:a16="http://schemas.microsoft.com/office/drawing/2014/main" id="{C2196F92-950C-7878-9950-4CBF51BCC04F}"/>
            </a:ext>
          </a:extLst>
        </cdr:cNvPr>
        <cdr:cNvSpPr txBox="1"/>
      </cdr:nvSpPr>
      <cdr:spPr>
        <a:xfrm xmlns:a="http://schemas.openxmlformats.org/drawingml/2006/main">
          <a:off x="8629445" y="29718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13.4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9" tIns="48329" rIns="96659" bIns="48329" rtlCol="0"/>
          <a:lstStyle>
            <a:lvl1pPr algn="l">
              <a:defRPr sz="1200"/>
            </a:lvl1pPr>
          </a:lstStyle>
          <a:p>
            <a:r>
              <a:rPr lang="en-US" dirty="0"/>
              <a:t>Safe &amp; Supportive Schools</a:t>
            </a:r>
          </a:p>
        </p:txBody>
      </p:sp>
      <p:sp>
        <p:nvSpPr>
          <p:cNvPr id="3" name="Date Placeholder 2"/>
          <p:cNvSpPr>
            <a:spLocks noGrp="1"/>
          </p:cNvSpPr>
          <p:nvPr>
            <p:ph type="dt" sz="quarter" idx="1"/>
          </p:nvPr>
        </p:nvSpPr>
        <p:spPr>
          <a:xfrm>
            <a:off x="5438458" y="1"/>
            <a:ext cx="4160520" cy="365760"/>
          </a:xfrm>
          <a:prstGeom prst="rect">
            <a:avLst/>
          </a:prstGeom>
        </p:spPr>
        <p:txBody>
          <a:bodyPr vert="horz" lIns="96659" tIns="48329" rIns="96659" bIns="48329" rtlCol="0"/>
          <a:lstStyle>
            <a:lvl1pPr algn="r">
              <a:defRPr sz="1200"/>
            </a:lvl1pPr>
          </a:lstStyle>
          <a:p>
            <a:r>
              <a:rPr lang="en-US" dirty="0"/>
              <a:t>1/25/2017</a:t>
            </a:r>
          </a:p>
        </p:txBody>
      </p:sp>
      <p:sp>
        <p:nvSpPr>
          <p:cNvPr id="4" name="Footer Placeholder 3"/>
          <p:cNvSpPr>
            <a:spLocks noGrp="1"/>
          </p:cNvSpPr>
          <p:nvPr>
            <p:ph type="ftr" sz="quarter" idx="2"/>
          </p:nvPr>
        </p:nvSpPr>
        <p:spPr>
          <a:xfrm>
            <a:off x="0" y="6948171"/>
            <a:ext cx="4160520" cy="182880"/>
          </a:xfrm>
          <a:prstGeom prst="rect">
            <a:avLst/>
          </a:prstGeom>
        </p:spPr>
        <p:txBody>
          <a:bodyPr vert="horz" lIns="96659" tIns="48329" rIns="96659" bIns="48329" rtlCol="0" anchor="b"/>
          <a:lstStyle>
            <a:lvl1pPr algn="l">
              <a:defRPr sz="1200"/>
            </a:lvl1pPr>
          </a:lstStyle>
          <a:p>
            <a:r>
              <a:rPr lang="en-US" dirty="0"/>
              <a:t>Minnesota Youth Development Research Group [Rodriguez]</a:t>
            </a:r>
          </a:p>
        </p:txBody>
      </p:sp>
      <p:sp>
        <p:nvSpPr>
          <p:cNvPr id="5" name="Slide Number Placeholder 4"/>
          <p:cNvSpPr>
            <a:spLocks noGrp="1"/>
          </p:cNvSpPr>
          <p:nvPr>
            <p:ph type="sldNum" sz="quarter" idx="3"/>
          </p:nvPr>
        </p:nvSpPr>
        <p:spPr>
          <a:xfrm>
            <a:off x="5438458" y="6948171"/>
            <a:ext cx="4160520" cy="182880"/>
          </a:xfrm>
          <a:prstGeom prst="rect">
            <a:avLst/>
          </a:prstGeom>
        </p:spPr>
        <p:txBody>
          <a:bodyPr vert="horz" lIns="96659" tIns="48329" rIns="96659" bIns="48329" rtlCol="0" anchor="b"/>
          <a:lstStyle>
            <a:lvl1pPr algn="r">
              <a:defRPr sz="1200"/>
            </a:lvl1pPr>
          </a:lstStyle>
          <a:p>
            <a:fld id="{04A4EAF5-88B2-44AC-9564-95875FABBCB8}" type="slidenum">
              <a:rPr lang="en-US" smtClean="0"/>
              <a:t>‹#›</a:t>
            </a:fld>
            <a:endParaRPr lang="en-US"/>
          </a:p>
        </p:txBody>
      </p:sp>
    </p:spTree>
    <p:extLst>
      <p:ext uri="{BB962C8B-B14F-4D97-AF65-F5344CB8AC3E}">
        <p14:creationId xmlns:p14="http://schemas.microsoft.com/office/powerpoint/2010/main" val="2730123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9" tIns="48329" rIns="96659" bIns="48329" rtlCol="0"/>
          <a:lstStyle>
            <a:lvl1pPr algn="l">
              <a:defRPr sz="1200"/>
            </a:lvl1pPr>
          </a:lstStyle>
          <a:p>
            <a:endParaRPr lang="en-US"/>
          </a:p>
        </p:txBody>
      </p:sp>
      <p:sp>
        <p:nvSpPr>
          <p:cNvPr id="3" name="Date Placeholder 2"/>
          <p:cNvSpPr>
            <a:spLocks noGrp="1"/>
          </p:cNvSpPr>
          <p:nvPr>
            <p:ph type="dt" idx="1"/>
          </p:nvPr>
        </p:nvSpPr>
        <p:spPr>
          <a:xfrm>
            <a:off x="5438458" y="1"/>
            <a:ext cx="4160520" cy="365760"/>
          </a:xfrm>
          <a:prstGeom prst="rect">
            <a:avLst/>
          </a:prstGeom>
        </p:spPr>
        <p:txBody>
          <a:bodyPr vert="horz" lIns="96659" tIns="48329" rIns="96659" bIns="48329" rtlCol="0"/>
          <a:lstStyle>
            <a:lvl1pPr algn="r">
              <a:defRPr sz="1200"/>
            </a:lvl1pPr>
          </a:lstStyle>
          <a:p>
            <a:fld id="{AE3FEE46-0C4E-4CB0-B3A5-69C9B1178811}" type="datetimeFigureOut">
              <a:rPr lang="en-US" smtClean="0"/>
              <a:t>1/19/2024</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59" tIns="48329" rIns="96659" bIns="48329" rtlCol="0" anchor="ctr"/>
          <a:lstStyle/>
          <a:p>
            <a:endParaRPr lang="en-US"/>
          </a:p>
        </p:txBody>
      </p:sp>
      <p:sp>
        <p:nvSpPr>
          <p:cNvPr id="5" name="Notes Placeholder 4"/>
          <p:cNvSpPr>
            <a:spLocks noGrp="1"/>
          </p:cNvSpPr>
          <p:nvPr>
            <p:ph type="body" sz="quarter" idx="3"/>
          </p:nvPr>
        </p:nvSpPr>
        <p:spPr>
          <a:xfrm>
            <a:off x="960121" y="3474720"/>
            <a:ext cx="7680960" cy="3291840"/>
          </a:xfrm>
          <a:prstGeom prst="rect">
            <a:avLst/>
          </a:prstGeom>
        </p:spPr>
        <p:txBody>
          <a:bodyPr vert="horz" lIns="96659" tIns="48329" rIns="96659"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9" tIns="48329" rIns="96659"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9" tIns="48329" rIns="96659" bIns="48329" rtlCol="0" anchor="b"/>
          <a:lstStyle>
            <a:lvl1pPr algn="r">
              <a:defRPr sz="1200"/>
            </a:lvl1pPr>
          </a:lstStyle>
          <a:p>
            <a:fld id="{E6544E12-A2BF-426B-A515-CCF657A6F7D8}" type="slidenum">
              <a:rPr lang="en-US" smtClean="0"/>
              <a:t>‹#›</a:t>
            </a:fld>
            <a:endParaRPr lang="en-US"/>
          </a:p>
        </p:txBody>
      </p:sp>
    </p:spTree>
    <p:extLst>
      <p:ext uri="{BB962C8B-B14F-4D97-AF65-F5344CB8AC3E}">
        <p14:creationId xmlns:p14="http://schemas.microsoft.com/office/powerpoint/2010/main" val="403002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44E12-A2BF-426B-A515-CCF657A6F7D8}" type="slidenum">
              <a:rPr lang="en-US" smtClean="0"/>
              <a:t>1</a:t>
            </a:fld>
            <a:endParaRPr lang="en-US"/>
          </a:p>
        </p:txBody>
      </p:sp>
    </p:spTree>
    <p:extLst>
      <p:ext uri="{BB962C8B-B14F-4D97-AF65-F5344CB8AC3E}">
        <p14:creationId xmlns:p14="http://schemas.microsoft.com/office/powerpoint/2010/main" val="3878832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10</a:t>
            </a:fld>
            <a:endParaRPr lang="en-US"/>
          </a:p>
        </p:txBody>
      </p:sp>
    </p:spTree>
    <p:extLst>
      <p:ext uri="{BB962C8B-B14F-4D97-AF65-F5344CB8AC3E}">
        <p14:creationId xmlns:p14="http://schemas.microsoft.com/office/powerpoint/2010/main" val="46299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12</a:t>
            </a:fld>
            <a:endParaRPr lang="en-US"/>
          </a:p>
        </p:txBody>
      </p:sp>
    </p:spTree>
    <p:extLst>
      <p:ext uri="{BB962C8B-B14F-4D97-AF65-F5344CB8AC3E}">
        <p14:creationId xmlns:p14="http://schemas.microsoft.com/office/powerpoint/2010/main" val="27387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13</a:t>
            </a:fld>
            <a:endParaRPr lang="en-US"/>
          </a:p>
        </p:txBody>
      </p:sp>
    </p:spTree>
    <p:extLst>
      <p:ext uri="{BB962C8B-B14F-4D97-AF65-F5344CB8AC3E}">
        <p14:creationId xmlns:p14="http://schemas.microsoft.com/office/powerpoint/2010/main" val="99574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14</a:t>
            </a:fld>
            <a:endParaRPr lang="en-US"/>
          </a:p>
        </p:txBody>
      </p:sp>
    </p:spTree>
    <p:extLst>
      <p:ext uri="{BB962C8B-B14F-4D97-AF65-F5344CB8AC3E}">
        <p14:creationId xmlns:p14="http://schemas.microsoft.com/office/powerpoint/2010/main" val="2509996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15</a:t>
            </a:fld>
            <a:endParaRPr lang="en-US"/>
          </a:p>
        </p:txBody>
      </p:sp>
    </p:spTree>
    <p:extLst>
      <p:ext uri="{BB962C8B-B14F-4D97-AF65-F5344CB8AC3E}">
        <p14:creationId xmlns:p14="http://schemas.microsoft.com/office/powerpoint/2010/main" val="102856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16</a:t>
            </a:fld>
            <a:endParaRPr lang="en-US"/>
          </a:p>
        </p:txBody>
      </p:sp>
    </p:spTree>
    <p:extLst>
      <p:ext uri="{BB962C8B-B14F-4D97-AF65-F5344CB8AC3E}">
        <p14:creationId xmlns:p14="http://schemas.microsoft.com/office/powerpoint/2010/main" val="370255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17</a:t>
            </a:fld>
            <a:endParaRPr lang="en-US"/>
          </a:p>
        </p:txBody>
      </p:sp>
    </p:spTree>
    <p:extLst>
      <p:ext uri="{BB962C8B-B14F-4D97-AF65-F5344CB8AC3E}">
        <p14:creationId xmlns:p14="http://schemas.microsoft.com/office/powerpoint/2010/main" val="138781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18</a:t>
            </a:fld>
            <a:endParaRPr lang="en-US"/>
          </a:p>
        </p:txBody>
      </p:sp>
    </p:spTree>
    <p:extLst>
      <p:ext uri="{BB962C8B-B14F-4D97-AF65-F5344CB8AC3E}">
        <p14:creationId xmlns:p14="http://schemas.microsoft.com/office/powerpoint/2010/main" val="2577249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19</a:t>
            </a:fld>
            <a:endParaRPr lang="en-US"/>
          </a:p>
        </p:txBody>
      </p:sp>
    </p:spTree>
    <p:extLst>
      <p:ext uri="{BB962C8B-B14F-4D97-AF65-F5344CB8AC3E}">
        <p14:creationId xmlns:p14="http://schemas.microsoft.com/office/powerpoint/2010/main" val="77416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20</a:t>
            </a:fld>
            <a:endParaRPr lang="en-US"/>
          </a:p>
        </p:txBody>
      </p:sp>
    </p:spTree>
    <p:extLst>
      <p:ext uri="{BB962C8B-B14F-4D97-AF65-F5344CB8AC3E}">
        <p14:creationId xmlns:p14="http://schemas.microsoft.com/office/powerpoint/2010/main" val="105967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2</a:t>
            </a:fld>
            <a:endParaRPr lang="en-US"/>
          </a:p>
        </p:txBody>
      </p:sp>
    </p:spTree>
    <p:extLst>
      <p:ext uri="{BB962C8B-B14F-4D97-AF65-F5344CB8AC3E}">
        <p14:creationId xmlns:p14="http://schemas.microsoft.com/office/powerpoint/2010/main" val="305423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44E12-A2BF-426B-A515-CCF657A6F7D8}" type="slidenum">
              <a:rPr lang="en-US" smtClean="0"/>
              <a:t>21</a:t>
            </a:fld>
            <a:endParaRPr lang="en-US"/>
          </a:p>
        </p:txBody>
      </p:sp>
    </p:spTree>
    <p:extLst>
      <p:ext uri="{BB962C8B-B14F-4D97-AF65-F5344CB8AC3E}">
        <p14:creationId xmlns:p14="http://schemas.microsoft.com/office/powerpoint/2010/main" val="3709928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44E12-A2BF-426B-A515-CCF657A6F7D8}" type="slidenum">
              <a:rPr lang="en-US" smtClean="0"/>
              <a:t>23</a:t>
            </a:fld>
            <a:endParaRPr lang="en-US"/>
          </a:p>
        </p:txBody>
      </p:sp>
    </p:spTree>
    <p:extLst>
      <p:ext uri="{BB962C8B-B14F-4D97-AF65-F5344CB8AC3E}">
        <p14:creationId xmlns:p14="http://schemas.microsoft.com/office/powerpoint/2010/main" val="3252100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24</a:t>
            </a:fld>
            <a:endParaRPr lang="en-US"/>
          </a:p>
        </p:txBody>
      </p:sp>
    </p:spTree>
    <p:extLst>
      <p:ext uri="{BB962C8B-B14F-4D97-AF65-F5344CB8AC3E}">
        <p14:creationId xmlns:p14="http://schemas.microsoft.com/office/powerpoint/2010/main" val="1133886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25</a:t>
            </a:fld>
            <a:endParaRPr lang="en-US"/>
          </a:p>
        </p:txBody>
      </p:sp>
    </p:spTree>
    <p:extLst>
      <p:ext uri="{BB962C8B-B14F-4D97-AF65-F5344CB8AC3E}">
        <p14:creationId xmlns:p14="http://schemas.microsoft.com/office/powerpoint/2010/main" val="2585883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28</a:t>
            </a:fld>
            <a:endParaRPr lang="en-US"/>
          </a:p>
        </p:txBody>
      </p:sp>
    </p:spTree>
    <p:extLst>
      <p:ext uri="{BB962C8B-B14F-4D97-AF65-F5344CB8AC3E}">
        <p14:creationId xmlns:p14="http://schemas.microsoft.com/office/powerpoint/2010/main" val="3359216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36</a:t>
            </a:fld>
            <a:endParaRPr lang="en-US"/>
          </a:p>
        </p:txBody>
      </p:sp>
    </p:spTree>
    <p:extLst>
      <p:ext uri="{BB962C8B-B14F-4D97-AF65-F5344CB8AC3E}">
        <p14:creationId xmlns:p14="http://schemas.microsoft.com/office/powerpoint/2010/main" val="3730768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38</a:t>
            </a:fld>
            <a:endParaRPr lang="en-US"/>
          </a:p>
        </p:txBody>
      </p:sp>
    </p:spTree>
    <p:extLst>
      <p:ext uri="{BB962C8B-B14F-4D97-AF65-F5344CB8AC3E}">
        <p14:creationId xmlns:p14="http://schemas.microsoft.com/office/powerpoint/2010/main" val="53982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44E12-A2BF-426B-A515-CCF657A6F7D8}" type="slidenum">
              <a:rPr lang="en-US" smtClean="0"/>
              <a:t>57</a:t>
            </a:fld>
            <a:endParaRPr lang="en-US"/>
          </a:p>
        </p:txBody>
      </p:sp>
    </p:spTree>
    <p:extLst>
      <p:ext uri="{BB962C8B-B14F-4D97-AF65-F5344CB8AC3E}">
        <p14:creationId xmlns:p14="http://schemas.microsoft.com/office/powerpoint/2010/main" val="1674669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58</a:t>
            </a:fld>
            <a:endParaRPr lang="en-US"/>
          </a:p>
        </p:txBody>
      </p:sp>
    </p:spTree>
    <p:extLst>
      <p:ext uri="{BB962C8B-B14F-4D97-AF65-F5344CB8AC3E}">
        <p14:creationId xmlns:p14="http://schemas.microsoft.com/office/powerpoint/2010/main" val="242620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3</a:t>
            </a:fld>
            <a:endParaRPr lang="en-US"/>
          </a:p>
        </p:txBody>
      </p:sp>
    </p:spTree>
    <p:extLst>
      <p:ext uri="{BB962C8B-B14F-4D97-AF65-F5344CB8AC3E}">
        <p14:creationId xmlns:p14="http://schemas.microsoft.com/office/powerpoint/2010/main" val="296639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4</a:t>
            </a:fld>
            <a:endParaRPr lang="en-US"/>
          </a:p>
        </p:txBody>
      </p:sp>
    </p:spTree>
    <p:extLst>
      <p:ext uri="{BB962C8B-B14F-4D97-AF65-F5344CB8AC3E}">
        <p14:creationId xmlns:p14="http://schemas.microsoft.com/office/powerpoint/2010/main" val="256517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5</a:t>
            </a:fld>
            <a:endParaRPr lang="en-US"/>
          </a:p>
        </p:txBody>
      </p:sp>
    </p:spTree>
    <p:extLst>
      <p:ext uri="{BB962C8B-B14F-4D97-AF65-F5344CB8AC3E}">
        <p14:creationId xmlns:p14="http://schemas.microsoft.com/office/powerpoint/2010/main" val="16914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6</a:t>
            </a:fld>
            <a:endParaRPr lang="en-US"/>
          </a:p>
        </p:txBody>
      </p:sp>
    </p:spTree>
    <p:extLst>
      <p:ext uri="{BB962C8B-B14F-4D97-AF65-F5344CB8AC3E}">
        <p14:creationId xmlns:p14="http://schemas.microsoft.com/office/powerpoint/2010/main" val="302448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44E12-A2BF-426B-A515-CCF657A6F7D8}" type="slidenum">
              <a:rPr lang="en-US" smtClean="0"/>
              <a:t>7</a:t>
            </a:fld>
            <a:endParaRPr lang="en-US"/>
          </a:p>
        </p:txBody>
      </p:sp>
    </p:spTree>
    <p:extLst>
      <p:ext uri="{BB962C8B-B14F-4D97-AF65-F5344CB8AC3E}">
        <p14:creationId xmlns:p14="http://schemas.microsoft.com/office/powerpoint/2010/main" val="248920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8</a:t>
            </a:fld>
            <a:endParaRPr lang="en-US"/>
          </a:p>
        </p:txBody>
      </p:sp>
    </p:spTree>
    <p:extLst>
      <p:ext uri="{BB962C8B-B14F-4D97-AF65-F5344CB8AC3E}">
        <p14:creationId xmlns:p14="http://schemas.microsoft.com/office/powerpoint/2010/main" val="27629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44E12-A2BF-426B-A515-CCF657A6F7D8}" type="slidenum">
              <a:rPr lang="en-US" smtClean="0"/>
              <a:t>9</a:t>
            </a:fld>
            <a:endParaRPr lang="en-US"/>
          </a:p>
        </p:txBody>
      </p:sp>
    </p:spTree>
    <p:extLst>
      <p:ext uri="{BB962C8B-B14F-4D97-AF65-F5344CB8AC3E}">
        <p14:creationId xmlns:p14="http://schemas.microsoft.com/office/powerpoint/2010/main" val="267802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986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20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396876"/>
            <a:ext cx="5410200" cy="5013325"/>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6172200" y="396876"/>
            <a:ext cx="5410200" cy="501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220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42027"/>
            <a:ext cx="10515600" cy="815975"/>
          </a:xfrm>
        </p:spPr>
        <p:txBody>
          <a:bodyPr/>
          <a:lstStyle/>
          <a:p>
            <a:r>
              <a:rPr lang="en-US"/>
              <a:t>Click to edit Master title style</a:t>
            </a:r>
          </a:p>
        </p:txBody>
      </p:sp>
      <p:sp>
        <p:nvSpPr>
          <p:cNvPr id="3" name="Text Placeholder 2"/>
          <p:cNvSpPr>
            <a:spLocks noGrp="1"/>
          </p:cNvSpPr>
          <p:nvPr>
            <p:ph type="body" idx="1"/>
          </p:nvPr>
        </p:nvSpPr>
        <p:spPr>
          <a:xfrm>
            <a:off x="609602" y="366713"/>
            <a:ext cx="5387975"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1190626"/>
            <a:ext cx="5387975" cy="421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366713"/>
            <a:ext cx="5410200"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1190626"/>
            <a:ext cx="5410200" cy="421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82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927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04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10444" y="5714745"/>
            <a:ext cx="12212887" cy="1155280"/>
            <a:chOff x="-10444" y="5704947"/>
            <a:chExt cx="12212887" cy="1155280"/>
          </a:xfrm>
        </p:grpSpPr>
        <p:sp>
          <p:nvSpPr>
            <p:cNvPr id="8" name="Rectangle 7"/>
            <p:cNvSpPr/>
            <p:nvPr/>
          </p:nvSpPr>
          <p:spPr>
            <a:xfrm flipV="1">
              <a:off x="0" y="6003552"/>
              <a:ext cx="12202443" cy="856675"/>
            </a:xfrm>
            <a:prstGeom prst="rect">
              <a:avLst/>
            </a:prstGeom>
            <a:solidFill>
              <a:srgbClr val="6700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p:cNvSpPr/>
            <p:nvPr/>
          </p:nvSpPr>
          <p:spPr>
            <a:xfrm flipV="1">
              <a:off x="-10444" y="5704947"/>
              <a:ext cx="12212887" cy="300579"/>
            </a:xfrm>
            <a:prstGeom prst="rect">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solidFill>
                  <a:srgbClr val="E29519"/>
                </a:solidFill>
              </a:endParaRPr>
            </a:p>
          </p:txBody>
        </p:sp>
        <p:pic>
          <p:nvPicPr>
            <p:cNvPr id="10" name="Picture 5" descr="Msol-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88466" y="5769742"/>
              <a:ext cx="304800" cy="167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dmk-RGB"/>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9322267" y="5771174"/>
              <a:ext cx="2743200" cy="176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p:cNvSpPr>
            <a:spLocks noGrp="1"/>
          </p:cNvSpPr>
          <p:nvPr>
            <p:ph type="body" idx="1"/>
          </p:nvPr>
        </p:nvSpPr>
        <p:spPr>
          <a:xfrm>
            <a:off x="624821" y="392610"/>
            <a:ext cx="10944171" cy="5017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0" y="6015319"/>
            <a:ext cx="12192000" cy="84268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9778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dmeasurement.net/MAG2024.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dmeasurement.net/MSS2022.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northfieldpromise.org/2018/10/bright-spot-student-data-summi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washoeschools.net/Page/11522"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7757" y="865416"/>
            <a:ext cx="8310567" cy="2975063"/>
          </a:xfrm>
        </p:spPr>
        <p:txBody>
          <a:bodyPr>
            <a:normAutofit/>
          </a:bodyPr>
          <a:lstStyle/>
          <a:p>
            <a:r>
              <a:rPr lang="en-US"/>
              <a:t>Sharing Insights,</a:t>
            </a:r>
            <a:br>
              <a:rPr lang="en-US"/>
            </a:br>
            <a:r>
              <a:rPr lang="en-US"/>
              <a:t>Informing Practice:</a:t>
            </a:r>
            <a:br>
              <a:rPr lang="en-US"/>
            </a:br>
            <a:r>
              <a:rPr lang="en-US"/>
              <a:t>Hearing Students in MSS</a:t>
            </a:r>
            <a:endParaRPr lang="en-US" dirty="0"/>
          </a:p>
        </p:txBody>
      </p:sp>
      <p:sp>
        <p:nvSpPr>
          <p:cNvPr id="3" name="Subtitle 2"/>
          <p:cNvSpPr>
            <a:spLocks noGrp="1"/>
          </p:cNvSpPr>
          <p:nvPr>
            <p:ph type="subTitle" idx="1"/>
          </p:nvPr>
        </p:nvSpPr>
        <p:spPr>
          <a:xfrm>
            <a:off x="1038225" y="4273172"/>
            <a:ext cx="10115550" cy="1389709"/>
          </a:xfrm>
        </p:spPr>
        <p:txBody>
          <a:bodyPr>
            <a:normAutofit/>
          </a:bodyPr>
          <a:lstStyle/>
          <a:p>
            <a:r>
              <a:rPr lang="en-US" b="1"/>
              <a:t>Michael C. Rodriguez</a:t>
            </a:r>
          </a:p>
          <a:p>
            <a:r>
              <a:rPr lang="en-US"/>
              <a:t>Dean &amp; Campbell Leadership Chair</a:t>
            </a:r>
          </a:p>
          <a:p>
            <a:r>
              <a:rPr lang="en-US"/>
              <a:t>January 19, 2024</a:t>
            </a:r>
            <a:endParaRPr lang="en-US" dirty="0"/>
          </a:p>
        </p:txBody>
      </p:sp>
      <p:pic>
        <p:nvPicPr>
          <p:cNvPr id="5" name="Picture 4"/>
          <p:cNvPicPr>
            <a:picLocks noChangeAspect="1"/>
          </p:cNvPicPr>
          <p:nvPr/>
        </p:nvPicPr>
        <p:blipFill>
          <a:blip r:embed="rId3"/>
          <a:stretch>
            <a:fillRect/>
          </a:stretch>
        </p:blipFill>
        <p:spPr>
          <a:xfrm>
            <a:off x="0" y="0"/>
            <a:ext cx="3813242" cy="4102611"/>
          </a:xfrm>
          <a:prstGeom prst="rect">
            <a:avLst/>
          </a:prstGeom>
          <a:effectLst>
            <a:softEdge rad="419100"/>
          </a:effectLst>
        </p:spPr>
      </p:pic>
      <p:pic>
        <p:nvPicPr>
          <p:cNvPr id="2050" name="Picture 2" descr="U of Minnesota CEHD (@UMN_CEHD) / X">
            <a:extLst>
              <a:ext uri="{FF2B5EF4-FFF2-40B4-BE49-F238E27FC236}">
                <a16:creationId xmlns:a16="http://schemas.microsoft.com/office/drawing/2014/main" id="{99EB8231-20CD-14C8-D610-41B6271A1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72076"/>
            <a:ext cx="1685924" cy="168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0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Youth Development</a:t>
            </a:r>
          </a:p>
        </p:txBody>
      </p:sp>
      <p:sp>
        <p:nvSpPr>
          <p:cNvPr id="3" name="Content Placeholder 2"/>
          <p:cNvSpPr>
            <a:spLocks noGrp="1"/>
          </p:cNvSpPr>
          <p:nvPr>
            <p:ph idx="1"/>
          </p:nvPr>
        </p:nvSpPr>
        <p:spPr/>
        <p:txBody>
          <a:bodyPr/>
          <a:lstStyle/>
          <a:p>
            <a:pPr lvl="0"/>
            <a:r>
              <a:rPr lang="en-US" dirty="0"/>
              <a:t>Youth have an inherent capacity for positive development</a:t>
            </a:r>
          </a:p>
          <a:p>
            <a:pPr lvl="0"/>
            <a:r>
              <a:rPr lang="en-US" dirty="0"/>
              <a:t>that is enabled and enhanced through multiple meaningful relationships, contexts, and environments</a:t>
            </a:r>
          </a:p>
          <a:p>
            <a:pPr lvl="0"/>
            <a:r>
              <a:rPr lang="en-US" dirty="0"/>
              <a:t>where community is a critical delivery system </a:t>
            </a:r>
          </a:p>
          <a:p>
            <a:pPr lvl="0"/>
            <a:r>
              <a:rPr lang="en-US" dirty="0"/>
              <a:t>and youth are major actors in their own development</a:t>
            </a:r>
          </a:p>
          <a:p>
            <a:endParaRPr lang="en-US" dirty="0"/>
          </a:p>
        </p:txBody>
      </p:sp>
    </p:spTree>
    <p:extLst>
      <p:ext uri="{BB962C8B-B14F-4D97-AF65-F5344CB8AC3E}">
        <p14:creationId xmlns:p14="http://schemas.microsoft.com/office/powerpoint/2010/main" val="422056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Role for Social &amp; Emotional Learning</a:t>
            </a:r>
          </a:p>
        </p:txBody>
      </p:sp>
      <p:sp>
        <p:nvSpPr>
          <p:cNvPr id="3" name="Content Placeholder 2"/>
          <p:cNvSpPr>
            <a:spLocks noGrp="1"/>
          </p:cNvSpPr>
          <p:nvPr>
            <p:ph idx="1"/>
          </p:nvPr>
        </p:nvSpPr>
        <p:spPr>
          <a:xfrm>
            <a:off x="624821" y="392609"/>
            <a:ext cx="10999620" cy="5303997"/>
          </a:xfrm>
        </p:spPr>
        <p:txBody>
          <a:bodyPr>
            <a:normAutofit fontScale="85000" lnSpcReduction="10000"/>
          </a:bodyPr>
          <a:lstStyle/>
          <a:p>
            <a:pPr>
              <a:lnSpc>
                <a:spcPct val="120000"/>
              </a:lnSpc>
              <a:spcBef>
                <a:spcPts val="0"/>
              </a:spcBef>
            </a:pPr>
            <a:r>
              <a:rPr lang="en-US" dirty="0"/>
              <a:t>Learning is a social activity</a:t>
            </a:r>
          </a:p>
          <a:p>
            <a:pPr>
              <a:lnSpc>
                <a:spcPct val="120000"/>
              </a:lnSpc>
              <a:spcBef>
                <a:spcPts val="0"/>
              </a:spcBef>
            </a:pPr>
            <a:r>
              <a:rPr lang="en-US" dirty="0"/>
              <a:t>Cognitive development and identity development co-occur:</a:t>
            </a:r>
          </a:p>
          <a:p>
            <a:pPr marL="1028700" indent="-571500">
              <a:lnSpc>
                <a:spcPct val="120000"/>
              </a:lnSpc>
              <a:spcBef>
                <a:spcPts val="0"/>
              </a:spcBef>
              <a:buFont typeface="Wingdings" panose="05000000000000000000" pitchFamily="2" charset="2"/>
              <a:buChar char="ü"/>
            </a:pPr>
            <a:r>
              <a:rPr lang="en-US" dirty="0"/>
              <a:t>They are intertwined</a:t>
            </a:r>
          </a:p>
          <a:p>
            <a:pPr marL="1028700" indent="-571500">
              <a:lnSpc>
                <a:spcPct val="120000"/>
              </a:lnSpc>
              <a:spcBef>
                <a:spcPts val="0"/>
              </a:spcBef>
              <a:buFont typeface="Wingdings" panose="05000000000000000000" pitchFamily="2" charset="2"/>
              <a:buChar char="ü"/>
            </a:pPr>
            <a:r>
              <a:rPr lang="en-US" dirty="0"/>
              <a:t>We cannot be successful with one if we ignore the other</a:t>
            </a:r>
          </a:p>
          <a:p>
            <a:pPr>
              <a:lnSpc>
                <a:spcPct val="120000"/>
              </a:lnSpc>
              <a:spcBef>
                <a:spcPts val="0"/>
              </a:spcBef>
            </a:pPr>
            <a:r>
              <a:rPr lang="en-US" dirty="0"/>
              <a:t>The evidence regarding the importance of SEL is substantial, acknowledge by</a:t>
            </a:r>
          </a:p>
          <a:p>
            <a:pPr marL="914400" indent="-457200">
              <a:lnSpc>
                <a:spcPct val="120000"/>
              </a:lnSpc>
              <a:spcBef>
                <a:spcPts val="0"/>
              </a:spcBef>
              <a:buFont typeface="Wingdings" panose="05000000000000000000" pitchFamily="2" charset="2"/>
              <a:buChar char="ü"/>
            </a:pPr>
            <a:r>
              <a:rPr lang="en-US" dirty="0"/>
              <a:t>National Research Council</a:t>
            </a:r>
          </a:p>
          <a:p>
            <a:pPr marL="914400" indent="-457200">
              <a:lnSpc>
                <a:spcPct val="120000"/>
              </a:lnSpc>
              <a:spcBef>
                <a:spcPts val="0"/>
              </a:spcBef>
              <a:buFont typeface="Wingdings" panose="05000000000000000000" pitchFamily="2" charset="2"/>
              <a:buChar char="ü"/>
            </a:pPr>
            <a:r>
              <a:rPr lang="en-US" dirty="0"/>
              <a:t>National Academy of Medicine</a:t>
            </a:r>
          </a:p>
          <a:p>
            <a:pPr marL="914400" indent="-457200">
              <a:lnSpc>
                <a:spcPct val="120000"/>
              </a:lnSpc>
              <a:spcBef>
                <a:spcPts val="0"/>
              </a:spcBef>
              <a:buFont typeface="Wingdings" panose="05000000000000000000" pitchFamily="2" charset="2"/>
              <a:buChar char="ü"/>
            </a:pPr>
            <a:r>
              <a:rPr lang="en-US" dirty="0"/>
              <a:t>Aspen Institute</a:t>
            </a:r>
          </a:p>
          <a:p>
            <a:pPr marL="914400" indent="-457200">
              <a:lnSpc>
                <a:spcPct val="120000"/>
              </a:lnSpc>
              <a:spcBef>
                <a:spcPts val="0"/>
              </a:spcBef>
              <a:buFont typeface="Wingdings" panose="05000000000000000000" pitchFamily="2" charset="2"/>
              <a:buChar char="ü"/>
            </a:pPr>
            <a:r>
              <a:rPr lang="en-US" dirty="0"/>
              <a:t>Minnesota Department of Education</a:t>
            </a:r>
          </a:p>
        </p:txBody>
      </p:sp>
    </p:spTree>
    <p:extLst>
      <p:ext uri="{BB962C8B-B14F-4D97-AF65-F5344CB8AC3E}">
        <p14:creationId xmlns:p14="http://schemas.microsoft.com/office/powerpoint/2010/main" val="188050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Measures in MSS</a:t>
            </a:r>
          </a:p>
        </p:txBody>
      </p:sp>
      <p:graphicFrame>
        <p:nvGraphicFramePr>
          <p:cNvPr id="7" name="Table 6"/>
          <p:cNvGraphicFramePr>
            <a:graphicFrameLocks noGrp="1"/>
          </p:cNvGraphicFramePr>
          <p:nvPr>
            <p:extLst>
              <p:ext uri="{D42A27DB-BD31-4B8C-83A1-F6EECF244321}">
                <p14:modId xmlns:p14="http://schemas.microsoft.com/office/powerpoint/2010/main" val="4260522576"/>
              </p:ext>
            </p:extLst>
          </p:nvPr>
        </p:nvGraphicFramePr>
        <p:xfrm>
          <a:off x="12357" y="2"/>
          <a:ext cx="12161520" cy="5711867"/>
        </p:xfrm>
        <a:graphic>
          <a:graphicData uri="http://schemas.openxmlformats.org/drawingml/2006/table">
            <a:tbl>
              <a:tblPr firstRow="1" firstCol="1" bandRow="1">
                <a:tableStyleId>{5C22544A-7EE6-4342-B048-85BDC9FD1C3A}</a:tableStyleId>
              </a:tblPr>
              <a:tblGrid>
                <a:gridCol w="3547966">
                  <a:extLst>
                    <a:ext uri="{9D8B030D-6E8A-4147-A177-3AD203B41FA5}">
                      <a16:colId xmlns:a16="http://schemas.microsoft.com/office/drawing/2014/main" val="20000"/>
                    </a:ext>
                  </a:extLst>
                </a:gridCol>
                <a:gridCol w="4559714">
                  <a:extLst>
                    <a:ext uri="{9D8B030D-6E8A-4147-A177-3AD203B41FA5}">
                      <a16:colId xmlns:a16="http://schemas.microsoft.com/office/drawing/2014/main" val="20001"/>
                    </a:ext>
                  </a:extLst>
                </a:gridCol>
                <a:gridCol w="4053840">
                  <a:extLst>
                    <a:ext uri="{9D8B030D-6E8A-4147-A177-3AD203B41FA5}">
                      <a16:colId xmlns:a16="http://schemas.microsoft.com/office/drawing/2014/main" val="20002"/>
                    </a:ext>
                  </a:extLst>
                </a:gridCol>
              </a:tblGrid>
              <a:tr h="1000160">
                <a:tc>
                  <a:txBody>
                    <a:bodyPr/>
                    <a:lstStyle/>
                    <a:p>
                      <a:pPr marL="117475" marR="0" indent="0">
                        <a:spcBef>
                          <a:spcPts val="0"/>
                        </a:spcBef>
                        <a:spcAft>
                          <a:spcPts val="0"/>
                        </a:spcAft>
                      </a:pPr>
                      <a:r>
                        <a:rPr lang="en-US" sz="3200" dirty="0">
                          <a:solidFill>
                            <a:schemeClr val="tx1"/>
                          </a:solidFill>
                          <a:effectLst/>
                        </a:rPr>
                        <a:t>Skills</a:t>
                      </a:r>
                      <a:endParaRPr lang="en-US" sz="32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indent="0">
                        <a:spcBef>
                          <a:spcPts val="0"/>
                        </a:spcBef>
                        <a:spcAft>
                          <a:spcPts val="0"/>
                        </a:spcAft>
                      </a:pPr>
                      <a:r>
                        <a:rPr lang="en-US" sz="3200" dirty="0">
                          <a:solidFill>
                            <a:schemeClr val="tx1"/>
                          </a:solidFill>
                          <a:effectLst/>
                        </a:rPr>
                        <a:t>Supports</a:t>
                      </a:r>
                      <a:endParaRPr lang="en-US" sz="32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indent="0">
                        <a:spcBef>
                          <a:spcPts val="0"/>
                        </a:spcBef>
                        <a:spcAft>
                          <a:spcPts val="0"/>
                        </a:spcAft>
                      </a:pPr>
                      <a:r>
                        <a:rPr lang="en-US" sz="3200" dirty="0">
                          <a:solidFill>
                            <a:schemeClr val="tx1"/>
                          </a:solidFill>
                          <a:effectLst/>
                        </a:rPr>
                        <a:t>Challenges</a:t>
                      </a:r>
                      <a:endParaRPr lang="en-US" sz="32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85330">
                <a:tc>
                  <a:txBody>
                    <a:bodyPr/>
                    <a:lstStyle/>
                    <a:p>
                      <a:pPr marL="577850" marR="0" indent="-463550">
                        <a:spcBef>
                          <a:spcPts val="0"/>
                        </a:spcBef>
                        <a:spcAft>
                          <a:spcPts val="0"/>
                        </a:spcAft>
                      </a:pPr>
                      <a:r>
                        <a:rPr lang="en-US" sz="3200" dirty="0">
                          <a:solidFill>
                            <a:schemeClr val="tx1"/>
                          </a:solidFill>
                          <a:effectLst/>
                        </a:rPr>
                        <a:t>1. Commitment to Learning</a:t>
                      </a:r>
                      <a:endParaRPr lang="en-US" sz="3200" dirty="0">
                        <a:solidFill>
                          <a:schemeClr val="tx1"/>
                        </a:solidFill>
                        <a:effectLst/>
                        <a:latin typeface="Times New Roman" panose="02020603050405020304" pitchFamily="18" charset="0"/>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659130" marR="0" indent="-514350">
                        <a:spcBef>
                          <a:spcPts val="0"/>
                        </a:spcBef>
                        <a:spcAft>
                          <a:spcPts val="0"/>
                        </a:spcAft>
                        <a:buAutoNum type="arabicPeriod"/>
                      </a:pPr>
                      <a:r>
                        <a:rPr lang="en-US" sz="3200" b="1" dirty="0">
                          <a:effectLst/>
                        </a:rPr>
                        <a:t>Empowerment*</a:t>
                      </a:r>
                      <a:endParaRPr lang="en-US" sz="3200" b="1" dirty="0">
                        <a:effectLst/>
                        <a:latin typeface="Times New Roman" panose="02020603050405020304" pitchFamily="18" charset="0"/>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632460" marR="0" indent="-514350">
                        <a:spcBef>
                          <a:spcPts val="0"/>
                        </a:spcBef>
                        <a:spcAft>
                          <a:spcPts val="0"/>
                        </a:spcAft>
                        <a:buAutoNum type="arabicPeriod"/>
                      </a:pPr>
                      <a:r>
                        <a:rPr lang="en-US" sz="3200" b="1" dirty="0">
                          <a:effectLst/>
                        </a:rPr>
                        <a:t>Bullied</a:t>
                      </a:r>
                      <a:endParaRPr lang="en-US" sz="3200" b="1" dirty="0">
                        <a:effectLst/>
                        <a:latin typeface="Times New Roman" panose="02020603050405020304" pitchFamily="18" charset="0"/>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1233487">
                <a:tc>
                  <a:txBody>
                    <a:bodyPr/>
                    <a:lstStyle/>
                    <a:p>
                      <a:pPr marL="563563" marR="0" indent="-449263">
                        <a:spcBef>
                          <a:spcPts val="0"/>
                        </a:spcBef>
                        <a:spcAft>
                          <a:spcPts val="0"/>
                        </a:spcAft>
                      </a:pPr>
                      <a:r>
                        <a:rPr lang="en-US" sz="3200" dirty="0">
                          <a:solidFill>
                            <a:schemeClr val="tx1"/>
                          </a:solidFill>
                          <a:effectLst/>
                        </a:rPr>
                        <a:t>2. Positive Identity*</a:t>
                      </a:r>
                      <a:endParaRPr lang="en-US" sz="3200" dirty="0">
                        <a:solidFill>
                          <a:schemeClr val="tx1"/>
                        </a:solidFill>
                        <a:effectLst/>
                        <a:latin typeface="Times New Roman" panose="02020603050405020304" pitchFamily="18" charset="0"/>
                        <a:ea typeface="Calibri" panose="020F0502020204030204" pitchFamily="34" charset="0"/>
                      </a:endParaRPr>
                    </a:p>
                  </a:txBody>
                  <a:tcPr marL="68580" marR="68580" marT="0" marB="0">
                    <a:noFill/>
                  </a:tcPr>
                </a:tc>
                <a:tc>
                  <a:txBody>
                    <a:bodyPr/>
                    <a:lstStyle/>
                    <a:p>
                      <a:pPr marL="563563" marR="0" indent="-419100">
                        <a:spcBef>
                          <a:spcPts val="0"/>
                        </a:spcBef>
                        <a:spcAft>
                          <a:spcPts val="0"/>
                        </a:spcAft>
                      </a:pPr>
                      <a:r>
                        <a:rPr lang="en-US" sz="3200" b="1" dirty="0">
                          <a:effectLst/>
                        </a:rPr>
                        <a:t>2. Family/ Community</a:t>
                      </a:r>
                      <a:r>
                        <a:rPr lang="en-US" sz="3200" b="1" baseline="0" dirty="0">
                          <a:effectLst/>
                        </a:rPr>
                        <a:t> </a:t>
                      </a:r>
                      <a:r>
                        <a:rPr lang="en-US" sz="3200" b="1" dirty="0">
                          <a:effectLst/>
                        </a:rPr>
                        <a:t>Support</a:t>
                      </a:r>
                      <a:endParaRPr lang="en-US" sz="3200" b="1" dirty="0">
                        <a:effectLst/>
                        <a:latin typeface="Times New Roman" panose="02020603050405020304" pitchFamily="18" charset="0"/>
                        <a:ea typeface="Calibri" panose="020F0502020204030204" pitchFamily="34" charset="0"/>
                      </a:endParaRPr>
                    </a:p>
                  </a:txBody>
                  <a:tcPr marL="68580" marR="68580" marT="0" marB="0">
                    <a:noFill/>
                  </a:tcPr>
                </a:tc>
                <a:tc>
                  <a:txBody>
                    <a:bodyPr/>
                    <a:lstStyle/>
                    <a:p>
                      <a:pPr marL="118110" marR="0">
                        <a:spcBef>
                          <a:spcPts val="0"/>
                        </a:spcBef>
                        <a:spcAft>
                          <a:spcPts val="0"/>
                        </a:spcAft>
                      </a:pPr>
                      <a:r>
                        <a:rPr lang="en-US" sz="3200" b="1" dirty="0">
                          <a:effectLst/>
                        </a:rPr>
                        <a:t>2. Bullying</a:t>
                      </a:r>
                      <a:endParaRPr lang="en-US" sz="3200" b="1" dirty="0">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0002"/>
                  </a:ext>
                </a:extLst>
              </a:tr>
              <a:tr h="1151440">
                <a:tc>
                  <a:txBody>
                    <a:bodyPr/>
                    <a:lstStyle/>
                    <a:p>
                      <a:pPr marL="577850" marR="0" indent="-463550">
                        <a:spcBef>
                          <a:spcPts val="0"/>
                        </a:spcBef>
                        <a:spcAft>
                          <a:spcPts val="0"/>
                        </a:spcAft>
                      </a:pPr>
                      <a:r>
                        <a:rPr lang="en-US" sz="3200" dirty="0">
                          <a:solidFill>
                            <a:schemeClr val="tx1"/>
                          </a:solidFill>
                          <a:effectLst/>
                        </a:rPr>
                        <a:t>3. Social Competence*</a:t>
                      </a:r>
                      <a:endParaRPr lang="en-US" sz="3200" dirty="0">
                        <a:solidFill>
                          <a:schemeClr val="tx1"/>
                        </a:solidFill>
                        <a:effectLst/>
                        <a:latin typeface="Times New Roman" panose="02020603050405020304" pitchFamily="18" charset="0"/>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577850" marR="0" indent="-433388">
                        <a:spcBef>
                          <a:spcPts val="0"/>
                        </a:spcBef>
                        <a:spcAft>
                          <a:spcPts val="0"/>
                        </a:spcAft>
                      </a:pPr>
                      <a:r>
                        <a:rPr lang="en-US" sz="3200" b="1" dirty="0">
                          <a:effectLst/>
                        </a:rPr>
                        <a:t>3. Teacher/School Support</a:t>
                      </a:r>
                      <a:endParaRPr lang="en-US" sz="3200" b="1" dirty="0">
                        <a:effectLst/>
                        <a:latin typeface="Times New Roman" panose="02020603050405020304" pitchFamily="18" charset="0"/>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118110" marR="0">
                        <a:spcBef>
                          <a:spcPts val="0"/>
                        </a:spcBef>
                        <a:spcAft>
                          <a:spcPts val="0"/>
                        </a:spcAft>
                      </a:pPr>
                      <a:r>
                        <a:rPr lang="en-US" sz="3200" b="1" dirty="0">
                          <a:effectLst/>
                        </a:rPr>
                        <a:t>3. Mental Distress</a:t>
                      </a:r>
                      <a:endParaRPr lang="en-US" sz="3200" b="1" dirty="0">
                        <a:effectLst/>
                        <a:latin typeface="Times New Roman" panose="02020603050405020304" pitchFamily="18" charset="0"/>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41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effectLst/>
                        </a:rPr>
                        <a:t> *</a:t>
                      </a:r>
                      <a:r>
                        <a:rPr lang="en-US" sz="3200" i="1" dirty="0">
                          <a:solidFill>
                            <a:schemeClr val="tx1"/>
                          </a:solidFill>
                          <a:effectLst/>
                        </a:rPr>
                        <a:t>DAP</a:t>
                      </a:r>
                      <a:endParaRPr lang="en-US" sz="3200" i="1" dirty="0">
                        <a:solidFill>
                          <a:schemeClr val="tx1"/>
                        </a:solidFill>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3200" dirty="0">
                        <a:solidFill>
                          <a:schemeClr val="tx1"/>
                        </a:solidFill>
                        <a:effectLst/>
                        <a:latin typeface="Times New Roman" panose="02020603050405020304" pitchFamily="18" charset="0"/>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noFill/>
                  </a:tcPr>
                </a:tc>
                <a:tc gridSpan="2">
                  <a:txBody>
                    <a:bodyPr/>
                    <a:lstStyle/>
                    <a:p>
                      <a:pPr marL="0" marR="0">
                        <a:spcBef>
                          <a:spcPts val="0"/>
                        </a:spcBef>
                        <a:spcAft>
                          <a:spcPts val="0"/>
                        </a:spcAft>
                      </a:pPr>
                      <a:r>
                        <a:rPr lang="en-US" sz="3200" b="1" dirty="0">
                          <a:effectLst/>
                          <a:latin typeface="+mn-lt"/>
                        </a:rPr>
                        <a:t>&gt; Sense of Belonging</a:t>
                      </a:r>
                    </a:p>
                    <a:p>
                      <a:pPr marL="0" marR="0">
                        <a:spcBef>
                          <a:spcPts val="0"/>
                        </a:spcBef>
                        <a:spcAft>
                          <a:spcPts val="0"/>
                        </a:spcAft>
                      </a:pPr>
                      <a:r>
                        <a:rPr lang="en-US" sz="3200" b="1" dirty="0">
                          <a:effectLst/>
                          <a:latin typeface="+mn-lt"/>
                          <a:ea typeface="Calibri" panose="020F0502020204030204" pitchFamily="34" charset="0"/>
                        </a:rPr>
                        <a:t>&gt; Positive Experience in Out-of-school-time</a:t>
                      </a:r>
                    </a:p>
                  </a:txBody>
                  <a:tcPr marL="68580" marR="68580" marT="0" marB="0">
                    <a:lnT w="12700" cap="flat" cmpd="sng" algn="ctr">
                      <a:solidFill>
                        <a:schemeClr val="tx1"/>
                      </a:solidFill>
                      <a:prstDash val="solid"/>
                      <a:round/>
                      <a:headEnd type="none" w="med" len="med"/>
                      <a:tailEnd type="none" w="med" len="med"/>
                    </a:lnT>
                    <a:noFill/>
                  </a:tcPr>
                </a:tc>
                <a:tc hMerge="1">
                  <a:txBody>
                    <a:bodyPr/>
                    <a:lstStyle/>
                    <a:p>
                      <a:pPr marL="118110" marR="0">
                        <a:spcBef>
                          <a:spcPts val="0"/>
                        </a:spcBef>
                        <a:spcAft>
                          <a:spcPts val="0"/>
                        </a:spcAft>
                      </a:pPr>
                      <a:endParaRPr lang="en-US" sz="3200" b="1" dirty="0">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503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Used by Education Partnerships Coalition MN</a:t>
            </a:r>
          </a:p>
        </p:txBody>
      </p:sp>
      <p:sp>
        <p:nvSpPr>
          <p:cNvPr id="4" name="Title 3"/>
          <p:cNvSpPr txBox="1">
            <a:spLocks/>
          </p:cNvSpPr>
          <p:nvPr/>
        </p:nvSpPr>
        <p:spPr>
          <a:xfrm>
            <a:off x="647700" y="1309968"/>
            <a:ext cx="10839450" cy="293818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4800" dirty="0">
                <a:solidFill>
                  <a:schemeClr val="tx2"/>
                </a:solidFill>
                <a:cs typeface="Times New Roman" panose="02020603050405020304" pitchFamily="18" charset="0"/>
              </a:rPr>
              <a:t>Equipped for Learning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2899682" y="3652846"/>
            <a:ext cx="6335485" cy="845892"/>
          </a:xfrm>
          <a:prstGeom prst="rect">
            <a:avLst/>
          </a:prstGeom>
        </p:spPr>
      </p:pic>
    </p:spTree>
    <p:extLst>
      <p:ext uri="{BB962C8B-B14F-4D97-AF65-F5344CB8AC3E}">
        <p14:creationId xmlns:p14="http://schemas.microsoft.com/office/powerpoint/2010/main" val="210479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Equipped for Learning</a:t>
            </a:r>
          </a:p>
        </p:txBody>
      </p:sp>
      <p:sp>
        <p:nvSpPr>
          <p:cNvPr id="3" name="Content Placeholder 2"/>
          <p:cNvSpPr>
            <a:spLocks noGrp="1"/>
          </p:cNvSpPr>
          <p:nvPr>
            <p:ph idx="1"/>
          </p:nvPr>
        </p:nvSpPr>
        <p:spPr>
          <a:xfrm>
            <a:off x="624821" y="767443"/>
            <a:ext cx="10944171" cy="4642758"/>
          </a:xfrm>
        </p:spPr>
        <p:txBody>
          <a:bodyPr/>
          <a:lstStyle/>
          <a:p>
            <a:pPr marL="0" indent="0">
              <a:buNone/>
            </a:pPr>
            <a:r>
              <a:rPr lang="en-US" dirty="0"/>
              <a:t>To be equipped means that, on average, the student</a:t>
            </a:r>
          </a:p>
          <a:p>
            <a:pPr lvl="0"/>
            <a:r>
              <a:rPr lang="en-US" dirty="0"/>
              <a:t>recognizes characteristics associated with the developmental skill as being very much or extremely like them;</a:t>
            </a:r>
          </a:p>
          <a:p>
            <a:pPr lvl="0"/>
            <a:r>
              <a:rPr lang="en-US" dirty="0"/>
              <a:t>agrees or strongly agrees with values, behaviors, and characteristics defining each skill;</a:t>
            </a:r>
          </a:p>
          <a:p>
            <a:pPr lvl="0"/>
            <a:r>
              <a:rPr lang="en-US" dirty="0"/>
              <a:t>engages in relevant skill-based behaviors most or all of the time.</a:t>
            </a:r>
          </a:p>
          <a:p>
            <a:endParaRPr lang="en-US" dirty="0"/>
          </a:p>
        </p:txBody>
      </p:sp>
    </p:spTree>
    <p:extLst>
      <p:ext uri="{BB962C8B-B14F-4D97-AF65-F5344CB8AC3E}">
        <p14:creationId xmlns:p14="http://schemas.microsoft.com/office/powerpoint/2010/main" val="318922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to Learning</a:t>
            </a:r>
          </a:p>
        </p:txBody>
      </p:sp>
      <p:sp>
        <p:nvSpPr>
          <p:cNvPr id="3" name="TextBox 2"/>
          <p:cNvSpPr txBox="1"/>
          <p:nvPr/>
        </p:nvSpPr>
        <p:spPr>
          <a:xfrm>
            <a:off x="4317308" y="106326"/>
            <a:ext cx="3557384" cy="369332"/>
          </a:xfrm>
          <a:prstGeom prst="rect">
            <a:avLst/>
          </a:prstGeom>
          <a:noFill/>
        </p:spPr>
        <p:txBody>
          <a:bodyPr wrap="none" rtlCol="0">
            <a:spAutoFit/>
          </a:bodyPr>
          <a:lstStyle/>
          <a:p>
            <a:r>
              <a:rPr lang="en-US" b="1" dirty="0"/>
              <a:t>Percent Equipped for Learning</a:t>
            </a:r>
          </a:p>
        </p:txBody>
      </p:sp>
      <p:graphicFrame>
        <p:nvGraphicFramePr>
          <p:cNvPr id="5" name="Chart 4">
            <a:extLst>
              <a:ext uri="{FF2B5EF4-FFF2-40B4-BE49-F238E27FC236}">
                <a16:creationId xmlns:a16="http://schemas.microsoft.com/office/drawing/2014/main" id="{2BE0282B-61AF-D0E1-AC29-B04CAFD03A17}"/>
              </a:ext>
            </a:extLst>
          </p:cNvPr>
          <p:cNvGraphicFramePr/>
          <p:nvPr>
            <p:extLst>
              <p:ext uri="{D42A27DB-BD31-4B8C-83A1-F6EECF244321}">
                <p14:modId xmlns:p14="http://schemas.microsoft.com/office/powerpoint/2010/main" val="3572377374"/>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402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Identity</a:t>
            </a:r>
          </a:p>
        </p:txBody>
      </p:sp>
      <p:sp>
        <p:nvSpPr>
          <p:cNvPr id="4" name="TextBox 3"/>
          <p:cNvSpPr txBox="1"/>
          <p:nvPr/>
        </p:nvSpPr>
        <p:spPr>
          <a:xfrm>
            <a:off x="4317308" y="106326"/>
            <a:ext cx="3557384" cy="369332"/>
          </a:xfrm>
          <a:prstGeom prst="rect">
            <a:avLst/>
          </a:prstGeom>
          <a:noFill/>
        </p:spPr>
        <p:txBody>
          <a:bodyPr wrap="none" rtlCol="0">
            <a:spAutoFit/>
          </a:bodyPr>
          <a:lstStyle/>
          <a:p>
            <a:r>
              <a:rPr lang="en-US" b="1" dirty="0"/>
              <a:t>Percent Equipped for Learning</a:t>
            </a:r>
          </a:p>
        </p:txBody>
      </p:sp>
      <p:graphicFrame>
        <p:nvGraphicFramePr>
          <p:cNvPr id="5" name="Chart 4">
            <a:extLst>
              <a:ext uri="{FF2B5EF4-FFF2-40B4-BE49-F238E27FC236}">
                <a16:creationId xmlns:a16="http://schemas.microsoft.com/office/drawing/2014/main" id="{C33384E8-0BD0-C423-BAF8-2C041CBA0554}"/>
              </a:ext>
            </a:extLst>
          </p:cNvPr>
          <p:cNvGraphicFramePr/>
          <p:nvPr>
            <p:extLst>
              <p:ext uri="{D42A27DB-BD31-4B8C-83A1-F6EECF244321}">
                <p14:modId xmlns:p14="http://schemas.microsoft.com/office/powerpoint/2010/main" val="1158392594"/>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103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Competence</a:t>
            </a:r>
          </a:p>
        </p:txBody>
      </p:sp>
      <p:sp>
        <p:nvSpPr>
          <p:cNvPr id="4" name="TextBox 3"/>
          <p:cNvSpPr txBox="1"/>
          <p:nvPr/>
        </p:nvSpPr>
        <p:spPr>
          <a:xfrm>
            <a:off x="4317308" y="106326"/>
            <a:ext cx="3557384" cy="369332"/>
          </a:xfrm>
          <a:prstGeom prst="rect">
            <a:avLst/>
          </a:prstGeom>
          <a:noFill/>
        </p:spPr>
        <p:txBody>
          <a:bodyPr wrap="none" rtlCol="0">
            <a:spAutoFit/>
          </a:bodyPr>
          <a:lstStyle/>
          <a:p>
            <a:r>
              <a:rPr lang="en-US" b="1" dirty="0"/>
              <a:t>Percent Equipped for Learning</a:t>
            </a:r>
          </a:p>
        </p:txBody>
      </p:sp>
      <p:graphicFrame>
        <p:nvGraphicFramePr>
          <p:cNvPr id="5" name="Chart 4">
            <a:extLst>
              <a:ext uri="{FF2B5EF4-FFF2-40B4-BE49-F238E27FC236}">
                <a16:creationId xmlns:a16="http://schemas.microsoft.com/office/drawing/2014/main" id="{4BF1ECB4-EC2E-4A8F-5DEA-60D3826008EF}"/>
              </a:ext>
            </a:extLst>
          </p:cNvPr>
          <p:cNvGraphicFramePr/>
          <p:nvPr>
            <p:extLst>
              <p:ext uri="{D42A27DB-BD31-4B8C-83A1-F6EECF244321}">
                <p14:modId xmlns:p14="http://schemas.microsoft.com/office/powerpoint/2010/main" val="560313932"/>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22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Empowerment</a:t>
            </a:r>
          </a:p>
        </p:txBody>
      </p:sp>
      <p:sp>
        <p:nvSpPr>
          <p:cNvPr id="4" name="TextBox 3"/>
          <p:cNvSpPr txBox="1"/>
          <p:nvPr/>
        </p:nvSpPr>
        <p:spPr>
          <a:xfrm>
            <a:off x="4317308" y="106326"/>
            <a:ext cx="3557384" cy="369332"/>
          </a:xfrm>
          <a:prstGeom prst="rect">
            <a:avLst/>
          </a:prstGeom>
          <a:noFill/>
        </p:spPr>
        <p:txBody>
          <a:bodyPr wrap="none" rtlCol="0">
            <a:spAutoFit/>
          </a:bodyPr>
          <a:lstStyle/>
          <a:p>
            <a:r>
              <a:rPr lang="en-US" b="1" dirty="0"/>
              <a:t>Percent Equipped for Learning</a:t>
            </a:r>
          </a:p>
        </p:txBody>
      </p:sp>
      <p:graphicFrame>
        <p:nvGraphicFramePr>
          <p:cNvPr id="7" name="Chart 6">
            <a:extLst>
              <a:ext uri="{FF2B5EF4-FFF2-40B4-BE49-F238E27FC236}">
                <a16:creationId xmlns:a16="http://schemas.microsoft.com/office/drawing/2014/main" id="{326A9398-7AE8-1192-DB60-0E981EBB35BB}"/>
              </a:ext>
            </a:extLst>
          </p:cNvPr>
          <p:cNvGraphicFramePr/>
          <p:nvPr>
            <p:extLst>
              <p:ext uri="{D42A27DB-BD31-4B8C-83A1-F6EECF244321}">
                <p14:modId xmlns:p14="http://schemas.microsoft.com/office/powerpoint/2010/main" val="1874693267"/>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9604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Family/Community Support</a:t>
            </a:r>
          </a:p>
        </p:txBody>
      </p:sp>
      <p:sp>
        <p:nvSpPr>
          <p:cNvPr id="4" name="TextBox 3"/>
          <p:cNvSpPr txBox="1"/>
          <p:nvPr/>
        </p:nvSpPr>
        <p:spPr>
          <a:xfrm>
            <a:off x="4317308" y="106326"/>
            <a:ext cx="3557384" cy="369332"/>
          </a:xfrm>
          <a:prstGeom prst="rect">
            <a:avLst/>
          </a:prstGeom>
          <a:noFill/>
        </p:spPr>
        <p:txBody>
          <a:bodyPr wrap="none" rtlCol="0">
            <a:spAutoFit/>
          </a:bodyPr>
          <a:lstStyle/>
          <a:p>
            <a:r>
              <a:rPr lang="en-US" b="1" dirty="0"/>
              <a:t>Percent Equipped for Learning</a:t>
            </a:r>
          </a:p>
        </p:txBody>
      </p:sp>
      <p:graphicFrame>
        <p:nvGraphicFramePr>
          <p:cNvPr id="5" name="Chart 4">
            <a:extLst>
              <a:ext uri="{FF2B5EF4-FFF2-40B4-BE49-F238E27FC236}">
                <a16:creationId xmlns:a16="http://schemas.microsoft.com/office/drawing/2014/main" id="{AF74AECC-EDC3-8C2E-C3B4-EE9219CB5922}"/>
              </a:ext>
            </a:extLst>
          </p:cNvPr>
          <p:cNvGraphicFramePr/>
          <p:nvPr>
            <p:extLst>
              <p:ext uri="{D42A27DB-BD31-4B8C-83A1-F6EECF244321}">
                <p14:modId xmlns:p14="http://schemas.microsoft.com/office/powerpoint/2010/main" val="3540166504"/>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542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868101"/>
            <a:ext cx="12192000" cy="45850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3900" dirty="0">
                <a:solidFill>
                  <a:srgbClr val="003D4C"/>
                </a:solidFill>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http://www.edmeasurement.net/</a:t>
            </a:r>
            <a:r>
              <a:rPr lang="en-US" sz="3900" u="sng" dirty="0">
                <a:solidFill>
                  <a:schemeClr val="tx2"/>
                </a:solidFill>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MAG/MSS2022.p</a:t>
            </a:r>
            <a:r>
              <a:rPr lang="en-US" sz="3900" u="sng" dirty="0">
                <a:solidFill>
                  <a:schemeClr val="tx2"/>
                </a:solidFill>
                <a:latin typeface="+mn-lt"/>
                <a:cs typeface="Times New Roman" panose="02020603050405020304" pitchFamily="18" charset="0"/>
              </a:rPr>
              <a:t>ptx</a:t>
            </a:r>
          </a:p>
          <a:p>
            <a:endParaRPr lang="en-US" sz="4400" dirty="0">
              <a:solidFill>
                <a:schemeClr val="tx2"/>
              </a:solidFill>
              <a:latin typeface="+mn-lt"/>
              <a:cs typeface="Times New Roman" panose="02020603050405020304" pitchFamily="18" charset="0"/>
            </a:endParaRPr>
          </a:p>
          <a:p>
            <a:r>
              <a:rPr lang="en-US" sz="3900" dirty="0">
                <a:solidFill>
                  <a:srgbClr val="003D4C"/>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http://www.edmeasurement.net/</a:t>
            </a:r>
            <a:r>
              <a:rPr lang="en-US" sz="3900" u="sng" dirty="0">
                <a:solidFill>
                  <a:schemeClr val="tx2"/>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MSS2022.pdf</a:t>
            </a:r>
            <a:endParaRPr lang="en-US" sz="3900" u="sng" dirty="0">
              <a:solidFill>
                <a:schemeClr val="tx2"/>
              </a:solidFill>
              <a:latin typeface="+mn-lt"/>
              <a:cs typeface="Times New Roman" panose="02020603050405020304" pitchFamily="18" charset="0"/>
            </a:endParaRPr>
          </a:p>
          <a:p>
            <a:endParaRPr lang="en-US" sz="4400" dirty="0">
              <a:solidFill>
                <a:schemeClr val="tx2"/>
              </a:solidFill>
              <a:latin typeface="+mn-lt"/>
              <a:cs typeface="Times New Roman" panose="02020603050405020304" pitchFamily="18" charset="0"/>
            </a:endParaRPr>
          </a:p>
          <a:p>
            <a:endParaRPr lang="en-US" sz="4400" dirty="0">
              <a:solidFill>
                <a:schemeClr val="tx2"/>
              </a:solidFill>
              <a:latin typeface="+mn-lt"/>
              <a:cs typeface="Times New Roman" panose="02020603050405020304" pitchFamily="18" charset="0"/>
            </a:endParaRPr>
          </a:p>
          <a:p>
            <a:r>
              <a:rPr lang="en-US" sz="4100" b="0" dirty="0">
                <a:solidFill>
                  <a:schemeClr val="tx1">
                    <a:lumMod val="75000"/>
                    <a:lumOff val="25000"/>
                  </a:schemeClr>
                </a:solidFill>
                <a:latin typeface="+mn-lt"/>
                <a:cs typeface="Times New Roman" panose="02020603050405020304" pitchFamily="18" charset="0"/>
              </a:rPr>
              <a:t>Minnesota Youth Development Research Group</a:t>
            </a:r>
          </a:p>
          <a:p>
            <a:pPr>
              <a:lnSpc>
                <a:spcPct val="100000"/>
              </a:lnSpc>
              <a:spcBef>
                <a:spcPts val="1200"/>
              </a:spcBef>
            </a:pPr>
            <a:r>
              <a:rPr lang="en-US" sz="4400" dirty="0">
                <a:solidFill>
                  <a:schemeClr val="tx2"/>
                </a:solidFill>
                <a:latin typeface="+mn-lt"/>
                <a:cs typeface="Times New Roman" panose="02020603050405020304" pitchFamily="18" charset="0"/>
              </a:rPr>
              <a:t>http://www.mnydrg.com</a:t>
            </a:r>
          </a:p>
        </p:txBody>
      </p:sp>
    </p:spTree>
    <p:extLst>
      <p:ext uri="{BB962C8B-B14F-4D97-AF65-F5344CB8AC3E}">
        <p14:creationId xmlns:p14="http://schemas.microsoft.com/office/powerpoint/2010/main" val="415914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Teacher/School Support</a:t>
            </a:r>
          </a:p>
        </p:txBody>
      </p:sp>
      <p:sp>
        <p:nvSpPr>
          <p:cNvPr id="4" name="TextBox 3"/>
          <p:cNvSpPr txBox="1"/>
          <p:nvPr/>
        </p:nvSpPr>
        <p:spPr>
          <a:xfrm>
            <a:off x="4317308" y="106326"/>
            <a:ext cx="3557384" cy="369332"/>
          </a:xfrm>
          <a:prstGeom prst="rect">
            <a:avLst/>
          </a:prstGeom>
          <a:noFill/>
        </p:spPr>
        <p:txBody>
          <a:bodyPr wrap="none" rtlCol="0">
            <a:spAutoFit/>
          </a:bodyPr>
          <a:lstStyle/>
          <a:p>
            <a:r>
              <a:rPr lang="en-US" b="1" dirty="0"/>
              <a:t>Percent Equipped for Learning</a:t>
            </a:r>
          </a:p>
        </p:txBody>
      </p:sp>
      <p:graphicFrame>
        <p:nvGraphicFramePr>
          <p:cNvPr id="5" name="Chart 4">
            <a:extLst>
              <a:ext uri="{FF2B5EF4-FFF2-40B4-BE49-F238E27FC236}">
                <a16:creationId xmlns:a16="http://schemas.microsoft.com/office/drawing/2014/main" id="{24615595-8FAF-AD21-84EE-EE246F350B3B}"/>
              </a:ext>
            </a:extLst>
          </p:cNvPr>
          <p:cNvGraphicFramePr/>
          <p:nvPr>
            <p:extLst>
              <p:ext uri="{D42A27DB-BD31-4B8C-83A1-F6EECF244321}">
                <p14:modId xmlns:p14="http://schemas.microsoft.com/office/powerpoint/2010/main" val="2248364725"/>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157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Experience in OST</a:t>
            </a:r>
          </a:p>
        </p:txBody>
      </p:sp>
      <p:sp>
        <p:nvSpPr>
          <p:cNvPr id="5" name="TextBox 4"/>
          <p:cNvSpPr txBox="1"/>
          <p:nvPr/>
        </p:nvSpPr>
        <p:spPr>
          <a:xfrm>
            <a:off x="4317308" y="106326"/>
            <a:ext cx="3557384" cy="369332"/>
          </a:xfrm>
          <a:prstGeom prst="rect">
            <a:avLst/>
          </a:prstGeom>
          <a:noFill/>
        </p:spPr>
        <p:txBody>
          <a:bodyPr wrap="none" rtlCol="0">
            <a:spAutoFit/>
          </a:bodyPr>
          <a:lstStyle/>
          <a:p>
            <a:r>
              <a:rPr lang="en-US" b="1" dirty="0"/>
              <a:t>Percent Equipped for Learning</a:t>
            </a:r>
          </a:p>
        </p:txBody>
      </p:sp>
      <p:graphicFrame>
        <p:nvGraphicFramePr>
          <p:cNvPr id="4" name="Chart 3">
            <a:extLst>
              <a:ext uri="{FF2B5EF4-FFF2-40B4-BE49-F238E27FC236}">
                <a16:creationId xmlns:a16="http://schemas.microsoft.com/office/drawing/2014/main" id="{32C3EA98-1E48-5CCB-4CC0-68297570BAC8}"/>
              </a:ext>
            </a:extLst>
          </p:cNvPr>
          <p:cNvGraphicFramePr/>
          <p:nvPr>
            <p:extLst>
              <p:ext uri="{D42A27DB-BD31-4B8C-83A1-F6EECF244321}">
                <p14:modId xmlns:p14="http://schemas.microsoft.com/office/powerpoint/2010/main" val="3447212724"/>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266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2281-9F92-861C-2B3E-C6ABB47DB8B1}"/>
              </a:ext>
            </a:extLst>
          </p:cNvPr>
          <p:cNvSpPr>
            <a:spLocks noGrp="1"/>
          </p:cNvSpPr>
          <p:nvPr>
            <p:ph type="title"/>
          </p:nvPr>
        </p:nvSpPr>
        <p:spPr/>
        <p:txBody>
          <a:bodyPr/>
          <a:lstStyle/>
          <a:p>
            <a:r>
              <a:rPr lang="en-US" dirty="0"/>
              <a:t>Sense of Belonging</a:t>
            </a:r>
          </a:p>
        </p:txBody>
      </p:sp>
      <p:sp>
        <p:nvSpPr>
          <p:cNvPr id="5" name="TextBox 4">
            <a:extLst>
              <a:ext uri="{FF2B5EF4-FFF2-40B4-BE49-F238E27FC236}">
                <a16:creationId xmlns:a16="http://schemas.microsoft.com/office/drawing/2014/main" id="{6FD7201B-87DE-EF36-E4D3-7AD410558BB6}"/>
              </a:ext>
            </a:extLst>
          </p:cNvPr>
          <p:cNvSpPr txBox="1"/>
          <p:nvPr/>
        </p:nvSpPr>
        <p:spPr>
          <a:xfrm>
            <a:off x="4317308" y="106326"/>
            <a:ext cx="3557384" cy="369332"/>
          </a:xfrm>
          <a:prstGeom prst="rect">
            <a:avLst/>
          </a:prstGeom>
          <a:noFill/>
        </p:spPr>
        <p:txBody>
          <a:bodyPr wrap="none" rtlCol="0">
            <a:spAutoFit/>
          </a:bodyPr>
          <a:lstStyle/>
          <a:p>
            <a:r>
              <a:rPr lang="en-US" b="1" dirty="0"/>
              <a:t>Percent Equipped for Learning</a:t>
            </a:r>
          </a:p>
        </p:txBody>
      </p:sp>
      <p:graphicFrame>
        <p:nvGraphicFramePr>
          <p:cNvPr id="3" name="Chart 2">
            <a:extLst>
              <a:ext uri="{FF2B5EF4-FFF2-40B4-BE49-F238E27FC236}">
                <a16:creationId xmlns:a16="http://schemas.microsoft.com/office/drawing/2014/main" id="{8E5D2504-8675-5C63-0384-9585E203909C}"/>
              </a:ext>
            </a:extLst>
          </p:cNvPr>
          <p:cNvGraphicFramePr/>
          <p:nvPr>
            <p:extLst>
              <p:ext uri="{D42A27DB-BD31-4B8C-83A1-F6EECF244321}">
                <p14:modId xmlns:p14="http://schemas.microsoft.com/office/powerpoint/2010/main" val="234969995"/>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946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Bullied (Victim, in some way, last 30 days)</a:t>
            </a:r>
          </a:p>
        </p:txBody>
      </p:sp>
      <p:graphicFrame>
        <p:nvGraphicFramePr>
          <p:cNvPr id="6" name="Chart 5">
            <a:extLst>
              <a:ext uri="{FF2B5EF4-FFF2-40B4-BE49-F238E27FC236}">
                <a16:creationId xmlns:a16="http://schemas.microsoft.com/office/drawing/2014/main" id="{DAF880A0-275A-57AF-77B3-25CD0ED70DAB}"/>
              </a:ext>
            </a:extLst>
          </p:cNvPr>
          <p:cNvGraphicFramePr/>
          <p:nvPr>
            <p:extLst>
              <p:ext uri="{D42A27DB-BD31-4B8C-83A1-F6EECF244321}">
                <p14:modId xmlns:p14="http://schemas.microsoft.com/office/powerpoint/2010/main" val="1363792375"/>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293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(Perpetrator, in some way, last 30 days)</a:t>
            </a:r>
          </a:p>
        </p:txBody>
      </p:sp>
      <p:graphicFrame>
        <p:nvGraphicFramePr>
          <p:cNvPr id="4" name="Chart 3">
            <a:extLst>
              <a:ext uri="{FF2B5EF4-FFF2-40B4-BE49-F238E27FC236}">
                <a16:creationId xmlns:a16="http://schemas.microsoft.com/office/drawing/2014/main" id="{C75455EB-E807-01E1-6DA2-274475FF3B40}"/>
              </a:ext>
            </a:extLst>
          </p:cNvPr>
          <p:cNvGraphicFramePr/>
          <p:nvPr>
            <p:extLst>
              <p:ext uri="{D42A27DB-BD31-4B8C-83A1-F6EECF244321}">
                <p14:modId xmlns:p14="http://schemas.microsoft.com/office/powerpoint/2010/main" val="4232552284"/>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2823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Distress – at least some</a:t>
            </a:r>
          </a:p>
        </p:txBody>
      </p:sp>
      <p:graphicFrame>
        <p:nvGraphicFramePr>
          <p:cNvPr id="4" name="Chart 3">
            <a:extLst>
              <a:ext uri="{FF2B5EF4-FFF2-40B4-BE49-F238E27FC236}">
                <a16:creationId xmlns:a16="http://schemas.microsoft.com/office/drawing/2014/main" id="{CC9FDABD-EBEF-BDA0-5501-8C17C56AB272}"/>
              </a:ext>
            </a:extLst>
          </p:cNvPr>
          <p:cNvGraphicFramePr/>
          <p:nvPr>
            <p:extLst>
              <p:ext uri="{D42A27DB-BD31-4B8C-83A1-F6EECF244321}">
                <p14:modId xmlns:p14="http://schemas.microsoft.com/office/powerpoint/2010/main" val="8314409"/>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244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Developmental Skills</a:t>
            </a:r>
          </a:p>
        </p:txBody>
      </p:sp>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850471583"/>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564C883-B9F0-1591-1D88-5152DB618FC4}"/>
              </a:ext>
            </a:extLst>
          </p:cNvPr>
          <p:cNvSpPr txBox="1"/>
          <p:nvPr/>
        </p:nvSpPr>
        <p:spPr>
          <a:xfrm>
            <a:off x="1209368" y="5396124"/>
            <a:ext cx="8427307" cy="461665"/>
          </a:xfrm>
          <a:prstGeom prst="rect">
            <a:avLst/>
          </a:prstGeom>
          <a:noFill/>
        </p:spPr>
        <p:txBody>
          <a:bodyPr wrap="none" rtlCol="0">
            <a:spAutoFit/>
          </a:bodyPr>
          <a:lstStyle/>
          <a:p>
            <a:r>
              <a:rPr lang="en-US" sz="2400" b="1" dirty="0"/>
              <a:t>2013		       2016		     2019		  2022</a:t>
            </a:r>
          </a:p>
        </p:txBody>
      </p:sp>
    </p:spTree>
    <p:extLst>
      <p:ext uri="{BB962C8B-B14F-4D97-AF65-F5344CB8AC3E}">
        <p14:creationId xmlns:p14="http://schemas.microsoft.com/office/powerpoint/2010/main" val="7771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Developmental Supports</a:t>
            </a:r>
          </a:p>
        </p:txBody>
      </p:sp>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595189194"/>
              </p:ext>
            </p:extLst>
          </p:nvPr>
        </p:nvGraphicFramePr>
        <p:xfrm>
          <a:off x="152400" y="0"/>
          <a:ext cx="11887200" cy="5669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2FE318C-FEAE-8353-65CC-A8D4B99A5811}"/>
              </a:ext>
            </a:extLst>
          </p:cNvPr>
          <p:cNvSpPr txBox="1"/>
          <p:nvPr/>
        </p:nvSpPr>
        <p:spPr>
          <a:xfrm>
            <a:off x="1209368" y="5396124"/>
            <a:ext cx="8427307" cy="461665"/>
          </a:xfrm>
          <a:prstGeom prst="rect">
            <a:avLst/>
          </a:prstGeom>
          <a:noFill/>
        </p:spPr>
        <p:txBody>
          <a:bodyPr wrap="none" rtlCol="0">
            <a:spAutoFit/>
          </a:bodyPr>
          <a:lstStyle/>
          <a:p>
            <a:r>
              <a:rPr lang="en-US" sz="2400" b="1" dirty="0"/>
              <a:t>2013		       2016		     2019		  2022</a:t>
            </a:r>
          </a:p>
        </p:txBody>
      </p:sp>
    </p:spTree>
    <p:extLst>
      <p:ext uri="{BB962C8B-B14F-4D97-AF65-F5344CB8AC3E}">
        <p14:creationId xmlns:p14="http://schemas.microsoft.com/office/powerpoint/2010/main" val="183119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5314"/>
            <a:ext cx="12192000" cy="842686"/>
          </a:xfrm>
        </p:spPr>
        <p:txBody>
          <a:bodyPr>
            <a:normAutofit/>
          </a:bodyPr>
          <a:lstStyle/>
          <a:p>
            <a:r>
              <a:rPr lang="en-US" dirty="0"/>
              <a:t>Including All PFSS Schools - 2022</a:t>
            </a:r>
          </a:p>
        </p:txBody>
      </p:sp>
      <p:sp>
        <p:nvSpPr>
          <p:cNvPr id="4" name="Title 3"/>
          <p:cNvSpPr txBox="1">
            <a:spLocks/>
          </p:cNvSpPr>
          <p:nvPr/>
        </p:nvSpPr>
        <p:spPr>
          <a:xfrm>
            <a:off x="647700" y="1309968"/>
            <a:ext cx="10839450" cy="293818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4800" dirty="0">
                <a:solidFill>
                  <a:schemeClr val="tx2"/>
                </a:solidFill>
                <a:cs typeface="Times New Roman" panose="02020603050405020304" pitchFamily="18" charset="0"/>
              </a:rPr>
              <a:t>Following Cohorts over Time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899682" y="3616994"/>
            <a:ext cx="6335485" cy="876937"/>
          </a:xfrm>
          <a:prstGeom prst="rect">
            <a:avLst/>
          </a:prstGeom>
        </p:spPr>
      </p:pic>
    </p:spTree>
    <p:extLst>
      <p:ext uri="{BB962C8B-B14F-4D97-AF65-F5344CB8AC3E}">
        <p14:creationId xmlns:p14="http://schemas.microsoft.com/office/powerpoint/2010/main" val="195041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BDF40ED-B283-575B-96B5-4A1A78F7D3A2}"/>
              </a:ext>
            </a:extLst>
          </p:cNvPr>
          <p:cNvGraphicFramePr>
            <a:graphicFrameLocks/>
          </p:cNvGraphicFramePr>
          <p:nvPr>
            <p:extLst>
              <p:ext uri="{D42A27DB-BD31-4B8C-83A1-F6EECF244321}">
                <p14:modId xmlns:p14="http://schemas.microsoft.com/office/powerpoint/2010/main" val="20096066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42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 Student Survey – Participation</a:t>
            </a:r>
          </a:p>
        </p:txBody>
      </p:sp>
      <p:graphicFrame>
        <p:nvGraphicFramePr>
          <p:cNvPr id="4" name="Table 3">
            <a:extLst>
              <a:ext uri="{FF2B5EF4-FFF2-40B4-BE49-F238E27FC236}">
                <a16:creationId xmlns:a16="http://schemas.microsoft.com/office/drawing/2014/main" id="{9AA44369-0A8D-FC30-1F11-0A91BB648900}"/>
              </a:ext>
            </a:extLst>
          </p:cNvPr>
          <p:cNvGraphicFramePr>
            <a:graphicFrameLocks noGrp="1"/>
          </p:cNvGraphicFramePr>
          <p:nvPr>
            <p:extLst>
              <p:ext uri="{D42A27DB-BD31-4B8C-83A1-F6EECF244321}">
                <p14:modId xmlns:p14="http://schemas.microsoft.com/office/powerpoint/2010/main" val="3298710821"/>
              </p:ext>
            </p:extLst>
          </p:nvPr>
        </p:nvGraphicFramePr>
        <p:xfrm>
          <a:off x="143219" y="1145753"/>
          <a:ext cx="11832117" cy="4197426"/>
        </p:xfrm>
        <a:graphic>
          <a:graphicData uri="http://schemas.openxmlformats.org/drawingml/2006/table">
            <a:tbl>
              <a:tblPr firstRow="1" firstCol="1" bandRow="1">
                <a:tableStyleId>{C4B1156A-380E-4F78-BDF5-A606A8083BF9}</a:tableStyleId>
              </a:tblPr>
              <a:tblGrid>
                <a:gridCol w="4550813">
                  <a:extLst>
                    <a:ext uri="{9D8B030D-6E8A-4147-A177-3AD203B41FA5}">
                      <a16:colId xmlns:a16="http://schemas.microsoft.com/office/drawing/2014/main" val="3153400040"/>
                    </a:ext>
                  </a:extLst>
                </a:gridCol>
                <a:gridCol w="1820326">
                  <a:extLst>
                    <a:ext uri="{9D8B030D-6E8A-4147-A177-3AD203B41FA5}">
                      <a16:colId xmlns:a16="http://schemas.microsoft.com/office/drawing/2014/main" val="3801981302"/>
                    </a:ext>
                  </a:extLst>
                </a:gridCol>
                <a:gridCol w="1820326">
                  <a:extLst>
                    <a:ext uri="{9D8B030D-6E8A-4147-A177-3AD203B41FA5}">
                      <a16:colId xmlns:a16="http://schemas.microsoft.com/office/drawing/2014/main" val="3756689594"/>
                    </a:ext>
                  </a:extLst>
                </a:gridCol>
                <a:gridCol w="1820326">
                  <a:extLst>
                    <a:ext uri="{9D8B030D-6E8A-4147-A177-3AD203B41FA5}">
                      <a16:colId xmlns:a16="http://schemas.microsoft.com/office/drawing/2014/main" val="509566964"/>
                    </a:ext>
                  </a:extLst>
                </a:gridCol>
                <a:gridCol w="1820326">
                  <a:extLst>
                    <a:ext uri="{9D8B030D-6E8A-4147-A177-3AD203B41FA5}">
                      <a16:colId xmlns:a16="http://schemas.microsoft.com/office/drawing/2014/main" val="3752954686"/>
                    </a:ext>
                  </a:extLst>
                </a:gridCol>
              </a:tblGrid>
              <a:tr h="1399142">
                <a:tc>
                  <a:txBody>
                    <a:bodyPr/>
                    <a:lstStyle/>
                    <a:p>
                      <a:pPr marL="0" marR="0">
                        <a:spcBef>
                          <a:spcPts val="0"/>
                        </a:spcBef>
                        <a:spcAft>
                          <a:spcPts val="0"/>
                        </a:spcAft>
                      </a:pP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2013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2016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2019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2022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2106877"/>
                  </a:ext>
                </a:extLst>
              </a:tr>
              <a:tr h="1399142">
                <a:tc>
                  <a:txBody>
                    <a:bodyPr/>
                    <a:lstStyle/>
                    <a:p>
                      <a:pPr marL="0" marR="0">
                        <a:spcBef>
                          <a:spcPts val="0"/>
                        </a:spcBef>
                        <a:spcAft>
                          <a:spcPts val="0"/>
                        </a:spcAft>
                      </a:pPr>
                      <a:r>
                        <a:rPr lang="en-US" sz="4400">
                          <a:effectLst/>
                        </a:rPr>
                        <a:t>School Districts</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84%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85%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81%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70%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268956"/>
                  </a:ext>
                </a:extLst>
              </a:tr>
              <a:tr h="1399142">
                <a:tc>
                  <a:txBody>
                    <a:bodyPr/>
                    <a:lstStyle/>
                    <a:p>
                      <a:pPr marL="0" marR="0">
                        <a:spcBef>
                          <a:spcPts val="0"/>
                        </a:spcBef>
                        <a:spcAft>
                          <a:spcPts val="0"/>
                        </a:spcAft>
                      </a:pPr>
                      <a:r>
                        <a:rPr lang="en-US" sz="4400">
                          <a:effectLst/>
                        </a:rPr>
                        <a:t>Students</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67%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68%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a:effectLst/>
                        </a:rPr>
                        <a:t>64%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400" dirty="0">
                          <a:effectLst/>
                        </a:rPr>
                        <a:t>51%</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726836"/>
                  </a:ext>
                </a:extLst>
              </a:tr>
            </a:tbl>
          </a:graphicData>
        </a:graphic>
      </p:graphicFrame>
      <p:sp>
        <p:nvSpPr>
          <p:cNvPr id="5" name="TextBox 4">
            <a:extLst>
              <a:ext uri="{FF2B5EF4-FFF2-40B4-BE49-F238E27FC236}">
                <a16:creationId xmlns:a16="http://schemas.microsoft.com/office/drawing/2014/main" id="{60F2A6FD-09A4-BB2A-BD71-E9798B460E4C}"/>
              </a:ext>
            </a:extLst>
          </p:cNvPr>
          <p:cNvSpPr txBox="1"/>
          <p:nvPr/>
        </p:nvSpPr>
        <p:spPr>
          <a:xfrm>
            <a:off x="2212565" y="224908"/>
            <a:ext cx="8063426" cy="584775"/>
          </a:xfrm>
          <a:prstGeom prst="rect">
            <a:avLst/>
          </a:prstGeom>
          <a:noFill/>
        </p:spPr>
        <p:txBody>
          <a:bodyPr wrap="none" rtlCol="0">
            <a:spAutoFit/>
          </a:bodyPr>
          <a:lstStyle/>
          <a:p>
            <a:r>
              <a:rPr lang="en-US" sz="3200" dirty="0"/>
              <a:t>All 87 counties were represented each year</a:t>
            </a:r>
          </a:p>
        </p:txBody>
      </p:sp>
    </p:spTree>
    <p:extLst>
      <p:ext uri="{BB962C8B-B14F-4D97-AF65-F5344CB8AC3E}">
        <p14:creationId xmlns:p14="http://schemas.microsoft.com/office/powerpoint/2010/main" val="87878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9E04-0F3E-48CD-A52D-97CD70E7ACA3}"/>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184318216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4653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43C9-29BD-529C-72E4-838818592B42}"/>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4169078702"/>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44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8E6D-F2D4-7898-4B8C-4B0FE40C57B9}"/>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946684957"/>
              </p:ext>
            </p:extLst>
          </p:nvPr>
        </p:nvGraphicFramePr>
        <p:xfrm>
          <a:off x="1"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068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3ADA-FCC4-B03A-D877-0B7E1D4C6EC6}"/>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00000000-0008-0000-0000-000010000000}"/>
              </a:ext>
            </a:extLst>
          </p:cNvPr>
          <p:cNvGraphicFramePr>
            <a:graphicFrameLocks/>
          </p:cNvGraphicFramePr>
          <p:nvPr>
            <p:extLst>
              <p:ext uri="{D42A27DB-BD31-4B8C-83A1-F6EECF244321}">
                <p14:modId xmlns:p14="http://schemas.microsoft.com/office/powerpoint/2010/main" val="214790296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2106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BF6C-74EB-744B-F2CA-E5E3BFA6DBA2}"/>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2376473782"/>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0952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BBC7-DF46-46A0-8211-3D52D81CF11E}"/>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513733982"/>
              </p:ext>
            </p:extLst>
          </p:nvPr>
        </p:nvGraphicFramePr>
        <p:xfrm>
          <a:off x="1"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7015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Sample Results</a:t>
            </a:r>
          </a:p>
        </p:txBody>
      </p:sp>
      <p:sp>
        <p:nvSpPr>
          <p:cNvPr id="4" name="Title 3"/>
          <p:cNvSpPr txBox="1">
            <a:spLocks/>
          </p:cNvSpPr>
          <p:nvPr/>
        </p:nvSpPr>
        <p:spPr>
          <a:xfrm>
            <a:off x="647700" y="1309968"/>
            <a:ext cx="10839450" cy="293818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4800" dirty="0">
                <a:solidFill>
                  <a:schemeClr val="tx2"/>
                </a:solidFill>
                <a:cs typeface="Times New Roman" panose="02020603050405020304" pitchFamily="18" charset="0"/>
              </a:rPr>
              <a:t>Are students equipped for learning?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2899682" y="3825203"/>
            <a:ext cx="6335485" cy="845892"/>
          </a:xfrm>
          <a:prstGeom prst="rect">
            <a:avLst/>
          </a:prstGeom>
        </p:spPr>
      </p:pic>
    </p:spTree>
    <p:extLst>
      <p:ext uri="{BB962C8B-B14F-4D97-AF65-F5344CB8AC3E}">
        <p14:creationId xmlns:p14="http://schemas.microsoft.com/office/powerpoint/2010/main" val="222793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731E-7129-DA73-D03C-D69DA7630E6E}"/>
              </a:ext>
            </a:extLst>
          </p:cNvPr>
          <p:cNvSpPr>
            <a:spLocks noGrp="1"/>
          </p:cNvSpPr>
          <p:nvPr>
            <p:ph type="title"/>
          </p:nvPr>
        </p:nvSpPr>
        <p:spPr/>
        <p:txBody>
          <a:bodyPr/>
          <a:lstStyle/>
          <a:p>
            <a:r>
              <a:rPr lang="en-US" dirty="0"/>
              <a:t># of Developmental Skills and Supports</a:t>
            </a:r>
          </a:p>
        </p:txBody>
      </p:sp>
      <p:graphicFrame>
        <p:nvGraphicFramePr>
          <p:cNvPr id="7" name="Table 6">
            <a:extLst>
              <a:ext uri="{FF2B5EF4-FFF2-40B4-BE49-F238E27FC236}">
                <a16:creationId xmlns:a16="http://schemas.microsoft.com/office/drawing/2014/main" id="{5EEEA838-5290-6D7D-7D43-5A10A757F6CE}"/>
              </a:ext>
            </a:extLst>
          </p:cNvPr>
          <p:cNvGraphicFramePr>
            <a:graphicFrameLocks noGrp="1"/>
          </p:cNvGraphicFramePr>
          <p:nvPr>
            <p:extLst>
              <p:ext uri="{D42A27DB-BD31-4B8C-83A1-F6EECF244321}">
                <p14:modId xmlns:p14="http://schemas.microsoft.com/office/powerpoint/2010/main" val="2417699537"/>
              </p:ext>
            </p:extLst>
          </p:nvPr>
        </p:nvGraphicFramePr>
        <p:xfrm>
          <a:off x="1066799" y="116114"/>
          <a:ext cx="10058401" cy="5562600"/>
        </p:xfrm>
        <a:graphic>
          <a:graphicData uri="http://schemas.openxmlformats.org/drawingml/2006/table">
            <a:tbl>
              <a:tblPr>
                <a:tableStyleId>{5C22544A-7EE6-4342-B048-85BDC9FD1C3A}</a:tableStyleId>
              </a:tblPr>
              <a:tblGrid>
                <a:gridCol w="1179261">
                  <a:extLst>
                    <a:ext uri="{9D8B030D-6E8A-4147-A177-3AD203B41FA5}">
                      <a16:colId xmlns:a16="http://schemas.microsoft.com/office/drawing/2014/main" val="1209831456"/>
                    </a:ext>
                  </a:extLst>
                </a:gridCol>
                <a:gridCol w="2219785">
                  <a:extLst>
                    <a:ext uri="{9D8B030D-6E8A-4147-A177-3AD203B41FA5}">
                      <a16:colId xmlns:a16="http://schemas.microsoft.com/office/drawing/2014/main" val="2174795247"/>
                    </a:ext>
                  </a:extLst>
                </a:gridCol>
                <a:gridCol w="2219785">
                  <a:extLst>
                    <a:ext uri="{9D8B030D-6E8A-4147-A177-3AD203B41FA5}">
                      <a16:colId xmlns:a16="http://schemas.microsoft.com/office/drawing/2014/main" val="3781890300"/>
                    </a:ext>
                  </a:extLst>
                </a:gridCol>
                <a:gridCol w="2219785">
                  <a:extLst>
                    <a:ext uri="{9D8B030D-6E8A-4147-A177-3AD203B41FA5}">
                      <a16:colId xmlns:a16="http://schemas.microsoft.com/office/drawing/2014/main" val="2807886222"/>
                    </a:ext>
                  </a:extLst>
                </a:gridCol>
                <a:gridCol w="2219785">
                  <a:extLst>
                    <a:ext uri="{9D8B030D-6E8A-4147-A177-3AD203B41FA5}">
                      <a16:colId xmlns:a16="http://schemas.microsoft.com/office/drawing/2014/main" val="1467067020"/>
                    </a:ext>
                  </a:extLst>
                </a:gridCol>
              </a:tblGrid>
              <a:tr h="426497">
                <a:tc rowSpan="2">
                  <a:txBody>
                    <a:bodyPr/>
                    <a:lstStyle/>
                    <a:p>
                      <a:pPr algn="ctr" fontAlgn="b"/>
                      <a:r>
                        <a:rPr lang="en-US" sz="2400" b="0" i="0" u="none" strike="noStrike" dirty="0">
                          <a:solidFill>
                            <a:srgbClr val="000000"/>
                          </a:solidFill>
                          <a:effectLst/>
                          <a:latin typeface="Arial" panose="020B0604020202020204" pitchFamily="34" charset="0"/>
                        </a:rPr>
                        <a:t>Number</a:t>
                      </a:r>
                    </a:p>
                  </a:txBody>
                  <a:tcPr marL="6350" marR="6350" marT="6350"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gridSpan="4">
                  <a:txBody>
                    <a:bodyPr/>
                    <a:lstStyle/>
                    <a:p>
                      <a:pPr algn="ctr" fontAlgn="b"/>
                      <a:r>
                        <a:rPr lang="en-US" sz="2800" b="1" u="none" strike="noStrike" dirty="0">
                          <a:effectLst/>
                        </a:rPr>
                        <a:t>Skills</a:t>
                      </a:r>
                      <a:endParaRPr lang="en-US" sz="2800" b="1" i="0" u="none" strike="noStrike" dirty="0">
                        <a:solidFill>
                          <a:srgbClr val="000000"/>
                        </a:solidFill>
                        <a:effectLst/>
                        <a:latin typeface="Arial" panose="020B06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7433204"/>
                  </a:ext>
                </a:extLst>
              </a:tr>
              <a:tr h="426497">
                <a:tc vMerge="1">
                  <a:txBody>
                    <a:bodyPr/>
                    <a:lstStyle/>
                    <a:p>
                      <a:endParaRPr lang="en-US"/>
                    </a:p>
                  </a:txBody>
                  <a:tcPr/>
                </a:tc>
                <a:tc>
                  <a:txBody>
                    <a:bodyPr/>
                    <a:lstStyle/>
                    <a:p>
                      <a:pPr algn="ctr" fontAlgn="b"/>
                      <a:r>
                        <a:rPr lang="en-US" sz="2800" u="none" strike="noStrike" dirty="0">
                          <a:effectLst/>
                        </a:rPr>
                        <a:t>2013</a:t>
                      </a:r>
                      <a:endParaRPr lang="en-US" sz="28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b"/>
                      <a:r>
                        <a:rPr lang="en-US" sz="2800" u="none" strike="noStrike" dirty="0">
                          <a:effectLst/>
                        </a:rPr>
                        <a:t>2016</a:t>
                      </a:r>
                      <a:endParaRPr lang="en-US" sz="28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b"/>
                      <a:r>
                        <a:rPr lang="en-US" sz="2800" u="none" strike="noStrike" dirty="0">
                          <a:effectLst/>
                        </a:rPr>
                        <a:t>2019</a:t>
                      </a:r>
                      <a:endParaRPr lang="en-US" sz="28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b"/>
                      <a:r>
                        <a:rPr lang="en-US" sz="2800" u="none" strike="noStrike" dirty="0">
                          <a:effectLst/>
                        </a:rPr>
                        <a:t>2022</a:t>
                      </a:r>
                      <a:endParaRPr lang="en-US" sz="2800" b="0" i="0" u="none" strike="noStrike" dirty="0">
                        <a:solidFill>
                          <a:srgbClr val="000000"/>
                        </a:solidFill>
                        <a:effectLst/>
                        <a:latin typeface="Arial" panose="020B06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1689842706"/>
                  </a:ext>
                </a:extLst>
              </a:tr>
              <a:tr h="426497">
                <a:tc>
                  <a:txBody>
                    <a:bodyPr/>
                    <a:lstStyle/>
                    <a:p>
                      <a:pPr algn="ctr" fontAlgn="t"/>
                      <a:r>
                        <a:rPr lang="en-US" sz="2800" u="none" strike="noStrike">
                          <a:effectLst/>
                        </a:rPr>
                        <a:t>0</a:t>
                      </a:r>
                      <a:endParaRPr lang="en-US" sz="2800" b="0" i="0" u="none" strike="noStrike">
                        <a:solidFill>
                          <a:srgbClr val="000000"/>
                        </a:solidFill>
                        <a:effectLst/>
                        <a:latin typeface="Arial" panose="020B0604020202020204" pitchFamily="34" charset="0"/>
                      </a:endParaRPr>
                    </a:p>
                  </a:txBody>
                  <a:tcPr marL="6350" marR="6350" marT="635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12.6%</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12.9%</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17.2%</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23.8%</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4136404603"/>
                  </a:ext>
                </a:extLst>
              </a:tr>
              <a:tr h="426497">
                <a:tc>
                  <a:txBody>
                    <a:bodyPr/>
                    <a:lstStyle/>
                    <a:p>
                      <a:pPr algn="ctr" fontAlgn="t"/>
                      <a:r>
                        <a:rPr lang="en-US" sz="2800" u="none" strike="noStrike" dirty="0">
                          <a:effectLst/>
                        </a:rPr>
                        <a:t>1</a:t>
                      </a:r>
                      <a:endParaRPr lang="en-US" sz="2800" b="0" i="0" u="none" strike="noStrike" dirty="0">
                        <a:solidFill>
                          <a:srgbClr val="000000"/>
                        </a:solidFill>
                        <a:effectLst/>
                        <a:latin typeface="Arial" panose="020B0604020202020204" pitchFamily="34" charset="0"/>
                      </a:endParaRPr>
                    </a:p>
                  </a:txBody>
                  <a:tcPr marL="6350" marR="6350" marT="635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21.4%</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21.9%</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24.2%</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27.7%</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70508900"/>
                  </a:ext>
                </a:extLst>
              </a:tr>
              <a:tr h="426497">
                <a:tc>
                  <a:txBody>
                    <a:bodyPr/>
                    <a:lstStyle/>
                    <a:p>
                      <a:pPr algn="ctr" fontAlgn="t"/>
                      <a:r>
                        <a:rPr lang="en-US" sz="2800" u="none" strike="noStrike" dirty="0">
                          <a:effectLst/>
                        </a:rPr>
                        <a:t>2</a:t>
                      </a:r>
                      <a:endParaRPr lang="en-US" sz="2800" b="0" i="0" u="none" strike="noStrike" dirty="0">
                        <a:solidFill>
                          <a:srgbClr val="000000"/>
                        </a:solidFill>
                        <a:effectLst/>
                        <a:latin typeface="Arial" panose="020B0604020202020204" pitchFamily="34" charset="0"/>
                      </a:endParaRPr>
                    </a:p>
                  </a:txBody>
                  <a:tcPr marL="6350" marR="6350" marT="635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23.7%</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23.1%</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25.1%</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24.3%</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4096043588"/>
                  </a:ext>
                </a:extLst>
              </a:tr>
              <a:tr h="426497">
                <a:tc>
                  <a:txBody>
                    <a:bodyPr/>
                    <a:lstStyle/>
                    <a:p>
                      <a:pPr algn="ctr" fontAlgn="t"/>
                      <a:r>
                        <a:rPr lang="en-US" sz="2800" u="none" strike="noStrike" dirty="0">
                          <a:effectLst/>
                        </a:rPr>
                        <a:t>3</a:t>
                      </a:r>
                      <a:endParaRPr lang="en-US" sz="2800" b="0" i="0" u="none" strike="noStrike" dirty="0">
                        <a:solidFill>
                          <a:srgbClr val="000000"/>
                        </a:solidFill>
                        <a:effectLst/>
                        <a:latin typeface="Arial" panose="020B0604020202020204" pitchFamily="34" charset="0"/>
                      </a:endParaRPr>
                    </a:p>
                  </a:txBody>
                  <a:tcPr marL="6350" marR="6350" marT="6350" marB="0">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42.2%</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42.1%</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33.5%</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24.1%</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2911213058"/>
                  </a:ext>
                </a:extLst>
              </a:tr>
              <a:tr h="365760">
                <a:tc>
                  <a:txBody>
                    <a:bodyPr/>
                    <a:lstStyle/>
                    <a:p>
                      <a:pPr algn="ctr"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2971932616"/>
                  </a:ext>
                </a:extLst>
              </a:tr>
              <a:tr h="426497">
                <a:tc rowSpan="2">
                  <a:txBody>
                    <a:bodyPr/>
                    <a:lstStyle/>
                    <a:p>
                      <a:pPr algn="ctr" fontAlgn="b"/>
                      <a:r>
                        <a:rPr lang="en-US" sz="2400" b="0" i="0" u="none" strike="noStrike" dirty="0">
                          <a:solidFill>
                            <a:srgbClr val="000000"/>
                          </a:solidFill>
                          <a:effectLst/>
                          <a:latin typeface="Arial" panose="020B0604020202020204" pitchFamily="34" charset="0"/>
                        </a:rPr>
                        <a:t>Number</a:t>
                      </a:r>
                    </a:p>
                  </a:txBody>
                  <a:tcPr marL="6350" marR="6350" marT="6350" marB="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gridSpan="4">
                  <a:txBody>
                    <a:bodyPr/>
                    <a:lstStyle/>
                    <a:p>
                      <a:pPr algn="ctr" fontAlgn="b"/>
                      <a:r>
                        <a:rPr lang="en-US" sz="2800" b="1" u="none" strike="noStrike" dirty="0">
                          <a:effectLst/>
                        </a:rPr>
                        <a:t>Supports</a:t>
                      </a:r>
                      <a:endParaRPr lang="en-US" sz="2800" b="1" i="0" u="none" strike="noStrike" dirty="0">
                        <a:solidFill>
                          <a:srgbClr val="000000"/>
                        </a:solidFill>
                        <a:effectLst/>
                        <a:latin typeface="Arial" panose="020B06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4797519"/>
                  </a:ext>
                </a:extLst>
              </a:tr>
              <a:tr h="426497">
                <a:tc vMerge="1">
                  <a:txBody>
                    <a:bodyPr/>
                    <a:lstStyle/>
                    <a:p>
                      <a:endParaRPr lang="en-US"/>
                    </a:p>
                  </a:txBody>
                  <a:tcPr/>
                </a:tc>
                <a:tc>
                  <a:txBody>
                    <a:bodyPr/>
                    <a:lstStyle/>
                    <a:p>
                      <a:pPr algn="ctr" fontAlgn="b"/>
                      <a:r>
                        <a:rPr lang="en-US" sz="2800" u="none" strike="noStrike" dirty="0">
                          <a:effectLst/>
                        </a:rPr>
                        <a:t>2013</a:t>
                      </a:r>
                      <a:endParaRPr lang="en-US" sz="28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b"/>
                      <a:r>
                        <a:rPr lang="en-US" sz="2800" u="none" strike="noStrike" dirty="0">
                          <a:effectLst/>
                        </a:rPr>
                        <a:t>2016</a:t>
                      </a:r>
                      <a:endParaRPr lang="en-US" sz="28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b"/>
                      <a:r>
                        <a:rPr lang="en-US" sz="2800" u="none" strike="noStrike" dirty="0">
                          <a:effectLst/>
                        </a:rPr>
                        <a:t>2019</a:t>
                      </a:r>
                      <a:endParaRPr lang="en-US" sz="28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b"/>
                      <a:r>
                        <a:rPr lang="en-US" sz="2800" u="none" strike="noStrike" dirty="0">
                          <a:effectLst/>
                        </a:rPr>
                        <a:t>2022</a:t>
                      </a:r>
                      <a:endParaRPr lang="en-US" sz="2800" b="0" i="0" u="none" strike="noStrike" dirty="0">
                        <a:solidFill>
                          <a:srgbClr val="000000"/>
                        </a:solidFill>
                        <a:effectLst/>
                        <a:latin typeface="Arial" panose="020B06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2119006091"/>
                  </a:ext>
                </a:extLst>
              </a:tr>
              <a:tr h="426497">
                <a:tc>
                  <a:txBody>
                    <a:bodyPr/>
                    <a:lstStyle/>
                    <a:p>
                      <a:pPr algn="ctr" fontAlgn="t"/>
                      <a:r>
                        <a:rPr lang="en-US" sz="2800" u="none" strike="noStrike" dirty="0">
                          <a:effectLst/>
                        </a:rPr>
                        <a:t>0</a:t>
                      </a:r>
                      <a:endParaRPr lang="en-US" sz="2800" b="0" i="0" u="none" strike="noStrike" dirty="0">
                        <a:solidFill>
                          <a:srgbClr val="000000"/>
                        </a:solidFill>
                        <a:effectLst/>
                        <a:latin typeface="Arial" panose="020B0604020202020204" pitchFamily="34" charset="0"/>
                      </a:endParaRPr>
                    </a:p>
                  </a:txBody>
                  <a:tcPr marL="6350" marR="6350" marT="635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14.2%</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14.4%</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16.8%</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21.7%</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2939444310"/>
                  </a:ext>
                </a:extLst>
              </a:tr>
              <a:tr h="426497">
                <a:tc>
                  <a:txBody>
                    <a:bodyPr/>
                    <a:lstStyle/>
                    <a:p>
                      <a:pPr algn="ctr" fontAlgn="t"/>
                      <a:r>
                        <a:rPr lang="en-US" sz="2800" u="none" strike="noStrike" dirty="0">
                          <a:effectLst/>
                        </a:rPr>
                        <a:t>1</a:t>
                      </a:r>
                      <a:endParaRPr lang="en-US" sz="2800" b="0" i="0" u="none" strike="noStrike" dirty="0">
                        <a:solidFill>
                          <a:srgbClr val="000000"/>
                        </a:solidFill>
                        <a:effectLst/>
                        <a:latin typeface="Arial" panose="020B0604020202020204" pitchFamily="34" charset="0"/>
                      </a:endParaRPr>
                    </a:p>
                  </a:txBody>
                  <a:tcPr marL="6350" marR="6350" marT="635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17.3%</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16.1%</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17.3%</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19.6%</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3692749827"/>
                  </a:ext>
                </a:extLst>
              </a:tr>
              <a:tr h="426497">
                <a:tc>
                  <a:txBody>
                    <a:bodyPr/>
                    <a:lstStyle/>
                    <a:p>
                      <a:pPr algn="ctr" fontAlgn="t"/>
                      <a:r>
                        <a:rPr lang="en-US" sz="2800" u="none" strike="noStrike" dirty="0">
                          <a:effectLst/>
                        </a:rPr>
                        <a:t>2</a:t>
                      </a:r>
                      <a:endParaRPr lang="en-US" sz="2800" b="0" i="0" u="none" strike="noStrike" dirty="0">
                        <a:solidFill>
                          <a:srgbClr val="000000"/>
                        </a:solidFill>
                        <a:effectLst/>
                        <a:latin typeface="Arial" panose="020B0604020202020204" pitchFamily="34" charset="0"/>
                      </a:endParaRPr>
                    </a:p>
                  </a:txBody>
                  <a:tcPr marL="6350" marR="6350" marT="635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25.6%</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a:effectLst/>
                        </a:rPr>
                        <a:t>24.5%</a:t>
                      </a:r>
                      <a:endParaRPr lang="en-US" sz="2800" b="0" i="0" u="none" strike="noStrike">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25.7%</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24.8%</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1266304859"/>
                  </a:ext>
                </a:extLst>
              </a:tr>
              <a:tr h="426497">
                <a:tc>
                  <a:txBody>
                    <a:bodyPr/>
                    <a:lstStyle/>
                    <a:p>
                      <a:pPr algn="ctr" fontAlgn="t"/>
                      <a:r>
                        <a:rPr lang="en-US" sz="2800" u="none" strike="noStrike" dirty="0">
                          <a:effectLst/>
                        </a:rPr>
                        <a:t>3</a:t>
                      </a:r>
                      <a:endParaRPr lang="en-US" sz="2800" b="0" i="0" u="none" strike="noStrike" dirty="0">
                        <a:solidFill>
                          <a:srgbClr val="000000"/>
                        </a:solidFill>
                        <a:effectLst/>
                        <a:latin typeface="Arial" panose="020B0604020202020204" pitchFamily="34" charset="0"/>
                      </a:endParaRPr>
                    </a:p>
                  </a:txBody>
                  <a:tcPr marL="6350" marR="6350" marT="6350" marB="0">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42.9%</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44.9%</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40.1%</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tc>
                  <a:txBody>
                    <a:bodyPr/>
                    <a:lstStyle/>
                    <a:p>
                      <a:pPr algn="ctr" fontAlgn="t"/>
                      <a:r>
                        <a:rPr lang="en-US" sz="2800" u="none" strike="noStrike" dirty="0">
                          <a:effectLst/>
                        </a:rPr>
                        <a:t>33.8%</a:t>
                      </a:r>
                      <a:endParaRPr lang="en-US" sz="2800" b="0" i="0" u="none" strike="noStrike" dirty="0">
                        <a:solidFill>
                          <a:srgbClr val="000000"/>
                        </a:solidFill>
                        <a:effectLst/>
                        <a:latin typeface="Arial" panose="020B0604020202020204" pitchFamily="34" charset="0"/>
                      </a:endParaRPr>
                    </a:p>
                  </a:txBody>
                  <a:tcPr marL="6350" marR="6350" marT="6350" marB="0">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FC"/>
                    </a:solidFill>
                  </a:tcPr>
                </a:tc>
                <a:extLst>
                  <a:ext uri="{0D108BD9-81ED-4DB2-BD59-A6C34878D82A}">
                    <a16:rowId xmlns:a16="http://schemas.microsoft.com/office/drawing/2014/main" val="2965450726"/>
                  </a:ext>
                </a:extLst>
              </a:tr>
            </a:tbl>
          </a:graphicData>
        </a:graphic>
      </p:graphicFrame>
    </p:spTree>
    <p:extLst>
      <p:ext uri="{BB962C8B-B14F-4D97-AF65-F5344CB8AC3E}">
        <p14:creationId xmlns:p14="http://schemas.microsoft.com/office/powerpoint/2010/main" val="178966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Title 3"/>
          <p:cNvSpPr txBox="1">
            <a:spLocks/>
          </p:cNvSpPr>
          <p:nvPr/>
        </p:nvSpPr>
        <p:spPr>
          <a:xfrm>
            <a:off x="647700" y="1309968"/>
            <a:ext cx="10839450" cy="293818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4800" dirty="0">
                <a:solidFill>
                  <a:schemeClr val="tx2"/>
                </a:solidFill>
                <a:cs typeface="Times New Roman" panose="02020603050405020304" pitchFamily="18" charset="0"/>
              </a:rPr>
              <a:t>Does being equipped matter?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2899682" y="3825203"/>
            <a:ext cx="6335485" cy="845892"/>
          </a:xfrm>
          <a:prstGeom prst="rect">
            <a:avLst/>
          </a:prstGeom>
        </p:spPr>
      </p:pic>
    </p:spTree>
    <p:extLst>
      <p:ext uri="{BB962C8B-B14F-4D97-AF65-F5344CB8AC3E}">
        <p14:creationId xmlns:p14="http://schemas.microsoft.com/office/powerpoint/2010/main" val="3257821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1579-53C3-C7D0-AE2D-B51C3CDE8A6D}"/>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9D43A3DD-7B18-A2CE-D6B6-315271F4C2CA}"/>
              </a:ext>
            </a:extLst>
          </p:cNvPr>
          <p:cNvGraphicFramePr/>
          <p:nvPr>
            <p:extLst>
              <p:ext uri="{D42A27DB-BD31-4B8C-83A1-F6EECF244321}">
                <p14:modId xmlns:p14="http://schemas.microsoft.com/office/powerpoint/2010/main" val="2240891728"/>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00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&amp; Ethnicity</a:t>
            </a:r>
          </a:p>
        </p:txBody>
      </p:sp>
      <p:graphicFrame>
        <p:nvGraphicFramePr>
          <p:cNvPr id="4" name="Table 3"/>
          <p:cNvGraphicFramePr>
            <a:graphicFrameLocks noGrp="1"/>
          </p:cNvGraphicFramePr>
          <p:nvPr>
            <p:extLst>
              <p:ext uri="{D42A27DB-BD31-4B8C-83A1-F6EECF244321}">
                <p14:modId xmlns:p14="http://schemas.microsoft.com/office/powerpoint/2010/main" val="716607038"/>
              </p:ext>
            </p:extLst>
          </p:nvPr>
        </p:nvGraphicFramePr>
        <p:xfrm>
          <a:off x="118872" y="0"/>
          <a:ext cx="11942062" cy="6015319"/>
        </p:xfrm>
        <a:graphic>
          <a:graphicData uri="http://schemas.openxmlformats.org/drawingml/2006/table">
            <a:tbl>
              <a:tblPr>
                <a:tableStyleId>{5C22544A-7EE6-4342-B048-85BDC9FD1C3A}</a:tableStyleId>
              </a:tblPr>
              <a:tblGrid>
                <a:gridCol w="3959902">
                  <a:extLst>
                    <a:ext uri="{9D8B030D-6E8A-4147-A177-3AD203B41FA5}">
                      <a16:colId xmlns:a16="http://schemas.microsoft.com/office/drawing/2014/main" val="20000"/>
                    </a:ext>
                  </a:extLst>
                </a:gridCol>
                <a:gridCol w="1995540">
                  <a:extLst>
                    <a:ext uri="{9D8B030D-6E8A-4147-A177-3AD203B41FA5}">
                      <a16:colId xmlns:a16="http://schemas.microsoft.com/office/drawing/2014/main" val="20001"/>
                    </a:ext>
                  </a:extLst>
                </a:gridCol>
                <a:gridCol w="1995540">
                  <a:extLst>
                    <a:ext uri="{9D8B030D-6E8A-4147-A177-3AD203B41FA5}">
                      <a16:colId xmlns:a16="http://schemas.microsoft.com/office/drawing/2014/main" val="3539687086"/>
                    </a:ext>
                  </a:extLst>
                </a:gridCol>
                <a:gridCol w="1995540">
                  <a:extLst>
                    <a:ext uri="{9D8B030D-6E8A-4147-A177-3AD203B41FA5}">
                      <a16:colId xmlns:a16="http://schemas.microsoft.com/office/drawing/2014/main" val="1288893632"/>
                    </a:ext>
                  </a:extLst>
                </a:gridCol>
                <a:gridCol w="1995540">
                  <a:extLst>
                    <a:ext uri="{9D8B030D-6E8A-4147-A177-3AD203B41FA5}">
                      <a16:colId xmlns:a16="http://schemas.microsoft.com/office/drawing/2014/main" val="20002"/>
                    </a:ext>
                  </a:extLst>
                </a:gridCol>
              </a:tblGrid>
              <a:tr h="776627">
                <a:tc>
                  <a:txBody>
                    <a:bodyPr/>
                    <a:lstStyle/>
                    <a:p>
                      <a:pPr algn="l" fontAlgn="b"/>
                      <a:endParaRPr lang="en-US" sz="28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1" i="0" u="none" strike="noStrike" dirty="0">
                          <a:solidFill>
                            <a:srgbClr val="000000"/>
                          </a:solidFill>
                          <a:effectLst/>
                          <a:latin typeface="Arial" panose="020B0604020202020204" pitchFamily="34" charset="0"/>
                        </a:rPr>
                        <a:t>2013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1" i="0" u="none" strike="noStrike" dirty="0">
                          <a:solidFill>
                            <a:srgbClr val="000000"/>
                          </a:solidFill>
                          <a:effectLst/>
                          <a:latin typeface="Arial" panose="020B0604020202020204" pitchFamily="34" charset="0"/>
                        </a:rPr>
                        <a:t>2016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1" u="none" strike="noStrike" dirty="0">
                          <a:effectLst/>
                        </a:rPr>
                        <a:t>2019</a:t>
                      </a:r>
                      <a:endParaRPr lang="en-US" sz="28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1" u="none" strike="noStrike" dirty="0">
                          <a:effectLst/>
                        </a:rPr>
                        <a:t>2022</a:t>
                      </a:r>
                      <a:endParaRPr lang="en-US" sz="28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2708">
                <a:tc>
                  <a:txBody>
                    <a:bodyPr/>
                    <a:lstStyle/>
                    <a:p>
                      <a:pPr algn="l" fontAlgn="t"/>
                      <a:r>
                        <a:rPr lang="en-US" sz="2800" b="1" u="none" strike="noStrike" dirty="0">
                          <a:effectLst/>
                        </a:rPr>
                        <a:t>Missing Race</a:t>
                      </a:r>
                      <a:endParaRPr lang="en-US" sz="2800" b="1"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1.7%</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1.3%</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2.0%</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2.2%</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580748">
                <a:tc>
                  <a:txBody>
                    <a:bodyPr/>
                    <a:lstStyle/>
                    <a:p>
                      <a:pPr algn="l" fontAlgn="t"/>
                      <a:r>
                        <a:rPr lang="en-US" sz="2800" b="1" u="none" strike="noStrike" dirty="0">
                          <a:effectLst/>
                        </a:rPr>
                        <a:t>American Indian</a:t>
                      </a:r>
                      <a:endParaRPr lang="en-US" sz="2800" b="1"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fontAlgn="ctr"/>
                      <a:r>
                        <a:rPr lang="en-US" sz="3600" b="0" i="0" u="none" strike="noStrike" dirty="0">
                          <a:solidFill>
                            <a:srgbClr val="000000"/>
                          </a:solidFill>
                          <a:effectLst/>
                          <a:latin typeface="Times New Roman" panose="02020603050405020304" pitchFamily="18" charset="0"/>
                        </a:rPr>
                        <a:t>5.0%</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5.1%</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3.9%</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4.0%</a:t>
                      </a:r>
                    </a:p>
                  </a:txBody>
                  <a:tcPr marL="6350" marR="6350" marT="6350" marB="0" anchor="ctr">
                    <a:solidFill>
                      <a:schemeClr val="bg1"/>
                    </a:solidFill>
                  </a:tcPr>
                </a:tc>
                <a:extLst>
                  <a:ext uri="{0D108BD9-81ED-4DB2-BD59-A6C34878D82A}">
                    <a16:rowId xmlns:a16="http://schemas.microsoft.com/office/drawing/2014/main" val="10002"/>
                  </a:ext>
                </a:extLst>
              </a:tr>
              <a:tr h="580748">
                <a:tc>
                  <a:txBody>
                    <a:bodyPr/>
                    <a:lstStyle/>
                    <a:p>
                      <a:pPr algn="l" fontAlgn="t"/>
                      <a:r>
                        <a:rPr lang="en-US" sz="2800" b="1" u="none" strike="noStrike" dirty="0">
                          <a:effectLst/>
                        </a:rPr>
                        <a:t>Asian Pacific Islander</a:t>
                      </a:r>
                      <a:endParaRPr lang="en-US" sz="2800" b="1"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3.2%</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3.5%</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4.6%</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4.6%</a:t>
                      </a:r>
                    </a:p>
                  </a:txBody>
                  <a:tcPr marL="6350" marR="6350" marT="6350" marB="0" anchor="ctr">
                    <a:solidFill>
                      <a:schemeClr val="bg1"/>
                    </a:solidFill>
                  </a:tcPr>
                </a:tc>
                <a:extLst>
                  <a:ext uri="{0D108BD9-81ED-4DB2-BD59-A6C34878D82A}">
                    <a16:rowId xmlns:a16="http://schemas.microsoft.com/office/drawing/2014/main" val="10003"/>
                  </a:ext>
                </a:extLst>
              </a:tr>
              <a:tr h="580748">
                <a:tc>
                  <a:txBody>
                    <a:bodyPr/>
                    <a:lstStyle/>
                    <a:p>
                      <a:pPr algn="l" fontAlgn="t"/>
                      <a:r>
                        <a:rPr lang="en-US" sz="2800" b="1" u="none" strike="noStrike" dirty="0">
                          <a:effectLst/>
                        </a:rPr>
                        <a:t>Black</a:t>
                      </a:r>
                      <a:endParaRPr lang="en-US" sz="2800" b="1"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4.8%</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5.2%</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6.1%</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6.6%</a:t>
                      </a:r>
                    </a:p>
                  </a:txBody>
                  <a:tcPr marL="6350" marR="6350" marT="6350" marB="0" anchor="ctr">
                    <a:solidFill>
                      <a:schemeClr val="bg1"/>
                    </a:solidFill>
                  </a:tcPr>
                </a:tc>
                <a:extLst>
                  <a:ext uri="{0D108BD9-81ED-4DB2-BD59-A6C34878D82A}">
                    <a16:rowId xmlns:a16="http://schemas.microsoft.com/office/drawing/2014/main" val="10004"/>
                  </a:ext>
                </a:extLst>
              </a:tr>
              <a:tr h="580748">
                <a:tc>
                  <a:txBody>
                    <a:bodyPr/>
                    <a:lstStyle/>
                    <a:p>
                      <a:pPr algn="l" fontAlgn="t"/>
                      <a:r>
                        <a:rPr lang="en-US" sz="2800" b="1" u="none" strike="noStrike" dirty="0">
                          <a:effectLst/>
                        </a:rPr>
                        <a:t>White</a:t>
                      </a:r>
                      <a:endParaRPr lang="en-US" sz="28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71.3%</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67.2%</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66.9%</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64.1%</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0748">
                <a:tc>
                  <a:txBody>
                    <a:bodyPr/>
                    <a:lstStyle/>
                    <a:p>
                      <a:pPr algn="l" fontAlgn="t"/>
                      <a:r>
                        <a:rPr lang="en-US" sz="2800" b="1" u="none" strike="noStrike" dirty="0">
                          <a:effectLst/>
                        </a:rPr>
                        <a:t>Multiple Races</a:t>
                      </a:r>
                      <a:endParaRPr lang="en-US" sz="2800" b="1"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3.0%</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3.6%</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3.0%</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3.9%</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80748">
                <a:tc>
                  <a:txBody>
                    <a:bodyPr/>
                    <a:lstStyle/>
                    <a:p>
                      <a:pPr algn="l" fontAlgn="t"/>
                      <a:r>
                        <a:rPr lang="en-US" sz="2800" b="1" u="none" strike="noStrike" dirty="0">
                          <a:effectLst/>
                        </a:rPr>
                        <a:t>Latino</a:t>
                      </a:r>
                      <a:endParaRPr lang="en-US" sz="2800" b="1"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7.2%</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9.3%</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9.0%</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10.1%</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7"/>
                  </a:ext>
                </a:extLst>
              </a:tr>
              <a:tr h="580748">
                <a:tc>
                  <a:txBody>
                    <a:bodyPr/>
                    <a:lstStyle/>
                    <a:p>
                      <a:pPr algn="l" fontAlgn="t"/>
                      <a:r>
                        <a:rPr lang="en-US" sz="2800" b="1" u="none" strike="noStrike" dirty="0">
                          <a:effectLst/>
                        </a:rPr>
                        <a:t>Somali</a:t>
                      </a:r>
                      <a:endParaRPr lang="en-US" sz="2800" b="1"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1.2%</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2.1%</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2.2%</a:t>
                      </a:r>
                    </a:p>
                  </a:txBody>
                  <a:tcPr marL="6350" marR="6350" marT="6350" marB="0" anchor="ctr">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2.6%</a:t>
                      </a:r>
                    </a:p>
                  </a:txBody>
                  <a:tcPr marL="6350" marR="6350" marT="6350" marB="0" anchor="ctr">
                    <a:solidFill>
                      <a:schemeClr val="bg1"/>
                    </a:solidFill>
                  </a:tcPr>
                </a:tc>
                <a:extLst>
                  <a:ext uri="{0D108BD9-81ED-4DB2-BD59-A6C34878D82A}">
                    <a16:rowId xmlns:a16="http://schemas.microsoft.com/office/drawing/2014/main" val="10008"/>
                  </a:ext>
                </a:extLst>
              </a:tr>
              <a:tr h="580748">
                <a:tc>
                  <a:txBody>
                    <a:bodyPr/>
                    <a:lstStyle/>
                    <a:p>
                      <a:pPr algn="l" fontAlgn="t"/>
                      <a:r>
                        <a:rPr lang="en-US" sz="2800" b="1" i="1" u="none" strike="noStrike" dirty="0">
                          <a:effectLst/>
                        </a:rPr>
                        <a:t>Hmong</a:t>
                      </a:r>
                      <a:endParaRPr lang="en-US" sz="2800" b="1" i="1"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2.6%</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2.8%</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a:solidFill>
                            <a:srgbClr val="000000"/>
                          </a:solidFill>
                          <a:effectLst/>
                          <a:latin typeface="Times New Roman" panose="02020603050405020304" pitchFamily="18" charset="0"/>
                        </a:rPr>
                        <a:t>2.3%</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3600" b="0" i="0" u="none" strike="noStrike" dirty="0">
                          <a:solidFill>
                            <a:srgbClr val="000000"/>
                          </a:solidFill>
                          <a:effectLst/>
                          <a:latin typeface="Times New Roman" panose="02020603050405020304" pitchFamily="18" charset="0"/>
                        </a:rPr>
                        <a:t>1.9%</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67862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1517-BB06-3BB0-1765-FA83B2597145}"/>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BAD61D0B-85B1-5C20-4FDC-B1932F8C12DA}"/>
              </a:ext>
            </a:extLst>
          </p:cNvPr>
          <p:cNvGraphicFramePr/>
          <p:nvPr>
            <p:extLst>
              <p:ext uri="{D42A27DB-BD31-4B8C-83A1-F6EECF244321}">
                <p14:modId xmlns:p14="http://schemas.microsoft.com/office/powerpoint/2010/main" val="1219842417"/>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865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D239-B72C-3B20-B45B-5370EEBE4A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873604-AE65-368B-2C2C-B5001A29FF83}"/>
              </a:ext>
            </a:extLst>
          </p:cNvPr>
          <p:cNvSpPr>
            <a:spLocks noGrp="1"/>
          </p:cNvSpPr>
          <p:nvPr>
            <p:ph idx="1"/>
          </p:nvPr>
        </p:nvSpPr>
        <p:spPr/>
        <p:txBody>
          <a:bodyPr>
            <a:normAutofit/>
          </a:bodyPr>
          <a:lstStyle/>
          <a:p>
            <a:pPr marL="0" marR="0" indent="0">
              <a:spcBef>
                <a:spcPts val="0"/>
              </a:spcBef>
              <a:spcAft>
                <a:spcPts val="0"/>
              </a:spcAft>
              <a:buNone/>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Sense of Belonging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feeling cared for by parents, adults in the community, and friends; feeling in control of one’s life and having influence in one’s future; ability to build relationships; feeling valued and appreciated, and accepting others who are different.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1889548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E03D-0884-882A-FB2D-3771CB649642}"/>
              </a:ext>
            </a:extLst>
          </p:cNvPr>
          <p:cNvSpPr>
            <a:spLocks noGrp="1"/>
          </p:cNvSpPr>
          <p:nvPr>
            <p:ph type="title"/>
          </p:nvPr>
        </p:nvSpPr>
        <p:spPr/>
        <p:txBody>
          <a:bodyPr/>
          <a:lstStyle/>
          <a:p>
            <a:endParaRPr lang="en-US"/>
          </a:p>
        </p:txBody>
      </p:sp>
      <p:graphicFrame>
        <p:nvGraphicFramePr>
          <p:cNvPr id="5" name="Chart 4">
            <a:extLst>
              <a:ext uri="{FF2B5EF4-FFF2-40B4-BE49-F238E27FC236}">
                <a16:creationId xmlns:a16="http://schemas.microsoft.com/office/drawing/2014/main" id="{B7A596FC-7626-3D22-859E-DDB14C37EF92}"/>
              </a:ext>
            </a:extLst>
          </p:cNvPr>
          <p:cNvGraphicFramePr/>
          <p:nvPr>
            <p:extLst>
              <p:ext uri="{D42A27DB-BD31-4B8C-83A1-F6EECF244321}">
                <p14:modId xmlns:p14="http://schemas.microsoft.com/office/powerpoint/2010/main" val="4154580020"/>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5508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42CB-FBE1-7A28-564B-B5306158D23F}"/>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C3301C7D-9B46-AB65-C6CE-302DED054855}"/>
              </a:ext>
            </a:extLst>
          </p:cNvPr>
          <p:cNvGraphicFramePr/>
          <p:nvPr>
            <p:extLst>
              <p:ext uri="{D42A27DB-BD31-4B8C-83A1-F6EECF244321}">
                <p14:modId xmlns:p14="http://schemas.microsoft.com/office/powerpoint/2010/main" val="655248940"/>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346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C85D-D612-5C68-3154-B5AB7708B106}"/>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4728D17A-733B-DCF0-83D8-07353151D2C4}"/>
              </a:ext>
            </a:extLst>
          </p:cNvPr>
          <p:cNvGraphicFramePr/>
          <p:nvPr>
            <p:extLst>
              <p:ext uri="{D42A27DB-BD31-4B8C-83A1-F6EECF244321}">
                <p14:modId xmlns:p14="http://schemas.microsoft.com/office/powerpoint/2010/main" val="2257286410"/>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942EF0D-1DDA-43C6-2CB2-318679612973}"/>
              </a:ext>
            </a:extLst>
          </p:cNvPr>
          <p:cNvSpPr txBox="1"/>
          <p:nvPr/>
        </p:nvSpPr>
        <p:spPr>
          <a:xfrm>
            <a:off x="2457450" y="2573030"/>
            <a:ext cx="904415" cy="523220"/>
          </a:xfrm>
          <a:prstGeom prst="rect">
            <a:avLst/>
          </a:prstGeom>
          <a:noFill/>
        </p:spPr>
        <p:txBody>
          <a:bodyPr wrap="none" rtlCol="0">
            <a:spAutoFit/>
          </a:bodyPr>
          <a:lstStyle/>
          <a:p>
            <a:r>
              <a:rPr lang="en-US" sz="2800" dirty="0"/>
              <a:t>44%</a:t>
            </a:r>
          </a:p>
        </p:txBody>
      </p:sp>
      <p:sp>
        <p:nvSpPr>
          <p:cNvPr id="7" name="TextBox 6">
            <a:extLst>
              <a:ext uri="{FF2B5EF4-FFF2-40B4-BE49-F238E27FC236}">
                <a16:creationId xmlns:a16="http://schemas.microsoft.com/office/drawing/2014/main" id="{786C595C-1B33-0673-B61C-9B79D190F182}"/>
              </a:ext>
            </a:extLst>
          </p:cNvPr>
          <p:cNvSpPr txBox="1"/>
          <p:nvPr/>
        </p:nvSpPr>
        <p:spPr>
          <a:xfrm>
            <a:off x="9372600" y="1356360"/>
            <a:ext cx="904415" cy="523220"/>
          </a:xfrm>
          <a:prstGeom prst="rect">
            <a:avLst/>
          </a:prstGeom>
          <a:noFill/>
        </p:spPr>
        <p:txBody>
          <a:bodyPr wrap="none" rtlCol="0">
            <a:spAutoFit/>
          </a:bodyPr>
          <a:lstStyle/>
          <a:p>
            <a:r>
              <a:rPr lang="en-US" sz="2800" dirty="0"/>
              <a:t>79%</a:t>
            </a:r>
          </a:p>
        </p:txBody>
      </p:sp>
    </p:spTree>
    <p:extLst>
      <p:ext uri="{BB962C8B-B14F-4D97-AF65-F5344CB8AC3E}">
        <p14:creationId xmlns:p14="http://schemas.microsoft.com/office/powerpoint/2010/main" val="2504751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9CB9-2E3E-57A7-CC8F-7186A8961CBD}"/>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63770E60-F485-8579-A26B-2DC199D2064C}"/>
              </a:ext>
            </a:extLst>
          </p:cNvPr>
          <p:cNvGraphicFramePr/>
          <p:nvPr>
            <p:extLst>
              <p:ext uri="{D42A27DB-BD31-4B8C-83A1-F6EECF244321}">
                <p14:modId xmlns:p14="http://schemas.microsoft.com/office/powerpoint/2010/main" val="1536226389"/>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3853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F336-CCE7-4B6E-6942-B1895F8B97A4}"/>
              </a:ext>
            </a:extLst>
          </p:cNvPr>
          <p:cNvSpPr>
            <a:spLocks noGrp="1"/>
          </p:cNvSpPr>
          <p:nvPr>
            <p:ph type="title"/>
          </p:nvPr>
        </p:nvSpPr>
        <p:spPr/>
        <p:txBody>
          <a:bodyPr/>
          <a:lstStyle/>
          <a:p>
            <a:r>
              <a:rPr lang="en-US" dirty="0"/>
              <a:t>Alcohol, marijuana, other drugs (last 12 months)</a:t>
            </a:r>
          </a:p>
        </p:txBody>
      </p:sp>
      <p:graphicFrame>
        <p:nvGraphicFramePr>
          <p:cNvPr id="6" name="Chart 5">
            <a:extLst>
              <a:ext uri="{FF2B5EF4-FFF2-40B4-BE49-F238E27FC236}">
                <a16:creationId xmlns:a16="http://schemas.microsoft.com/office/drawing/2014/main" id="{E9A20EE5-4FC1-E43B-E0C6-202905E9186E}"/>
              </a:ext>
            </a:extLst>
          </p:cNvPr>
          <p:cNvGraphicFramePr/>
          <p:nvPr>
            <p:extLst>
              <p:ext uri="{D42A27DB-BD31-4B8C-83A1-F6EECF244321}">
                <p14:modId xmlns:p14="http://schemas.microsoft.com/office/powerpoint/2010/main" val="682081835"/>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258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C53F-1EE9-1B57-993B-8F28551DD2DB}"/>
              </a:ext>
            </a:extLst>
          </p:cNvPr>
          <p:cNvSpPr>
            <a:spLocks noGrp="1"/>
          </p:cNvSpPr>
          <p:nvPr>
            <p:ph type="title"/>
          </p:nvPr>
        </p:nvSpPr>
        <p:spPr/>
        <p:txBody>
          <a:bodyPr/>
          <a:lstStyle/>
          <a:p>
            <a:r>
              <a:rPr lang="en-US" dirty="0"/>
              <a:t>Alcohol, marijuana, other drugs (last 12 months)</a:t>
            </a:r>
          </a:p>
        </p:txBody>
      </p:sp>
      <p:graphicFrame>
        <p:nvGraphicFramePr>
          <p:cNvPr id="4" name="Chart 3">
            <a:extLst>
              <a:ext uri="{FF2B5EF4-FFF2-40B4-BE49-F238E27FC236}">
                <a16:creationId xmlns:a16="http://schemas.microsoft.com/office/drawing/2014/main" id="{269C9C31-AC80-7500-180D-820E4A9A0F0E}"/>
              </a:ext>
            </a:extLst>
          </p:cNvPr>
          <p:cNvGraphicFramePr/>
          <p:nvPr>
            <p:extLst>
              <p:ext uri="{D42A27DB-BD31-4B8C-83A1-F6EECF244321}">
                <p14:modId xmlns:p14="http://schemas.microsoft.com/office/powerpoint/2010/main" val="4053804610"/>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7997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5C2E-2188-163A-269F-BB240C64A9AF}"/>
              </a:ext>
            </a:extLst>
          </p:cNvPr>
          <p:cNvSpPr>
            <a:spLocks noGrp="1"/>
          </p:cNvSpPr>
          <p:nvPr>
            <p:ph type="title"/>
          </p:nvPr>
        </p:nvSpPr>
        <p:spPr/>
        <p:txBody>
          <a:bodyPr/>
          <a:lstStyle/>
          <a:p>
            <a:r>
              <a:rPr lang="en-US" dirty="0"/>
              <a:t>Last 6 months, year, or ever</a:t>
            </a:r>
          </a:p>
        </p:txBody>
      </p:sp>
      <p:graphicFrame>
        <p:nvGraphicFramePr>
          <p:cNvPr id="4" name="Chart 3">
            <a:extLst>
              <a:ext uri="{FF2B5EF4-FFF2-40B4-BE49-F238E27FC236}">
                <a16:creationId xmlns:a16="http://schemas.microsoft.com/office/drawing/2014/main" id="{365AB31C-BDD1-E387-D037-8CC4CC52F2E1}"/>
              </a:ext>
            </a:extLst>
          </p:cNvPr>
          <p:cNvGraphicFramePr/>
          <p:nvPr>
            <p:extLst>
              <p:ext uri="{D42A27DB-BD31-4B8C-83A1-F6EECF244321}">
                <p14:modId xmlns:p14="http://schemas.microsoft.com/office/powerpoint/2010/main" val="2380569990"/>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56EB5111-C8C9-355E-5DED-5FD1F0D48F19}"/>
              </a:ext>
            </a:extLst>
          </p:cNvPr>
          <p:cNvSpPr txBox="1"/>
          <p:nvPr/>
        </p:nvSpPr>
        <p:spPr>
          <a:xfrm>
            <a:off x="9340645" y="3532239"/>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19%</a:t>
            </a:r>
          </a:p>
        </p:txBody>
      </p:sp>
    </p:spTree>
    <p:extLst>
      <p:ext uri="{BB962C8B-B14F-4D97-AF65-F5344CB8AC3E}">
        <p14:creationId xmlns:p14="http://schemas.microsoft.com/office/powerpoint/2010/main" val="74503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F63A-5B01-FDE5-0D4F-B2AB3CB196B5}"/>
              </a:ext>
            </a:extLst>
          </p:cNvPr>
          <p:cNvSpPr>
            <a:spLocks noGrp="1"/>
          </p:cNvSpPr>
          <p:nvPr>
            <p:ph type="title"/>
          </p:nvPr>
        </p:nvSpPr>
        <p:spPr/>
        <p:txBody>
          <a:bodyPr/>
          <a:lstStyle/>
          <a:p>
            <a:r>
              <a:rPr lang="en-US" dirty="0"/>
              <a:t>Last 6 months, year, or ever</a:t>
            </a:r>
          </a:p>
        </p:txBody>
      </p:sp>
      <p:graphicFrame>
        <p:nvGraphicFramePr>
          <p:cNvPr id="4" name="Chart 3">
            <a:extLst>
              <a:ext uri="{FF2B5EF4-FFF2-40B4-BE49-F238E27FC236}">
                <a16:creationId xmlns:a16="http://schemas.microsoft.com/office/drawing/2014/main" id="{9BBA64EE-E0C6-E6DF-B0D6-DEFD662DEE3C}"/>
              </a:ext>
            </a:extLst>
          </p:cNvPr>
          <p:cNvGraphicFramePr/>
          <p:nvPr>
            <p:extLst>
              <p:ext uri="{D42A27DB-BD31-4B8C-83A1-F6EECF244321}">
                <p14:modId xmlns:p14="http://schemas.microsoft.com/office/powerpoint/2010/main" val="2586856891"/>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95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76275" y="2106386"/>
            <a:ext cx="10839450" cy="261529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4800" dirty="0">
                <a:solidFill>
                  <a:schemeClr val="tx2"/>
                </a:solidFill>
                <a:cs typeface="Times New Roman" panose="02020603050405020304" pitchFamily="18" charset="0"/>
              </a:rPr>
              <a:t>Our Process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588" y="489856"/>
            <a:ext cx="2304288" cy="2560320"/>
          </a:xfrm>
          <a:prstGeom prst="rect">
            <a:avLst/>
          </a:prstGeom>
        </p:spPr>
      </p:pic>
    </p:spTree>
    <p:extLst>
      <p:ext uri="{BB962C8B-B14F-4D97-AF65-F5344CB8AC3E}">
        <p14:creationId xmlns:p14="http://schemas.microsoft.com/office/powerpoint/2010/main" val="3230889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D639-22BF-0837-B817-40A8DEFB1A5E}"/>
              </a:ext>
            </a:extLst>
          </p:cNvPr>
          <p:cNvSpPr>
            <a:spLocks noGrp="1"/>
          </p:cNvSpPr>
          <p:nvPr>
            <p:ph type="title"/>
          </p:nvPr>
        </p:nvSpPr>
        <p:spPr/>
        <p:txBody>
          <a:bodyPr/>
          <a:lstStyle/>
          <a:p>
            <a:r>
              <a:rPr lang="en-US" dirty="0"/>
              <a:t>Ever experienced trauma (10 items)</a:t>
            </a:r>
          </a:p>
        </p:txBody>
      </p:sp>
      <p:graphicFrame>
        <p:nvGraphicFramePr>
          <p:cNvPr id="4" name="Chart 3">
            <a:extLst>
              <a:ext uri="{FF2B5EF4-FFF2-40B4-BE49-F238E27FC236}">
                <a16:creationId xmlns:a16="http://schemas.microsoft.com/office/drawing/2014/main" id="{B361041A-E1DC-E573-C1A3-5B19A5004256}"/>
              </a:ext>
            </a:extLst>
          </p:cNvPr>
          <p:cNvGraphicFramePr/>
          <p:nvPr>
            <p:extLst>
              <p:ext uri="{D42A27DB-BD31-4B8C-83A1-F6EECF244321}">
                <p14:modId xmlns:p14="http://schemas.microsoft.com/office/powerpoint/2010/main" val="430757228"/>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280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52BC-FECB-08CD-2430-24BF8C219F64}"/>
              </a:ext>
            </a:extLst>
          </p:cNvPr>
          <p:cNvSpPr>
            <a:spLocks noGrp="1"/>
          </p:cNvSpPr>
          <p:nvPr>
            <p:ph type="title"/>
          </p:nvPr>
        </p:nvSpPr>
        <p:spPr/>
        <p:txBody>
          <a:bodyPr/>
          <a:lstStyle/>
          <a:p>
            <a:r>
              <a:rPr lang="en-US" dirty="0"/>
              <a:t>Ever experienced trauma (10 items)</a:t>
            </a:r>
          </a:p>
        </p:txBody>
      </p:sp>
      <p:graphicFrame>
        <p:nvGraphicFramePr>
          <p:cNvPr id="4" name="Chart 3">
            <a:extLst>
              <a:ext uri="{FF2B5EF4-FFF2-40B4-BE49-F238E27FC236}">
                <a16:creationId xmlns:a16="http://schemas.microsoft.com/office/drawing/2014/main" id="{01E4A905-D3CA-585C-1408-99FF77366152}"/>
              </a:ext>
            </a:extLst>
          </p:cNvPr>
          <p:cNvGraphicFramePr/>
          <p:nvPr>
            <p:extLst>
              <p:ext uri="{D42A27DB-BD31-4B8C-83A1-F6EECF244321}">
                <p14:modId xmlns:p14="http://schemas.microsoft.com/office/powerpoint/2010/main" val="3654907720"/>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6387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F2B4-6948-8011-637D-73B52A28D24F}"/>
              </a:ext>
            </a:extLst>
          </p:cNvPr>
          <p:cNvSpPr>
            <a:spLocks noGrp="1"/>
          </p:cNvSpPr>
          <p:nvPr>
            <p:ph type="title"/>
          </p:nvPr>
        </p:nvSpPr>
        <p:spPr/>
        <p:txBody>
          <a:bodyPr/>
          <a:lstStyle/>
          <a:p>
            <a:r>
              <a:rPr lang="en-US" dirty="0"/>
              <a:t>After-school activities</a:t>
            </a:r>
          </a:p>
        </p:txBody>
      </p:sp>
      <p:graphicFrame>
        <p:nvGraphicFramePr>
          <p:cNvPr id="4" name="Chart 3">
            <a:extLst>
              <a:ext uri="{FF2B5EF4-FFF2-40B4-BE49-F238E27FC236}">
                <a16:creationId xmlns:a16="http://schemas.microsoft.com/office/drawing/2014/main" id="{A2A3FEE4-9A73-D0FD-DE1E-E39411C6B7AF}"/>
              </a:ext>
            </a:extLst>
          </p:cNvPr>
          <p:cNvGraphicFramePr/>
          <p:nvPr>
            <p:extLst>
              <p:ext uri="{D42A27DB-BD31-4B8C-83A1-F6EECF244321}">
                <p14:modId xmlns:p14="http://schemas.microsoft.com/office/powerpoint/2010/main" val="4151691430"/>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310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28A4-8611-CFC3-A8B0-2D45B6736065}"/>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E0A798EB-AD4D-FF88-8A32-E847795BD8AB}"/>
              </a:ext>
            </a:extLst>
          </p:cNvPr>
          <p:cNvGraphicFramePr/>
          <p:nvPr>
            <p:extLst>
              <p:ext uri="{D42A27DB-BD31-4B8C-83A1-F6EECF244321}">
                <p14:modId xmlns:p14="http://schemas.microsoft.com/office/powerpoint/2010/main" val="4069207384"/>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1899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C1F6-66C7-E373-056B-EBC49404FAB8}"/>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37242340-7A2B-50CA-914A-70FF70D6DF0C}"/>
              </a:ext>
            </a:extLst>
          </p:cNvPr>
          <p:cNvGraphicFramePr/>
          <p:nvPr>
            <p:extLst>
              <p:ext uri="{D42A27DB-BD31-4B8C-83A1-F6EECF244321}">
                <p14:modId xmlns:p14="http://schemas.microsoft.com/office/powerpoint/2010/main" val="906799250"/>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3976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1091-A148-2923-F2D0-8A161C30009F}"/>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ADF1FED3-AF87-91F2-514E-0EA71407BD75}"/>
              </a:ext>
            </a:extLst>
          </p:cNvPr>
          <p:cNvGraphicFramePr/>
          <p:nvPr>
            <p:extLst>
              <p:ext uri="{D42A27DB-BD31-4B8C-83A1-F6EECF244321}">
                <p14:modId xmlns:p14="http://schemas.microsoft.com/office/powerpoint/2010/main" val="3576362506"/>
              </p:ext>
            </p:extLst>
          </p:nvPr>
        </p:nvGraphicFramePr>
        <p:xfrm>
          <a:off x="609600" y="0"/>
          <a:ext cx="10972800" cy="566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6227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1407-1F38-F064-699D-F2D68554CB23}"/>
              </a:ext>
            </a:extLst>
          </p:cNvPr>
          <p:cNvSpPr>
            <a:spLocks noGrp="1"/>
          </p:cNvSpPr>
          <p:nvPr>
            <p:ph type="title"/>
          </p:nvPr>
        </p:nvSpPr>
        <p:spPr/>
        <p:txBody>
          <a:bodyPr/>
          <a:lstStyle/>
          <a:p>
            <a:r>
              <a:rPr lang="en-US" dirty="0"/>
              <a:t>High School Graduation &amp; College Plans</a:t>
            </a:r>
          </a:p>
        </p:txBody>
      </p:sp>
      <p:pic>
        <p:nvPicPr>
          <p:cNvPr id="16" name="Picture 15">
            <a:extLst>
              <a:ext uri="{FF2B5EF4-FFF2-40B4-BE49-F238E27FC236}">
                <a16:creationId xmlns:a16="http://schemas.microsoft.com/office/drawing/2014/main" id="{EFC8C44C-D1BB-37CC-375F-5EAD286EA8E2}"/>
              </a:ext>
            </a:extLst>
          </p:cNvPr>
          <p:cNvPicPr>
            <a:picLocks noChangeAspect="1"/>
          </p:cNvPicPr>
          <p:nvPr/>
        </p:nvPicPr>
        <p:blipFill>
          <a:blip r:embed="rId2"/>
          <a:stretch>
            <a:fillRect/>
          </a:stretch>
        </p:blipFill>
        <p:spPr>
          <a:xfrm>
            <a:off x="16047" y="494676"/>
            <a:ext cx="12175953" cy="4915757"/>
          </a:xfrm>
          <a:prstGeom prst="rect">
            <a:avLst/>
          </a:prstGeom>
        </p:spPr>
      </p:pic>
    </p:spTree>
    <p:extLst>
      <p:ext uri="{BB962C8B-B14F-4D97-AF65-F5344CB8AC3E}">
        <p14:creationId xmlns:p14="http://schemas.microsoft.com/office/powerpoint/2010/main" val="3013213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Elevate Student Voice</a:t>
            </a:r>
          </a:p>
        </p:txBody>
      </p:sp>
      <p:sp>
        <p:nvSpPr>
          <p:cNvPr id="3" name="Content Placeholder 2"/>
          <p:cNvSpPr>
            <a:spLocks noGrp="1"/>
          </p:cNvSpPr>
          <p:nvPr>
            <p:ph idx="1"/>
          </p:nvPr>
        </p:nvSpPr>
        <p:spPr/>
        <p:txBody>
          <a:bodyPr>
            <a:normAutofit/>
          </a:bodyPr>
          <a:lstStyle/>
          <a:p>
            <a:pPr marL="0" indent="0">
              <a:buNone/>
            </a:pPr>
            <a:r>
              <a:rPr lang="en-US" dirty="0"/>
              <a:t>Consider designing a </a:t>
            </a:r>
            <a:r>
              <a:rPr lang="en-US" b="1" i="1" dirty="0"/>
              <a:t>Student-Led Data Summit</a:t>
            </a:r>
          </a:p>
          <a:p>
            <a:pPr marL="0" indent="0">
              <a:buNone/>
            </a:pPr>
            <a:endParaRPr lang="en-US" dirty="0"/>
          </a:p>
          <a:p>
            <a:pPr marL="0" indent="0">
              <a:buNone/>
            </a:pPr>
            <a:r>
              <a:rPr lang="en-US" dirty="0"/>
              <a:t>We elevate student voice when students become</a:t>
            </a:r>
          </a:p>
          <a:p>
            <a:r>
              <a:rPr lang="en-US" dirty="0"/>
              <a:t>Thought partners – idea generators</a:t>
            </a:r>
          </a:p>
          <a:p>
            <a:r>
              <a:rPr lang="en-US" dirty="0"/>
              <a:t>Decision makers</a:t>
            </a:r>
          </a:p>
          <a:p>
            <a:r>
              <a:rPr lang="en-US" dirty="0"/>
              <a:t>Implementers</a:t>
            </a:r>
          </a:p>
          <a:p>
            <a:endParaRPr lang="en-US" dirty="0"/>
          </a:p>
          <a:p>
            <a:pPr marL="0" indent="0">
              <a:buNone/>
            </a:pPr>
            <a:r>
              <a:rPr lang="en-US" dirty="0"/>
              <a:t>Examples: </a:t>
            </a:r>
            <a:r>
              <a:rPr lang="en-US" sz="3200" dirty="0">
                <a:hlinkClick r:id="rId3"/>
              </a:rPr>
              <a:t>Northfield Promise</a:t>
            </a:r>
            <a:r>
              <a:rPr lang="en-US" sz="3200" dirty="0"/>
              <a:t> &amp; </a:t>
            </a:r>
            <a:r>
              <a:rPr lang="en-US" sz="3200" dirty="0">
                <a:hlinkClick r:id="rId4"/>
              </a:rPr>
              <a:t>Washoe County Schools</a:t>
            </a:r>
            <a:endParaRPr lang="en-US" sz="3200" dirty="0"/>
          </a:p>
          <a:p>
            <a:endParaRPr lang="en-US" dirty="0"/>
          </a:p>
        </p:txBody>
      </p:sp>
    </p:spTree>
    <p:extLst>
      <p:ext uri="{BB962C8B-B14F-4D97-AF65-F5344CB8AC3E}">
        <p14:creationId xmlns:p14="http://schemas.microsoft.com/office/powerpoint/2010/main" val="777365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19" descr="CwdmkD2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938" y="1945998"/>
            <a:ext cx="3120764" cy="140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oldyM2out-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2831" y="2867656"/>
            <a:ext cx="2214994" cy="153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853839" y="4560933"/>
            <a:ext cx="1672298" cy="146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0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Process</a:t>
            </a:r>
          </a:p>
        </p:txBody>
      </p:sp>
      <p:sp>
        <p:nvSpPr>
          <p:cNvPr id="3" name="Content Placeholder 2"/>
          <p:cNvSpPr>
            <a:spLocks noGrp="1"/>
          </p:cNvSpPr>
          <p:nvPr>
            <p:ph idx="1"/>
          </p:nvPr>
        </p:nvSpPr>
        <p:spPr>
          <a:xfrm>
            <a:off x="623914" y="386693"/>
            <a:ext cx="10944171" cy="4401208"/>
          </a:xfrm>
        </p:spPr>
        <p:txBody>
          <a:bodyPr>
            <a:noAutofit/>
          </a:bodyPr>
          <a:lstStyle/>
          <a:p>
            <a:r>
              <a:rPr lang="en-US" dirty="0"/>
              <a:t>Using a positive youth development framework and ecological models of development, we identified questions related to research-based constructs</a:t>
            </a:r>
          </a:p>
          <a:p>
            <a:endParaRPr lang="en-US" dirty="0"/>
          </a:p>
          <a:p>
            <a:r>
              <a:rPr lang="en-US" dirty="0"/>
              <a:t>No change in scale properties over time was found from 2013 to 2022</a:t>
            </a:r>
          </a:p>
        </p:txBody>
      </p:sp>
    </p:spTree>
    <p:extLst>
      <p:ext uri="{BB962C8B-B14F-4D97-AF65-F5344CB8AC3E}">
        <p14:creationId xmlns:p14="http://schemas.microsoft.com/office/powerpoint/2010/main" val="290478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76275" y="1832483"/>
            <a:ext cx="10839450" cy="293818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4800" dirty="0">
                <a:solidFill>
                  <a:schemeClr val="tx2"/>
                </a:solidFill>
                <a:cs typeface="Times New Roman" panose="02020603050405020304" pitchFamily="18" charset="0"/>
              </a:rPr>
              <a:t>Our Current Efforts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221061" y="459770"/>
            <a:ext cx="2305050" cy="2561167"/>
          </a:xfrm>
          <a:prstGeom prst="rect">
            <a:avLst/>
          </a:prstGeom>
        </p:spPr>
      </p:pic>
    </p:spTree>
    <p:extLst>
      <p:ext uri="{BB962C8B-B14F-4D97-AF65-F5344CB8AC3E}">
        <p14:creationId xmlns:p14="http://schemas.microsoft.com/office/powerpoint/2010/main" val="47017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21" y="304800"/>
            <a:ext cx="10768893" cy="5370286"/>
          </a:xfrm>
        </p:spPr>
        <p:txBody>
          <a:bodyPr>
            <a:normAutofit/>
          </a:bodyPr>
          <a:lstStyle/>
          <a:p>
            <a:pPr marL="0" indent="0">
              <a:buNone/>
            </a:pPr>
            <a:r>
              <a:rPr lang="en-US" dirty="0"/>
              <a:t>Achieving educational equity and positive youth development requires us to explore context, to identify the many ways youth develop, to acknowledge and support youth where they are and what they bring with them. This will be relevant to</a:t>
            </a:r>
          </a:p>
          <a:p>
            <a:pPr>
              <a:buFont typeface="Wingdings" panose="05000000000000000000" pitchFamily="2" charset="2"/>
              <a:buChar char="ü"/>
            </a:pPr>
            <a:r>
              <a:rPr lang="en-US" dirty="0"/>
              <a:t> success in school</a:t>
            </a:r>
          </a:p>
          <a:p>
            <a:pPr>
              <a:buFont typeface="Wingdings" panose="05000000000000000000" pitchFamily="2" charset="2"/>
              <a:buChar char="ü"/>
            </a:pPr>
            <a:r>
              <a:rPr lang="en-US" dirty="0"/>
              <a:t> success in families and communities</a:t>
            </a:r>
          </a:p>
          <a:p>
            <a:pPr>
              <a:buFont typeface="Wingdings" panose="05000000000000000000" pitchFamily="2" charset="2"/>
              <a:buChar char="ü"/>
            </a:pPr>
            <a:r>
              <a:rPr lang="en-US" dirty="0"/>
              <a:t> positive youth programming</a:t>
            </a:r>
          </a:p>
          <a:p>
            <a:pPr>
              <a:buFont typeface="Wingdings" panose="05000000000000000000" pitchFamily="2" charset="2"/>
              <a:buChar char="ü"/>
            </a:pPr>
            <a:r>
              <a:rPr lang="en-US" dirty="0"/>
              <a:t> equitable policy development</a:t>
            </a:r>
          </a:p>
          <a:p>
            <a:pPr marL="0" indent="0">
              <a:buNone/>
            </a:pPr>
            <a:endParaRPr lang="en-US" dirty="0"/>
          </a:p>
        </p:txBody>
      </p:sp>
    </p:spTree>
    <p:extLst>
      <p:ext uri="{BB962C8B-B14F-4D97-AF65-F5344CB8AC3E}">
        <p14:creationId xmlns:p14="http://schemas.microsoft.com/office/powerpoint/2010/main" val="40593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Ecology of Youth Development</a:t>
            </a:r>
          </a:p>
        </p:txBody>
      </p:sp>
      <p:grpSp>
        <p:nvGrpSpPr>
          <p:cNvPr id="21" name="Group 20"/>
          <p:cNvGrpSpPr/>
          <p:nvPr/>
        </p:nvGrpSpPr>
        <p:grpSpPr>
          <a:xfrm>
            <a:off x="1148057" y="392729"/>
            <a:ext cx="8742889" cy="4961580"/>
            <a:chOff x="-375952" y="1143006"/>
            <a:chExt cx="8742889" cy="4961580"/>
          </a:xfrm>
        </p:grpSpPr>
        <p:grpSp>
          <p:nvGrpSpPr>
            <p:cNvPr id="22" name="Group 21"/>
            <p:cNvGrpSpPr/>
            <p:nvPr/>
          </p:nvGrpSpPr>
          <p:grpSpPr>
            <a:xfrm>
              <a:off x="924567" y="1143006"/>
              <a:ext cx="7442370" cy="4961580"/>
              <a:chOff x="924567" y="1143006"/>
              <a:chExt cx="7442370" cy="4961580"/>
            </a:xfrm>
          </p:grpSpPr>
          <p:sp>
            <p:nvSpPr>
              <p:cNvPr id="24" name="Shape 218"/>
              <p:cNvSpPr/>
              <p:nvPr/>
            </p:nvSpPr>
            <p:spPr>
              <a:xfrm>
                <a:off x="2667825" y="2215780"/>
                <a:ext cx="3888806" cy="2681935"/>
              </a:xfrm>
              <a:prstGeom prst="roundRect">
                <a:avLst>
                  <a:gd name="adj" fmla="val 16667"/>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endParaRPr b="1">
                  <a:solidFill>
                    <a:schemeClr val="lt1"/>
                  </a:solidFill>
                  <a:latin typeface="Calibri"/>
                  <a:ea typeface="Calibri"/>
                  <a:cs typeface="Calibri"/>
                  <a:sym typeface="Calibri"/>
                </a:endParaRPr>
              </a:p>
            </p:txBody>
          </p:sp>
          <p:grpSp>
            <p:nvGrpSpPr>
              <p:cNvPr id="25" name="Group 24"/>
              <p:cNvGrpSpPr/>
              <p:nvPr/>
            </p:nvGrpSpPr>
            <p:grpSpPr>
              <a:xfrm>
                <a:off x="924567" y="1143006"/>
                <a:ext cx="7442370" cy="4961580"/>
                <a:chOff x="924567" y="1143006"/>
                <a:chExt cx="7442370" cy="4961580"/>
              </a:xfrm>
            </p:grpSpPr>
            <p:sp>
              <p:nvSpPr>
                <p:cNvPr id="26" name="Shape 216"/>
                <p:cNvSpPr/>
                <p:nvPr/>
              </p:nvSpPr>
              <p:spPr>
                <a:xfrm>
                  <a:off x="924567" y="1143006"/>
                  <a:ext cx="7442370" cy="4961580"/>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endParaRPr b="1">
                    <a:solidFill>
                      <a:schemeClr val="lt1"/>
                    </a:solidFill>
                    <a:latin typeface="Calibri"/>
                    <a:ea typeface="Calibri"/>
                    <a:cs typeface="Calibri"/>
                    <a:sym typeface="Calibri"/>
                  </a:endParaRPr>
                </a:p>
              </p:txBody>
            </p:sp>
            <p:sp>
              <p:nvSpPr>
                <p:cNvPr id="27" name="Shape 219"/>
                <p:cNvSpPr/>
                <p:nvPr/>
              </p:nvSpPr>
              <p:spPr>
                <a:xfrm>
                  <a:off x="4652959" y="3539127"/>
                  <a:ext cx="2614886" cy="2078499"/>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buSzPct val="25000"/>
                  </a:pPr>
                  <a:r>
                    <a:rPr lang="en-US" sz="2400" b="1">
                      <a:solidFill>
                        <a:schemeClr val="dk1"/>
                      </a:solidFill>
                      <a:latin typeface="Calibri"/>
                      <a:ea typeface="Calibri"/>
                      <a:cs typeface="Calibri"/>
                      <a:sym typeface="Calibri"/>
                    </a:rPr>
                    <a:t>PEERS</a:t>
                  </a:r>
                </a:p>
              </p:txBody>
            </p:sp>
            <p:sp>
              <p:nvSpPr>
                <p:cNvPr id="28" name="Shape 220"/>
                <p:cNvSpPr/>
                <p:nvPr/>
              </p:nvSpPr>
              <p:spPr>
                <a:xfrm>
                  <a:off x="1974237" y="3539127"/>
                  <a:ext cx="2681935" cy="2078499"/>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buSzPct val="25000"/>
                  </a:pPr>
                  <a:r>
                    <a:rPr lang="en-US" sz="2400" b="1">
                      <a:solidFill>
                        <a:schemeClr val="dk1"/>
                      </a:solidFill>
                      <a:latin typeface="Calibri"/>
                      <a:ea typeface="Calibri"/>
                      <a:cs typeface="Calibri"/>
                      <a:sym typeface="Calibri"/>
                    </a:rPr>
                    <a:t>FAMILY</a:t>
                  </a:r>
                </a:p>
              </p:txBody>
            </p:sp>
            <p:sp>
              <p:nvSpPr>
                <p:cNvPr id="29" name="Shape 221"/>
                <p:cNvSpPr/>
                <p:nvPr/>
              </p:nvSpPr>
              <p:spPr>
                <a:xfrm>
                  <a:off x="3656800" y="2753100"/>
                  <a:ext cx="1977900" cy="1742700"/>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buSzPct val="25000"/>
                  </a:pPr>
                  <a:r>
                    <a:rPr lang="en-US" sz="2400" b="1" dirty="0">
                      <a:solidFill>
                        <a:schemeClr val="dk1"/>
                      </a:solidFill>
                      <a:latin typeface="Calibri"/>
                      <a:ea typeface="Calibri"/>
                      <a:cs typeface="Calibri"/>
                      <a:sym typeface="Calibri"/>
                    </a:rPr>
                    <a:t>STUDENT</a:t>
                  </a:r>
                </a:p>
                <a:p>
                  <a:pPr algn="ctr"/>
                  <a:endParaRPr sz="2400" b="1" dirty="0">
                    <a:solidFill>
                      <a:schemeClr val="dk1"/>
                    </a:solidFill>
                    <a:latin typeface="Calibri"/>
                    <a:ea typeface="Calibri"/>
                    <a:cs typeface="Calibri"/>
                    <a:sym typeface="Calibri"/>
                  </a:endParaRPr>
                </a:p>
              </p:txBody>
            </p:sp>
            <p:sp>
              <p:nvSpPr>
                <p:cNvPr id="30" name="Shape 222"/>
                <p:cNvSpPr txBox="1"/>
                <p:nvPr/>
              </p:nvSpPr>
              <p:spPr>
                <a:xfrm>
                  <a:off x="4006153" y="2305568"/>
                  <a:ext cx="1228986" cy="406199"/>
                </a:xfrm>
                <a:prstGeom prst="rect">
                  <a:avLst/>
                </a:prstGeom>
                <a:noFill/>
                <a:ln>
                  <a:noFill/>
                </a:ln>
              </p:spPr>
              <p:txBody>
                <a:bodyPr lIns="91425" tIns="45700" rIns="91425" bIns="45700" anchor="t" anchorCtr="0">
                  <a:noAutofit/>
                </a:bodyPr>
                <a:lstStyle/>
                <a:p>
                  <a:pPr>
                    <a:buSzPct val="25000"/>
                  </a:pPr>
                  <a:r>
                    <a:rPr lang="en-US" sz="2400" b="1" dirty="0">
                      <a:solidFill>
                        <a:schemeClr val="dk1"/>
                      </a:solidFill>
                      <a:latin typeface="Calibri"/>
                      <a:ea typeface="Calibri"/>
                      <a:cs typeface="Calibri"/>
                      <a:sym typeface="Calibri"/>
                    </a:rPr>
                    <a:t>SCHOOL</a:t>
                  </a:r>
                </a:p>
              </p:txBody>
            </p:sp>
            <p:sp>
              <p:nvSpPr>
                <p:cNvPr id="31" name="Shape 223"/>
                <p:cNvSpPr txBox="1"/>
                <p:nvPr/>
              </p:nvSpPr>
              <p:spPr>
                <a:xfrm>
                  <a:off x="2490076" y="1609100"/>
                  <a:ext cx="4264944" cy="406199"/>
                </a:xfrm>
                <a:prstGeom prst="rect">
                  <a:avLst/>
                </a:prstGeom>
                <a:noFill/>
                <a:ln>
                  <a:noFill/>
                </a:ln>
              </p:spPr>
              <p:txBody>
                <a:bodyPr lIns="91425" tIns="45700" rIns="91425" bIns="45700" anchor="t" anchorCtr="0">
                  <a:noAutofit/>
                </a:bodyPr>
                <a:lstStyle/>
                <a:p>
                  <a:pPr>
                    <a:buSzPct val="25000"/>
                  </a:pPr>
                  <a:r>
                    <a:rPr lang="en-US" sz="2400" b="1" dirty="0">
                      <a:solidFill>
                        <a:schemeClr val="dk1"/>
                      </a:solidFill>
                      <a:latin typeface="Calibri"/>
                      <a:ea typeface="Calibri"/>
                      <a:cs typeface="Calibri"/>
                      <a:sym typeface="Calibri"/>
                    </a:rPr>
                    <a:t>NEIGHBORHOOD - COMMUNITY</a:t>
                  </a:r>
                </a:p>
              </p:txBody>
            </p:sp>
          </p:grpSp>
        </p:grpSp>
        <p:sp>
          <p:nvSpPr>
            <p:cNvPr id="23" name="Shape 224"/>
            <p:cNvSpPr txBox="1"/>
            <p:nvPr/>
          </p:nvSpPr>
          <p:spPr>
            <a:xfrm>
              <a:off x="-375952" y="2316968"/>
              <a:ext cx="1448099" cy="460500"/>
            </a:xfrm>
            <a:prstGeom prst="rect">
              <a:avLst/>
            </a:prstGeom>
            <a:noFill/>
            <a:ln>
              <a:noFill/>
            </a:ln>
          </p:spPr>
          <p:txBody>
            <a:bodyPr lIns="91425" tIns="45700" rIns="91425" bIns="45700" anchor="t" anchorCtr="0">
              <a:noAutofit/>
            </a:bodyPr>
            <a:lstStyle/>
            <a:p>
              <a:pPr>
                <a:buSzPct val="25000"/>
              </a:pPr>
              <a:r>
                <a:rPr lang="en-US" sz="2800" b="1" dirty="0">
                  <a:solidFill>
                    <a:schemeClr val="dk1"/>
                  </a:solidFill>
                  <a:latin typeface="Calibri"/>
                  <a:ea typeface="Calibri"/>
                  <a:cs typeface="Calibri"/>
                  <a:sym typeface="Calibri"/>
                </a:rPr>
                <a:t>COUNTY</a:t>
              </a:r>
            </a:p>
          </p:txBody>
        </p:sp>
      </p:grpSp>
      <p:sp>
        <p:nvSpPr>
          <p:cNvPr id="14" name="Shape 224"/>
          <p:cNvSpPr txBox="1"/>
          <p:nvPr/>
        </p:nvSpPr>
        <p:spPr>
          <a:xfrm>
            <a:off x="10556291" y="392729"/>
            <a:ext cx="1448099" cy="460500"/>
          </a:xfrm>
          <a:prstGeom prst="rect">
            <a:avLst/>
          </a:prstGeom>
          <a:noFill/>
          <a:ln>
            <a:noFill/>
          </a:ln>
        </p:spPr>
        <p:txBody>
          <a:bodyPr lIns="91425" tIns="45700" rIns="91425" bIns="45700" anchor="t" anchorCtr="0">
            <a:noAutofit/>
          </a:bodyPr>
          <a:lstStyle/>
          <a:p>
            <a:pPr>
              <a:buSzPct val="25000"/>
            </a:pPr>
            <a:r>
              <a:rPr lang="en-US" sz="2800" b="1" dirty="0">
                <a:solidFill>
                  <a:schemeClr val="dk1"/>
                </a:solidFill>
                <a:latin typeface="Calibri"/>
                <a:ea typeface="Calibri"/>
                <a:cs typeface="Calibri"/>
                <a:sym typeface="Calibri"/>
              </a:rPr>
              <a:t>SOCIETY</a:t>
            </a:r>
          </a:p>
        </p:txBody>
      </p:sp>
      <p:sp>
        <p:nvSpPr>
          <p:cNvPr id="15" name="Shape 216"/>
          <p:cNvSpPr/>
          <p:nvPr/>
        </p:nvSpPr>
        <p:spPr>
          <a:xfrm>
            <a:off x="290286" y="0"/>
            <a:ext cx="11596913" cy="5704114"/>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endParaRPr b="1">
              <a:solidFill>
                <a:schemeClr val="lt1"/>
              </a:solidFill>
              <a:latin typeface="Calibri"/>
              <a:ea typeface="Calibri"/>
              <a:cs typeface="Calibri"/>
              <a:sym typeface="Calibri"/>
            </a:endParaRPr>
          </a:p>
        </p:txBody>
      </p:sp>
      <p:sp>
        <p:nvSpPr>
          <p:cNvPr id="16" name="Shape 224"/>
          <p:cNvSpPr txBox="1"/>
          <p:nvPr/>
        </p:nvSpPr>
        <p:spPr>
          <a:xfrm>
            <a:off x="10070179" y="3515273"/>
            <a:ext cx="1042303" cy="460500"/>
          </a:xfrm>
          <a:prstGeom prst="rect">
            <a:avLst/>
          </a:prstGeom>
          <a:noFill/>
          <a:ln>
            <a:noFill/>
          </a:ln>
        </p:spPr>
        <p:txBody>
          <a:bodyPr lIns="91425" tIns="45700" rIns="91425" bIns="45700" anchor="t" anchorCtr="0">
            <a:noAutofit/>
          </a:bodyPr>
          <a:lstStyle/>
          <a:p>
            <a:pPr>
              <a:buSzPct val="25000"/>
            </a:pPr>
            <a:r>
              <a:rPr lang="en-US" sz="2800" b="1" dirty="0">
                <a:solidFill>
                  <a:schemeClr val="dk1"/>
                </a:solidFill>
                <a:latin typeface="Calibri"/>
                <a:ea typeface="Calibri"/>
                <a:cs typeface="Calibri"/>
                <a:sym typeface="Calibri"/>
              </a:rPr>
              <a:t>STATE</a:t>
            </a:r>
          </a:p>
        </p:txBody>
      </p:sp>
    </p:spTree>
    <p:extLst>
      <p:ext uri="{BB962C8B-B14F-4D97-AF65-F5344CB8AC3E}">
        <p14:creationId xmlns:p14="http://schemas.microsoft.com/office/powerpoint/2010/main" val="2244948474"/>
      </p:ext>
    </p:extLst>
  </p:cSld>
  <p:clrMapOvr>
    <a:masterClrMapping/>
  </p:clrMapOvr>
</p:sld>
</file>

<file path=ppt/theme/theme1.xml><?xml version="1.0" encoding="utf-8"?>
<a:theme xmlns:a="http://schemas.openxmlformats.org/drawingml/2006/main" name="Office Theme">
  <a:themeElements>
    <a:clrScheme name="University of Minnesota">
      <a:dk1>
        <a:sysClr val="windowText" lastClr="000000"/>
      </a:dk1>
      <a:lt1>
        <a:sysClr val="window" lastClr="FFFFFF"/>
      </a:lt1>
      <a:dk2>
        <a:srgbClr val="7A0019"/>
      </a:dk2>
      <a:lt2>
        <a:srgbClr val="FFCC33"/>
      </a:lt2>
      <a:accent1>
        <a:srgbClr val="00B9E4"/>
      </a:accent1>
      <a:accent2>
        <a:srgbClr val="E98300"/>
      </a:accent2>
      <a:accent3>
        <a:srgbClr val="BED600"/>
      </a:accent3>
      <a:accent4>
        <a:srgbClr val="CCCCCC"/>
      </a:accent4>
      <a:accent5>
        <a:srgbClr val="E2D3A4"/>
      </a:accent5>
      <a:accent6>
        <a:srgbClr val="91785B"/>
      </a:accent6>
      <a:hlink>
        <a:srgbClr val="003D4C"/>
      </a:hlink>
      <a:folHlink>
        <a:srgbClr val="CA7700"/>
      </a:folHlink>
    </a:clrScheme>
    <a:fontScheme name="Custom 5">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29262</TotalTime>
  <Words>1147</Words>
  <Application>Microsoft Office PowerPoint</Application>
  <PresentationFormat>Widescreen</PresentationFormat>
  <Paragraphs>333</Paragraphs>
  <Slides>58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Georgia</vt:lpstr>
      <vt:lpstr>Times New Roman</vt:lpstr>
      <vt:lpstr>Wingdings</vt:lpstr>
      <vt:lpstr>Office Theme</vt:lpstr>
      <vt:lpstr>Sharing Insights, Informing Practice: Hearing Students in MSS</vt:lpstr>
      <vt:lpstr>PowerPoint Presentation</vt:lpstr>
      <vt:lpstr>Minnesota Student Survey – Participation</vt:lpstr>
      <vt:lpstr>Race &amp; Ethnicity</vt:lpstr>
      <vt:lpstr>PowerPoint Presentation</vt:lpstr>
      <vt:lpstr>Scaling Process</vt:lpstr>
      <vt:lpstr>PowerPoint Presentation</vt:lpstr>
      <vt:lpstr>PowerPoint Presentation</vt:lpstr>
      <vt:lpstr>Ecology of Youth Development</vt:lpstr>
      <vt:lpstr>Positive Youth Development</vt:lpstr>
      <vt:lpstr>A Role for Social &amp; Emotional Learning</vt:lpstr>
      <vt:lpstr>Developmental Measures in MSS</vt:lpstr>
      <vt:lpstr>Used by Education Partnerships Coalition MN</vt:lpstr>
      <vt:lpstr>Equipped for Learning</vt:lpstr>
      <vt:lpstr>Commitment to Learning</vt:lpstr>
      <vt:lpstr>Positive Identity</vt:lpstr>
      <vt:lpstr>Social Competence</vt:lpstr>
      <vt:lpstr>Empowerment</vt:lpstr>
      <vt:lpstr>Family/Community Support</vt:lpstr>
      <vt:lpstr>Teacher/School Support</vt:lpstr>
      <vt:lpstr>Positive Experience in OST</vt:lpstr>
      <vt:lpstr>Sense of Belonging</vt:lpstr>
      <vt:lpstr>Being Bullied (Victim, in some way, last 30 days)</vt:lpstr>
      <vt:lpstr>Bullying (Perpetrator, in some way, last 30 days)</vt:lpstr>
      <vt:lpstr>Mental Distress – at least some</vt:lpstr>
      <vt:lpstr>Change in Developmental Skills</vt:lpstr>
      <vt:lpstr>Change in Developmental Supports</vt:lpstr>
      <vt:lpstr>Including All PFSS Schools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Sample Results</vt:lpstr>
      <vt:lpstr># of Developmental Skills and Supports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Alcohol, marijuana, other drugs (last 12 months)</vt:lpstr>
      <vt:lpstr>Alcohol, marijuana, other drugs (last 12 months)</vt:lpstr>
      <vt:lpstr>Last 6 months, year, or ever</vt:lpstr>
      <vt:lpstr>Last 6 months, year, or ever</vt:lpstr>
      <vt:lpstr>Ever experienced trauma (10 items)</vt:lpstr>
      <vt:lpstr>Ever experienced trauma (10 items)</vt:lpstr>
      <vt:lpstr>After-school activities</vt:lpstr>
      <vt:lpstr>PowerPoint Presentation</vt:lpstr>
      <vt:lpstr>PowerPoint Presentation</vt:lpstr>
      <vt:lpstr>PowerPoint Presentation</vt:lpstr>
      <vt:lpstr>High School Graduation &amp; College Plans</vt:lpstr>
      <vt:lpstr>Elevate Student Voice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dc:creator>
  <cp:lastModifiedBy>Michael Rodriguez</cp:lastModifiedBy>
  <cp:revision>407</cp:revision>
  <cp:lastPrinted>2014-11-14T04:36:35Z</cp:lastPrinted>
  <dcterms:created xsi:type="dcterms:W3CDTF">2014-09-08T00:57:16Z</dcterms:created>
  <dcterms:modified xsi:type="dcterms:W3CDTF">2024-01-19T20:06:23Z</dcterms:modified>
</cp:coreProperties>
</file>