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399" r:id="rId2"/>
    <p:sldId id="578" r:id="rId3"/>
    <p:sldId id="491" r:id="rId4"/>
    <p:sldId id="454" r:id="rId5"/>
    <p:sldId id="455" r:id="rId6"/>
    <p:sldId id="456" r:id="rId7"/>
    <p:sldId id="457" r:id="rId8"/>
    <p:sldId id="598" r:id="rId9"/>
    <p:sldId id="604" r:id="rId10"/>
    <p:sldId id="579" r:id="rId11"/>
    <p:sldId id="521" r:id="rId12"/>
    <p:sldId id="580" r:id="rId13"/>
    <p:sldId id="581" r:id="rId14"/>
    <p:sldId id="582" r:id="rId15"/>
    <p:sldId id="524" r:id="rId16"/>
    <p:sldId id="525" r:id="rId17"/>
    <p:sldId id="526" r:id="rId18"/>
    <p:sldId id="527" r:id="rId19"/>
    <p:sldId id="529" r:id="rId20"/>
    <p:sldId id="530" r:id="rId21"/>
    <p:sldId id="531" r:id="rId22"/>
    <p:sldId id="532" r:id="rId23"/>
    <p:sldId id="534" r:id="rId24"/>
    <p:sldId id="535" r:id="rId25"/>
    <p:sldId id="536" r:id="rId26"/>
    <p:sldId id="537" r:id="rId27"/>
    <p:sldId id="538" r:id="rId28"/>
    <p:sldId id="539" r:id="rId29"/>
    <p:sldId id="540" r:id="rId30"/>
    <p:sldId id="541" r:id="rId31"/>
    <p:sldId id="544" r:id="rId32"/>
    <p:sldId id="594" r:id="rId33"/>
    <p:sldId id="595" r:id="rId34"/>
    <p:sldId id="480" r:id="rId35"/>
    <p:sldId id="481" r:id="rId36"/>
    <p:sldId id="482" r:id="rId37"/>
    <p:sldId id="584" r:id="rId38"/>
    <p:sldId id="585" r:id="rId39"/>
    <p:sldId id="586" r:id="rId40"/>
    <p:sldId id="504" r:id="rId41"/>
    <p:sldId id="520" r:id="rId42"/>
    <p:sldId id="597" r:id="rId43"/>
    <p:sldId id="596" r:id="rId44"/>
    <p:sldId id="460" r:id="rId45"/>
    <p:sldId id="461" r:id="rId46"/>
    <p:sldId id="462" r:id="rId47"/>
    <p:sldId id="463" r:id="rId48"/>
    <p:sldId id="466" r:id="rId49"/>
    <p:sldId id="588" r:id="rId50"/>
    <p:sldId id="589" r:id="rId51"/>
    <p:sldId id="467" r:id="rId52"/>
    <p:sldId id="468" r:id="rId53"/>
    <p:sldId id="469" r:id="rId54"/>
    <p:sldId id="470" r:id="rId55"/>
    <p:sldId id="471" r:id="rId56"/>
    <p:sldId id="472" r:id="rId57"/>
    <p:sldId id="473" r:id="rId58"/>
    <p:sldId id="474" r:id="rId59"/>
    <p:sldId id="587" r:id="rId60"/>
    <p:sldId id="489" r:id="rId61"/>
    <p:sldId id="475" r:id="rId62"/>
    <p:sldId id="490" r:id="rId63"/>
    <p:sldId id="545" r:id="rId64"/>
    <p:sldId id="547" r:id="rId65"/>
    <p:sldId id="549" r:id="rId66"/>
    <p:sldId id="551" r:id="rId67"/>
    <p:sldId id="553" r:id="rId68"/>
    <p:sldId id="555" r:id="rId69"/>
    <p:sldId id="557" r:id="rId70"/>
    <p:sldId id="593" r:id="rId71"/>
    <p:sldId id="558" r:id="rId72"/>
    <p:sldId id="561" r:id="rId73"/>
    <p:sldId id="562" r:id="rId74"/>
    <p:sldId id="563" r:id="rId75"/>
    <p:sldId id="564" r:id="rId76"/>
    <p:sldId id="599" r:id="rId77"/>
    <p:sldId id="600" r:id="rId78"/>
    <p:sldId id="603" r:id="rId79"/>
    <p:sldId id="601" r:id="rId80"/>
    <p:sldId id="602" r:id="rId81"/>
    <p:sldId id="449" r:id="rId82"/>
    <p:sldId id="450" r:id="rId83"/>
    <p:sldId id="452" r:id="rId84"/>
    <p:sldId id="495" r:id="rId85"/>
    <p:sldId id="496" r:id="rId86"/>
    <p:sldId id="497" r:id="rId87"/>
    <p:sldId id="498" r:id="rId88"/>
    <p:sldId id="499" r:id="rId89"/>
    <p:sldId id="583" r:id="rId90"/>
    <p:sldId id="559" r:id="rId91"/>
    <p:sldId id="375" r:id="rId92"/>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5">
          <p15:clr>
            <a:srgbClr val="A4A3A4"/>
          </p15:clr>
        </p15:guide>
        <p15:guide id="2" pos="30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 Rodriguez" initials="Reviewer" lastIdx="1" clrIdx="0">
    <p:extLst>
      <p:ext uri="{19B8F6BF-5375-455C-9EA6-DF929625EA0E}">
        <p15:presenceInfo xmlns:p15="http://schemas.microsoft.com/office/powerpoint/2012/main" userId="Michael C Rodri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80" autoAdjust="0"/>
    <p:restoredTop sz="95171" autoAdjust="0"/>
  </p:normalViewPr>
  <p:slideViewPr>
    <p:cSldViewPr snapToGrid="0">
      <p:cViewPr varScale="1">
        <p:scale>
          <a:sx n="58" d="100"/>
          <a:sy n="58" d="100"/>
        </p:scale>
        <p:origin x="90" y="264"/>
      </p:cViewPr>
      <p:guideLst>
        <p:guide orient="horz" pos="2160"/>
        <p:guide pos="3840"/>
      </p:guideLst>
    </p:cSldViewPr>
  </p:slideViewPr>
  <p:notesTextViewPr>
    <p:cViewPr>
      <p:scale>
        <a:sx n="1" d="1"/>
        <a:sy n="1" d="1"/>
      </p:scale>
      <p:origin x="0" y="0"/>
    </p:cViewPr>
  </p:notesTextViewPr>
  <p:sorterViewPr>
    <p:cViewPr>
      <p:scale>
        <a:sx n="90" d="100"/>
        <a:sy n="90" d="100"/>
      </p:scale>
      <p:origin x="0" y="-14100"/>
    </p:cViewPr>
  </p:sorterViewPr>
  <p:notesViewPr>
    <p:cSldViewPr snapToGrid="0">
      <p:cViewPr varScale="1">
        <p:scale>
          <a:sx n="72" d="100"/>
          <a:sy n="72" d="100"/>
        </p:scale>
        <p:origin x="576" y="60"/>
      </p:cViewPr>
      <p:guideLst>
        <p:guide orient="horz" pos="2305"/>
        <p:guide pos="302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9" tIns="48329" rIns="96659" bIns="48329" rtlCol="0"/>
          <a:lstStyle>
            <a:lvl1pPr algn="l">
              <a:defRPr sz="1200"/>
            </a:lvl1pPr>
          </a:lstStyle>
          <a:p>
            <a:r>
              <a:rPr lang="en-US" dirty="0" smtClean="0"/>
              <a:t>Safe &amp; Supportive Schools</a:t>
            </a:r>
            <a:endParaRPr lang="en-US" dirty="0"/>
          </a:p>
        </p:txBody>
      </p:sp>
      <p:sp>
        <p:nvSpPr>
          <p:cNvPr id="3" name="Date Placeholder 2"/>
          <p:cNvSpPr>
            <a:spLocks noGrp="1"/>
          </p:cNvSpPr>
          <p:nvPr>
            <p:ph type="dt" sz="quarter" idx="1"/>
          </p:nvPr>
        </p:nvSpPr>
        <p:spPr>
          <a:xfrm>
            <a:off x="5438458" y="1"/>
            <a:ext cx="4160520" cy="365760"/>
          </a:xfrm>
          <a:prstGeom prst="rect">
            <a:avLst/>
          </a:prstGeom>
        </p:spPr>
        <p:txBody>
          <a:bodyPr vert="horz" lIns="96659" tIns="48329" rIns="96659" bIns="48329" rtlCol="0"/>
          <a:lstStyle>
            <a:lvl1pPr algn="r">
              <a:defRPr sz="1200"/>
            </a:lvl1pPr>
          </a:lstStyle>
          <a:p>
            <a:r>
              <a:rPr lang="en-US" dirty="0" smtClean="0"/>
              <a:t>1/25/2017</a:t>
            </a:r>
            <a:endParaRPr lang="en-US" dirty="0"/>
          </a:p>
        </p:txBody>
      </p:sp>
      <p:sp>
        <p:nvSpPr>
          <p:cNvPr id="4" name="Footer Placeholder 3"/>
          <p:cNvSpPr>
            <a:spLocks noGrp="1"/>
          </p:cNvSpPr>
          <p:nvPr>
            <p:ph type="ftr" sz="quarter" idx="2"/>
          </p:nvPr>
        </p:nvSpPr>
        <p:spPr>
          <a:xfrm>
            <a:off x="0" y="6948171"/>
            <a:ext cx="4160520" cy="182880"/>
          </a:xfrm>
          <a:prstGeom prst="rect">
            <a:avLst/>
          </a:prstGeom>
        </p:spPr>
        <p:txBody>
          <a:bodyPr vert="horz" lIns="96659" tIns="48329" rIns="96659" bIns="48329" rtlCol="0" anchor="b"/>
          <a:lstStyle>
            <a:lvl1pPr algn="l">
              <a:defRPr sz="1200"/>
            </a:lvl1pPr>
          </a:lstStyle>
          <a:p>
            <a:r>
              <a:rPr lang="en-US" dirty="0" smtClean="0"/>
              <a:t>Minnesota Youth Development Research Group [Rodriguez]</a:t>
            </a:r>
            <a:endParaRPr lang="en-US" dirty="0"/>
          </a:p>
        </p:txBody>
      </p:sp>
      <p:sp>
        <p:nvSpPr>
          <p:cNvPr id="5" name="Slide Number Placeholder 4"/>
          <p:cNvSpPr>
            <a:spLocks noGrp="1"/>
          </p:cNvSpPr>
          <p:nvPr>
            <p:ph type="sldNum" sz="quarter" idx="3"/>
          </p:nvPr>
        </p:nvSpPr>
        <p:spPr>
          <a:xfrm>
            <a:off x="5438458" y="6948171"/>
            <a:ext cx="4160520" cy="182880"/>
          </a:xfrm>
          <a:prstGeom prst="rect">
            <a:avLst/>
          </a:prstGeom>
        </p:spPr>
        <p:txBody>
          <a:bodyPr vert="horz" lIns="96659" tIns="48329" rIns="96659" bIns="48329" rtlCol="0" anchor="b"/>
          <a:lstStyle>
            <a:lvl1pPr algn="r">
              <a:defRPr sz="1200"/>
            </a:lvl1pPr>
          </a:lstStyle>
          <a:p>
            <a:fld id="{04A4EAF5-88B2-44AC-9564-95875FABBCB8}" type="slidenum">
              <a:rPr lang="en-US" smtClean="0"/>
              <a:t>‹#›</a:t>
            </a:fld>
            <a:endParaRPr lang="en-US"/>
          </a:p>
        </p:txBody>
      </p:sp>
    </p:spTree>
    <p:extLst>
      <p:ext uri="{BB962C8B-B14F-4D97-AF65-F5344CB8AC3E}">
        <p14:creationId xmlns:p14="http://schemas.microsoft.com/office/powerpoint/2010/main" val="27301238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9" tIns="48329" rIns="96659" bIns="48329" rtlCol="0"/>
          <a:lstStyle>
            <a:lvl1pPr algn="l">
              <a:defRPr sz="1200"/>
            </a:lvl1pPr>
          </a:lstStyle>
          <a:p>
            <a:endParaRPr lang="en-US"/>
          </a:p>
        </p:txBody>
      </p:sp>
      <p:sp>
        <p:nvSpPr>
          <p:cNvPr id="3" name="Date Placeholder 2"/>
          <p:cNvSpPr>
            <a:spLocks noGrp="1"/>
          </p:cNvSpPr>
          <p:nvPr>
            <p:ph type="dt" idx="1"/>
          </p:nvPr>
        </p:nvSpPr>
        <p:spPr>
          <a:xfrm>
            <a:off x="5438458" y="1"/>
            <a:ext cx="4160520" cy="365760"/>
          </a:xfrm>
          <a:prstGeom prst="rect">
            <a:avLst/>
          </a:prstGeom>
        </p:spPr>
        <p:txBody>
          <a:bodyPr vert="horz" lIns="96659" tIns="48329" rIns="96659" bIns="48329" rtlCol="0"/>
          <a:lstStyle>
            <a:lvl1pPr algn="r">
              <a:defRPr sz="1200"/>
            </a:lvl1pPr>
          </a:lstStyle>
          <a:p>
            <a:fld id="{AE3FEE46-0C4E-4CB0-B3A5-69C9B1178811}" type="datetimeFigureOut">
              <a:rPr lang="en-US" smtClean="0"/>
              <a:t>10/31/2018</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59" tIns="48329" rIns="96659" bIns="48329" rtlCol="0" anchor="ctr"/>
          <a:lstStyle/>
          <a:p>
            <a:endParaRPr lang="en-US"/>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6659" tIns="48329" rIns="96659"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59" tIns="48329" rIns="96659"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9" tIns="48329" rIns="96659" bIns="48329" rtlCol="0" anchor="b"/>
          <a:lstStyle>
            <a:lvl1pPr algn="r">
              <a:defRPr sz="1200"/>
            </a:lvl1pPr>
          </a:lstStyle>
          <a:p>
            <a:fld id="{E6544E12-A2BF-426B-A515-CCF657A6F7D8}" type="slidenum">
              <a:rPr lang="en-US" smtClean="0"/>
              <a:t>‹#›</a:t>
            </a:fld>
            <a:endParaRPr lang="en-US"/>
          </a:p>
        </p:txBody>
      </p:sp>
    </p:spTree>
    <p:extLst>
      <p:ext uri="{BB962C8B-B14F-4D97-AF65-F5344CB8AC3E}">
        <p14:creationId xmlns:p14="http://schemas.microsoft.com/office/powerpoint/2010/main" val="40300216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83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46</a:t>
            </a:fld>
            <a:endParaRPr lang="en-US"/>
          </a:p>
        </p:txBody>
      </p:sp>
    </p:spTree>
    <p:extLst>
      <p:ext uri="{BB962C8B-B14F-4D97-AF65-F5344CB8AC3E}">
        <p14:creationId xmlns:p14="http://schemas.microsoft.com/office/powerpoint/2010/main" val="322458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47</a:t>
            </a:fld>
            <a:endParaRPr lang="en-US"/>
          </a:p>
        </p:txBody>
      </p:sp>
    </p:spTree>
    <p:extLst>
      <p:ext uri="{BB962C8B-B14F-4D97-AF65-F5344CB8AC3E}">
        <p14:creationId xmlns:p14="http://schemas.microsoft.com/office/powerpoint/2010/main" val="155627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48</a:t>
            </a:fld>
            <a:endParaRPr lang="en-US"/>
          </a:p>
        </p:txBody>
      </p:sp>
    </p:spTree>
    <p:extLst>
      <p:ext uri="{BB962C8B-B14F-4D97-AF65-F5344CB8AC3E}">
        <p14:creationId xmlns:p14="http://schemas.microsoft.com/office/powerpoint/2010/main" val="64233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49</a:t>
            </a:fld>
            <a:endParaRPr lang="en-US"/>
          </a:p>
        </p:txBody>
      </p:sp>
    </p:spTree>
    <p:extLst>
      <p:ext uri="{BB962C8B-B14F-4D97-AF65-F5344CB8AC3E}">
        <p14:creationId xmlns:p14="http://schemas.microsoft.com/office/powerpoint/2010/main" val="1836254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51</a:t>
            </a:fld>
            <a:endParaRPr lang="en-US"/>
          </a:p>
        </p:txBody>
      </p:sp>
    </p:spTree>
    <p:extLst>
      <p:ext uri="{BB962C8B-B14F-4D97-AF65-F5344CB8AC3E}">
        <p14:creationId xmlns:p14="http://schemas.microsoft.com/office/powerpoint/2010/main" val="305730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52</a:t>
            </a:fld>
            <a:endParaRPr lang="en-US"/>
          </a:p>
        </p:txBody>
      </p:sp>
    </p:spTree>
    <p:extLst>
      <p:ext uri="{BB962C8B-B14F-4D97-AF65-F5344CB8AC3E}">
        <p14:creationId xmlns:p14="http://schemas.microsoft.com/office/powerpoint/2010/main" val="90689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53</a:t>
            </a:fld>
            <a:endParaRPr lang="en-US"/>
          </a:p>
        </p:txBody>
      </p:sp>
    </p:spTree>
    <p:extLst>
      <p:ext uri="{BB962C8B-B14F-4D97-AF65-F5344CB8AC3E}">
        <p14:creationId xmlns:p14="http://schemas.microsoft.com/office/powerpoint/2010/main" val="267174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54</a:t>
            </a:fld>
            <a:endParaRPr lang="en-US"/>
          </a:p>
        </p:txBody>
      </p:sp>
    </p:spTree>
    <p:extLst>
      <p:ext uri="{BB962C8B-B14F-4D97-AF65-F5344CB8AC3E}">
        <p14:creationId xmlns:p14="http://schemas.microsoft.com/office/powerpoint/2010/main" val="203132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55</a:t>
            </a:fld>
            <a:endParaRPr lang="en-US"/>
          </a:p>
        </p:txBody>
      </p:sp>
    </p:spTree>
    <p:extLst>
      <p:ext uri="{BB962C8B-B14F-4D97-AF65-F5344CB8AC3E}">
        <p14:creationId xmlns:p14="http://schemas.microsoft.com/office/powerpoint/2010/main" val="42745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56</a:t>
            </a:fld>
            <a:endParaRPr lang="en-US"/>
          </a:p>
        </p:txBody>
      </p:sp>
    </p:spTree>
    <p:extLst>
      <p:ext uri="{BB962C8B-B14F-4D97-AF65-F5344CB8AC3E}">
        <p14:creationId xmlns:p14="http://schemas.microsoft.com/office/powerpoint/2010/main" val="6616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Learning does not always parallel teaching; in fact, at many points and in many different ways, there are learning difficulties.  Particular measurement devices which will reveal the exact location and the nature of these difficulties will aid the teacher in directing further learning.  Test scores may be utilized to advantage in helping pupils visualize their objectives and goals in meaningful terms.</a:t>
            </a:r>
            <a:endParaRPr lang="en-US" dirty="0"/>
          </a:p>
        </p:txBody>
      </p:sp>
      <p:sp>
        <p:nvSpPr>
          <p:cNvPr id="4" name="Slide Number Placeholder 3"/>
          <p:cNvSpPr>
            <a:spLocks noGrp="1"/>
          </p:cNvSpPr>
          <p:nvPr>
            <p:ph type="sldNum" sz="quarter" idx="10"/>
          </p:nvPr>
        </p:nvSpPr>
        <p:spPr/>
        <p:txBody>
          <a:bodyPr/>
          <a:lstStyle/>
          <a:p>
            <a:fld id="{ECA64235-46F1-469F-B334-D0EF968F7CBF}" type="slidenum">
              <a:rPr lang="en-US" smtClean="0"/>
              <a:t>3</a:t>
            </a:fld>
            <a:endParaRPr lang="en-US"/>
          </a:p>
        </p:txBody>
      </p:sp>
    </p:spTree>
    <p:extLst>
      <p:ext uri="{BB962C8B-B14F-4D97-AF65-F5344CB8AC3E}">
        <p14:creationId xmlns:p14="http://schemas.microsoft.com/office/powerpoint/2010/main" val="2060028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57</a:t>
            </a:fld>
            <a:endParaRPr lang="en-US"/>
          </a:p>
        </p:txBody>
      </p:sp>
    </p:spTree>
    <p:extLst>
      <p:ext uri="{BB962C8B-B14F-4D97-AF65-F5344CB8AC3E}">
        <p14:creationId xmlns:p14="http://schemas.microsoft.com/office/powerpoint/2010/main" val="188070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58</a:t>
            </a:fld>
            <a:endParaRPr lang="en-US"/>
          </a:p>
        </p:txBody>
      </p:sp>
    </p:spTree>
    <p:extLst>
      <p:ext uri="{BB962C8B-B14F-4D97-AF65-F5344CB8AC3E}">
        <p14:creationId xmlns:p14="http://schemas.microsoft.com/office/powerpoint/2010/main" val="8125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59</a:t>
            </a:fld>
            <a:endParaRPr lang="en-US"/>
          </a:p>
        </p:txBody>
      </p:sp>
    </p:spTree>
    <p:extLst>
      <p:ext uri="{BB962C8B-B14F-4D97-AF65-F5344CB8AC3E}">
        <p14:creationId xmlns:p14="http://schemas.microsoft.com/office/powerpoint/2010/main" val="2324051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60</a:t>
            </a:fld>
            <a:endParaRPr lang="en-US"/>
          </a:p>
        </p:txBody>
      </p:sp>
    </p:spTree>
    <p:extLst>
      <p:ext uri="{BB962C8B-B14F-4D97-AF65-F5344CB8AC3E}">
        <p14:creationId xmlns:p14="http://schemas.microsoft.com/office/powerpoint/2010/main" val="418139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61</a:t>
            </a:fld>
            <a:endParaRPr lang="en-US"/>
          </a:p>
        </p:txBody>
      </p:sp>
    </p:spTree>
    <p:extLst>
      <p:ext uri="{BB962C8B-B14F-4D97-AF65-F5344CB8AC3E}">
        <p14:creationId xmlns:p14="http://schemas.microsoft.com/office/powerpoint/2010/main" val="71128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62</a:t>
            </a:fld>
            <a:endParaRPr lang="en-US"/>
          </a:p>
        </p:txBody>
      </p:sp>
    </p:spTree>
    <p:extLst>
      <p:ext uri="{BB962C8B-B14F-4D97-AF65-F5344CB8AC3E}">
        <p14:creationId xmlns:p14="http://schemas.microsoft.com/office/powerpoint/2010/main" val="3005542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70</a:t>
            </a:fld>
            <a:endParaRPr lang="en-US"/>
          </a:p>
        </p:txBody>
      </p:sp>
    </p:spTree>
    <p:extLst>
      <p:ext uri="{BB962C8B-B14F-4D97-AF65-F5344CB8AC3E}">
        <p14:creationId xmlns:p14="http://schemas.microsoft.com/office/powerpoint/2010/main" val="2029629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Individually and collectively</a:t>
            </a:r>
            <a:endParaRPr lang="en-US" dirty="0"/>
          </a:p>
        </p:txBody>
      </p:sp>
      <p:sp>
        <p:nvSpPr>
          <p:cNvPr id="4" name="Slide Number Placeholder 3"/>
          <p:cNvSpPr>
            <a:spLocks noGrp="1"/>
          </p:cNvSpPr>
          <p:nvPr>
            <p:ph type="sldNum" sz="quarter" idx="10"/>
          </p:nvPr>
        </p:nvSpPr>
        <p:spPr/>
        <p:txBody>
          <a:bodyPr/>
          <a:lstStyle/>
          <a:p>
            <a:fld id="{ECA64235-46F1-469F-B334-D0EF968F7CBF}" type="slidenum">
              <a:rPr lang="en-US" smtClean="0"/>
              <a:t>84</a:t>
            </a:fld>
            <a:endParaRPr lang="en-US"/>
          </a:p>
        </p:txBody>
      </p:sp>
    </p:spTree>
    <p:extLst>
      <p:ext uri="{BB962C8B-B14F-4D97-AF65-F5344CB8AC3E}">
        <p14:creationId xmlns:p14="http://schemas.microsoft.com/office/powerpoint/2010/main" val="2764740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help build</a:t>
            </a:r>
            <a:r>
              <a:rPr lang="en-US" baseline="0" dirty="0" smtClean="0"/>
              <a:t> connections here with the importance of instruction and assessment – helping teachers employ the resiliency skills kids bring to the classroom in academic ways. We continue to see these kinds of conditions as disadvantages – as disparities – instead of skills.</a:t>
            </a:r>
            <a:endParaRPr lang="en-US" dirty="0"/>
          </a:p>
        </p:txBody>
      </p:sp>
      <p:sp>
        <p:nvSpPr>
          <p:cNvPr id="4" name="Slide Number Placeholder 3"/>
          <p:cNvSpPr>
            <a:spLocks noGrp="1"/>
          </p:cNvSpPr>
          <p:nvPr>
            <p:ph type="sldNum" sz="quarter" idx="10"/>
          </p:nvPr>
        </p:nvSpPr>
        <p:spPr/>
        <p:txBody>
          <a:bodyPr/>
          <a:lstStyle/>
          <a:p>
            <a:fld id="{ECA64235-46F1-469F-B334-D0EF968F7CBF}" type="slidenum">
              <a:rPr lang="en-US" smtClean="0"/>
              <a:t>85</a:t>
            </a:fld>
            <a:endParaRPr lang="en-US"/>
          </a:p>
        </p:txBody>
      </p:sp>
    </p:spTree>
    <p:extLst>
      <p:ext uri="{BB962C8B-B14F-4D97-AF65-F5344CB8AC3E}">
        <p14:creationId xmlns:p14="http://schemas.microsoft.com/office/powerpoint/2010/main" val="29229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620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youth have the inherent capacity for positive development;</a:t>
            </a:r>
          </a:p>
          <a:p>
            <a:pPr lvl="0"/>
            <a:r>
              <a:rPr lang="en-US" dirty="0" smtClean="0"/>
              <a:t>positive development is enabled through relationships, contexts, and environments that nurture development;</a:t>
            </a:r>
          </a:p>
          <a:p>
            <a:pPr lvl="0"/>
            <a:r>
              <a:rPr lang="en-US" dirty="0" smtClean="0"/>
              <a:t>positive development is enhanced when youth participate in multiple meaningful relationships, contexts, and environments;</a:t>
            </a:r>
          </a:p>
        </p:txBody>
      </p:sp>
      <p:sp>
        <p:nvSpPr>
          <p:cNvPr id="4" name="Slide Number Placeholder 3"/>
          <p:cNvSpPr>
            <a:spLocks noGrp="1"/>
          </p:cNvSpPr>
          <p:nvPr>
            <p:ph type="sldNum" sz="quarter" idx="10"/>
          </p:nvPr>
        </p:nvSpPr>
        <p:spPr/>
        <p:txBody>
          <a:bodyPr/>
          <a:lstStyle/>
          <a:p>
            <a:fld id="{ECA64235-46F1-469F-B334-D0EF968F7CBF}" type="slidenum">
              <a:rPr lang="en-US" smtClean="0"/>
              <a:t>33</a:t>
            </a:fld>
            <a:endParaRPr lang="en-US"/>
          </a:p>
        </p:txBody>
      </p:sp>
    </p:spTree>
    <p:extLst>
      <p:ext uri="{BB962C8B-B14F-4D97-AF65-F5344CB8AC3E}">
        <p14:creationId xmlns:p14="http://schemas.microsoft.com/office/powerpoint/2010/main" val="396743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34</a:t>
            </a:fld>
            <a:endParaRPr lang="en-US"/>
          </a:p>
        </p:txBody>
      </p:sp>
    </p:spTree>
    <p:extLst>
      <p:ext uri="{BB962C8B-B14F-4D97-AF65-F5344CB8AC3E}">
        <p14:creationId xmlns:p14="http://schemas.microsoft.com/office/powerpoint/2010/main" val="374135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35</a:t>
            </a:fld>
            <a:endParaRPr lang="en-US"/>
          </a:p>
        </p:txBody>
      </p:sp>
    </p:spTree>
    <p:extLst>
      <p:ext uri="{BB962C8B-B14F-4D97-AF65-F5344CB8AC3E}">
        <p14:creationId xmlns:p14="http://schemas.microsoft.com/office/powerpoint/2010/main" val="124007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36</a:t>
            </a:fld>
            <a:endParaRPr lang="en-US"/>
          </a:p>
        </p:txBody>
      </p:sp>
    </p:spTree>
    <p:extLst>
      <p:ext uri="{BB962C8B-B14F-4D97-AF65-F5344CB8AC3E}">
        <p14:creationId xmlns:p14="http://schemas.microsoft.com/office/powerpoint/2010/main" val="84456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Times New Roman"/>
              </a:rPr>
              <a:t>To one extent or another teachers communicate their findings and evaluations to students, and in doing so, impact the learning process.</a:t>
            </a:r>
          </a:p>
          <a:p>
            <a:pPr marL="0" marR="0">
              <a:spcBef>
                <a:spcPts val="0"/>
              </a:spcBef>
              <a:spcAft>
                <a:spcPts val="0"/>
              </a:spcAft>
            </a:pPr>
            <a:r>
              <a:rPr lang="en-US" sz="1200" dirty="0" smtClean="0">
                <a:effectLst/>
                <a:latin typeface="Times New Roman"/>
                <a:ea typeface="Times New Roman"/>
              </a:rPr>
              <a:t> </a:t>
            </a:r>
          </a:p>
        </p:txBody>
      </p:sp>
      <p:sp>
        <p:nvSpPr>
          <p:cNvPr id="4" name="Slide Number Placeholder 3"/>
          <p:cNvSpPr>
            <a:spLocks noGrp="1"/>
          </p:cNvSpPr>
          <p:nvPr>
            <p:ph type="sldNum" sz="quarter" idx="10"/>
          </p:nvPr>
        </p:nvSpPr>
        <p:spPr/>
        <p:txBody>
          <a:bodyPr/>
          <a:lstStyle/>
          <a:p>
            <a:fld id="{ECA64235-46F1-469F-B334-D0EF968F7CBF}" type="slidenum">
              <a:rPr lang="en-US" smtClean="0"/>
              <a:t>43</a:t>
            </a:fld>
            <a:endParaRPr lang="en-US"/>
          </a:p>
        </p:txBody>
      </p:sp>
    </p:spTree>
    <p:extLst>
      <p:ext uri="{BB962C8B-B14F-4D97-AF65-F5344CB8AC3E}">
        <p14:creationId xmlns:p14="http://schemas.microsoft.com/office/powerpoint/2010/main" val="183157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44</a:t>
            </a:fld>
            <a:endParaRPr lang="en-US"/>
          </a:p>
        </p:txBody>
      </p:sp>
    </p:spTree>
    <p:extLst>
      <p:ext uri="{BB962C8B-B14F-4D97-AF65-F5344CB8AC3E}">
        <p14:creationId xmlns:p14="http://schemas.microsoft.com/office/powerpoint/2010/main" val="172191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1B063-1C21-429C-BDAF-93417A1FF855}" type="slidenum">
              <a:rPr lang="en-US" smtClean="0"/>
              <a:t>45</a:t>
            </a:fld>
            <a:endParaRPr lang="en-US"/>
          </a:p>
        </p:txBody>
      </p:sp>
    </p:spTree>
    <p:extLst>
      <p:ext uri="{BB962C8B-B14F-4D97-AF65-F5344CB8AC3E}">
        <p14:creationId xmlns:p14="http://schemas.microsoft.com/office/powerpoint/2010/main" val="204623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9864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204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96876"/>
            <a:ext cx="5410200" cy="50133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levelz</a:t>
            </a:r>
            <a:endParaRPr lang="en-US" dirty="0"/>
          </a:p>
        </p:txBody>
      </p:sp>
      <p:sp>
        <p:nvSpPr>
          <p:cNvPr id="4" name="Content Placeholder 3"/>
          <p:cNvSpPr>
            <a:spLocks noGrp="1"/>
          </p:cNvSpPr>
          <p:nvPr>
            <p:ph sz="half" idx="2"/>
          </p:nvPr>
        </p:nvSpPr>
        <p:spPr>
          <a:xfrm>
            <a:off x="6172200" y="396876"/>
            <a:ext cx="5410200" cy="5013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2208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42027"/>
            <a:ext cx="10515600" cy="8159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09602" y="366713"/>
            <a:ext cx="5387975"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1190626"/>
            <a:ext cx="5387975"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366713"/>
            <a:ext cx="5410200"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1190626"/>
            <a:ext cx="5410200"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825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9273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44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0444" y="5714745"/>
            <a:ext cx="12212887" cy="1155280"/>
            <a:chOff x="-10444" y="5704947"/>
            <a:chExt cx="12212887" cy="1155280"/>
          </a:xfrm>
        </p:grpSpPr>
        <p:sp>
          <p:nvSpPr>
            <p:cNvPr id="8" name="Rectangle 7"/>
            <p:cNvSpPr/>
            <p:nvPr/>
          </p:nvSpPr>
          <p:spPr>
            <a:xfrm flipV="1">
              <a:off x="0" y="6003552"/>
              <a:ext cx="12202443" cy="856675"/>
            </a:xfrm>
            <a:prstGeom prst="rect">
              <a:avLst/>
            </a:prstGeom>
            <a:solidFill>
              <a:srgbClr val="6700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p:cNvSpPr/>
            <p:nvPr/>
          </p:nvSpPr>
          <p:spPr>
            <a:xfrm flipV="1">
              <a:off x="-10444" y="5704947"/>
              <a:ext cx="12212887" cy="300579"/>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solidFill>
                  <a:srgbClr val="E29519"/>
                </a:solidFill>
              </a:endParaRPr>
            </a:p>
          </p:txBody>
        </p:sp>
        <p:pic>
          <p:nvPicPr>
            <p:cNvPr id="10" name="Picture 5" descr="Msol-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8466" y="5769742"/>
              <a:ext cx="304800" cy="16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dmk-RGB"/>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9322267" y="5771174"/>
              <a:ext cx="2743200" cy="176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p:cNvSpPr>
            <a:spLocks noGrp="1"/>
          </p:cNvSpPr>
          <p:nvPr>
            <p:ph type="body" idx="1"/>
          </p:nvPr>
        </p:nvSpPr>
        <p:spPr>
          <a:xfrm>
            <a:off x="624821" y="392610"/>
            <a:ext cx="10944171" cy="50175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0" y="6015319"/>
            <a:ext cx="12192000" cy="8426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778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84" y="728311"/>
            <a:ext cx="11479978" cy="2594009"/>
          </a:xfrm>
        </p:spPr>
        <p:txBody>
          <a:bodyPr>
            <a:normAutofit/>
          </a:bodyPr>
          <a:lstStyle/>
          <a:p>
            <a:r>
              <a:rPr lang="en-US" altLang="en-US" dirty="0"/>
              <a:t>Classroom Assessment Essentials to Support Teaching and Learning</a:t>
            </a:r>
            <a:r>
              <a:rPr lang="en-US" altLang="en-US" sz="4000" dirty="0"/>
              <a:t/>
            </a:r>
            <a:br>
              <a:rPr lang="en-US" altLang="en-US" sz="4000" dirty="0"/>
            </a:br>
            <a:endParaRPr lang="en-US" dirty="0"/>
          </a:p>
        </p:txBody>
      </p:sp>
      <p:sp>
        <p:nvSpPr>
          <p:cNvPr id="3" name="Subtitle 2"/>
          <p:cNvSpPr>
            <a:spLocks noGrp="1"/>
          </p:cNvSpPr>
          <p:nvPr>
            <p:ph type="subTitle" idx="1"/>
          </p:nvPr>
        </p:nvSpPr>
        <p:spPr>
          <a:xfrm>
            <a:off x="336884" y="4104941"/>
            <a:ext cx="11479978" cy="1015699"/>
          </a:xfrm>
        </p:spPr>
        <p:txBody>
          <a:bodyPr>
            <a:normAutofit/>
          </a:bodyPr>
          <a:lstStyle/>
          <a:p>
            <a:r>
              <a:rPr lang="en-US" altLang="en-US" b="1" dirty="0">
                <a:latin typeface="Bookman Old Style" pitchFamily="18" charset="0"/>
              </a:rPr>
              <a:t>Michael C. Rodriguez</a:t>
            </a:r>
          </a:p>
          <a:p>
            <a:r>
              <a:rPr lang="en-US" altLang="en-US" dirty="0">
                <a:latin typeface="Bookman Old Style" pitchFamily="18" charset="0"/>
              </a:rPr>
              <a:t>Quantitative Methods in </a:t>
            </a:r>
            <a:r>
              <a:rPr lang="en-US" altLang="en-US" dirty="0" smtClean="0">
                <a:latin typeface="Bookman Old Style" pitchFamily="18" charset="0"/>
              </a:rPr>
              <a:t>Education</a:t>
            </a:r>
            <a:endParaRPr lang="en-US" altLang="en-US" dirty="0">
              <a:latin typeface="Bookman Old Style" pitchFamily="18" charset="0"/>
            </a:endParaRPr>
          </a:p>
        </p:txBody>
      </p:sp>
      <p:sp>
        <p:nvSpPr>
          <p:cNvPr id="4" name="TextBox 3"/>
          <p:cNvSpPr txBox="1"/>
          <p:nvPr/>
        </p:nvSpPr>
        <p:spPr>
          <a:xfrm>
            <a:off x="9272604" y="6206248"/>
            <a:ext cx="2852063" cy="369332"/>
          </a:xfrm>
          <a:prstGeom prst="rect">
            <a:avLst/>
          </a:prstGeom>
          <a:noFill/>
        </p:spPr>
        <p:txBody>
          <a:bodyPr wrap="none" rtlCol="0">
            <a:spAutoFit/>
          </a:bodyPr>
          <a:lstStyle/>
          <a:p>
            <a:r>
              <a:rPr lang="en-US" b="1" dirty="0">
                <a:solidFill>
                  <a:schemeClr val="bg1"/>
                </a:solidFill>
              </a:rPr>
              <a:t>Educational Psychology</a:t>
            </a:r>
          </a:p>
        </p:txBody>
      </p:sp>
    </p:spTree>
    <p:extLst>
      <p:ext uri="{BB962C8B-B14F-4D97-AF65-F5344CB8AC3E}">
        <p14:creationId xmlns:p14="http://schemas.microsoft.com/office/powerpoint/2010/main" val="390390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49831" y="392610"/>
            <a:ext cx="9128501" cy="5017591"/>
          </a:xfrm>
        </p:spPr>
        <p:txBody>
          <a:bodyPr/>
          <a:lstStyle/>
          <a:p>
            <a:pPr marL="0" indent="0">
              <a:buNone/>
            </a:pPr>
            <a:endParaRPr lang="en-US" dirty="0" smtClean="0"/>
          </a:p>
          <a:p>
            <a:pPr marL="0" indent="0" algn="ctr">
              <a:buNone/>
            </a:pPr>
            <a:r>
              <a:rPr lang="en-US" dirty="0" smtClean="0"/>
              <a:t>Measurement and assessment has been coopted by accountability systems.</a:t>
            </a:r>
          </a:p>
          <a:p>
            <a:pPr marL="0" indent="0" algn="ctr">
              <a:buNone/>
            </a:pPr>
            <a:endParaRPr lang="en-US" dirty="0"/>
          </a:p>
          <a:p>
            <a:pPr marL="0" indent="0" algn="ctr">
              <a:buNone/>
            </a:pPr>
            <a:r>
              <a:rPr lang="en-US" dirty="0" smtClean="0"/>
              <a:t>Our work is not about the tests.</a:t>
            </a:r>
          </a:p>
          <a:p>
            <a:pPr marL="0" indent="0" algn="ctr">
              <a:buNone/>
            </a:pPr>
            <a:r>
              <a:rPr lang="en-US" dirty="0" smtClean="0"/>
              <a:t>It’s about teaching and learning.</a:t>
            </a:r>
            <a:endParaRPr lang="en-US" dirty="0"/>
          </a:p>
        </p:txBody>
      </p:sp>
    </p:spTree>
    <p:extLst>
      <p:ext uri="{BB962C8B-B14F-4D97-AF65-F5344CB8AC3E}">
        <p14:creationId xmlns:p14="http://schemas.microsoft.com/office/powerpoint/2010/main" val="287555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5164"/>
            <a:ext cx="12192000" cy="872836"/>
          </a:xfrm>
        </p:spPr>
        <p:txBody>
          <a:bodyPr>
            <a:normAutofit/>
          </a:bodyPr>
          <a:lstStyle/>
          <a:p>
            <a:r>
              <a:rPr lang="en-US" sz="2800" b="1" dirty="0"/>
              <a:t>Role of </a:t>
            </a:r>
            <a:r>
              <a:rPr lang="en-US" sz="2800" b="1" dirty="0" smtClean="0"/>
              <a:t>standards-based </a:t>
            </a:r>
            <a:r>
              <a:rPr lang="en-US" sz="2800" b="1" dirty="0"/>
              <a:t>assessment, instructional </a:t>
            </a:r>
            <a:r>
              <a:rPr lang="en-US" sz="2800" b="1" dirty="0" smtClean="0"/>
              <a:t>approaches/curriculum</a:t>
            </a:r>
            <a:endParaRPr lang="en-US" sz="2800" b="1" dirty="0"/>
          </a:p>
        </p:txBody>
      </p:sp>
      <p:sp>
        <p:nvSpPr>
          <p:cNvPr id="3" name="Content Placeholder 2"/>
          <p:cNvSpPr>
            <a:spLocks noGrp="1"/>
          </p:cNvSpPr>
          <p:nvPr>
            <p:ph idx="1"/>
          </p:nvPr>
        </p:nvSpPr>
        <p:spPr/>
        <p:txBody>
          <a:bodyPr>
            <a:normAutofit/>
          </a:bodyPr>
          <a:lstStyle/>
          <a:p>
            <a:r>
              <a:rPr lang="en-US" dirty="0"/>
              <a:t>Narrow glimpse of learning</a:t>
            </a:r>
          </a:p>
          <a:p>
            <a:r>
              <a:rPr lang="en-US" dirty="0"/>
              <a:t>Globally, curriculum doesn’t appear to matter</a:t>
            </a:r>
          </a:p>
          <a:p>
            <a:r>
              <a:rPr lang="en-US" dirty="0"/>
              <a:t>Instructional approaches matter</a:t>
            </a:r>
          </a:p>
          <a:p>
            <a:r>
              <a:rPr lang="en-US" dirty="0"/>
              <a:t>Local assessment is more informative – </a:t>
            </a:r>
            <a:r>
              <a:rPr lang="en-US" dirty="0" smtClean="0"/>
              <a:t>when </a:t>
            </a:r>
            <a:r>
              <a:rPr lang="en-US" dirty="0"/>
              <a:t>tied to instructional practices and designed to reflect what students know and can </a:t>
            </a:r>
            <a:r>
              <a:rPr lang="en-US" dirty="0" smtClean="0"/>
              <a:t>do </a:t>
            </a:r>
            <a:r>
              <a:rPr lang="en-US" dirty="0"/>
              <a:t>– we can strive to connect local objectives to state </a:t>
            </a:r>
            <a:r>
              <a:rPr lang="en-US" dirty="0" smtClean="0"/>
              <a:t>standards</a:t>
            </a:r>
            <a:endParaRPr lang="en-US" dirty="0"/>
          </a:p>
          <a:p>
            <a:endParaRPr lang="en-US" dirty="0"/>
          </a:p>
        </p:txBody>
      </p:sp>
    </p:spTree>
    <p:extLst>
      <p:ext uri="{BB962C8B-B14F-4D97-AF65-F5344CB8AC3E}">
        <p14:creationId xmlns:p14="http://schemas.microsoft.com/office/powerpoint/2010/main" val="258175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thoughts</a:t>
            </a:r>
            <a:endParaRPr lang="en-US" i="1" dirty="0"/>
          </a:p>
        </p:txBody>
      </p:sp>
      <p:sp>
        <p:nvSpPr>
          <p:cNvPr id="3" name="Content Placeholder 2"/>
          <p:cNvSpPr>
            <a:spLocks noGrp="1"/>
          </p:cNvSpPr>
          <p:nvPr>
            <p:ph idx="1"/>
          </p:nvPr>
        </p:nvSpPr>
        <p:spPr>
          <a:xfrm>
            <a:off x="838200" y="855439"/>
            <a:ext cx="10212977" cy="4289612"/>
          </a:xfrm>
        </p:spPr>
        <p:txBody>
          <a:bodyPr/>
          <a:lstStyle/>
          <a:p>
            <a:r>
              <a:rPr lang="en-US" dirty="0" smtClean="0"/>
              <a:t>Accountability systems are designed to maximize effort, innovation, self-correction; </a:t>
            </a:r>
            <a:br>
              <a:rPr lang="en-US" dirty="0" smtClean="0"/>
            </a:br>
            <a:r>
              <a:rPr lang="en-US" dirty="0" smtClean="0"/>
              <a:t>to produce optimal outcomes</a:t>
            </a:r>
          </a:p>
          <a:p>
            <a:r>
              <a:rPr lang="en-US" dirty="0" smtClean="0"/>
              <a:t>In many cases, they lead to maximizing self-justification, motivating options and decision paths that are easy to justify</a:t>
            </a:r>
          </a:p>
          <a:p>
            <a:pPr marL="0" indent="0">
              <a:buNone/>
            </a:pPr>
            <a:endParaRPr lang="en-US" dirty="0" smtClean="0"/>
          </a:p>
          <a:p>
            <a:endParaRPr lang="en-US" dirty="0"/>
          </a:p>
        </p:txBody>
      </p:sp>
    </p:spTree>
    <p:extLst>
      <p:ext uri="{BB962C8B-B14F-4D97-AF65-F5344CB8AC3E}">
        <p14:creationId xmlns:p14="http://schemas.microsoft.com/office/powerpoint/2010/main" val="2260798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thoughts</a:t>
            </a:r>
            <a:endParaRPr lang="en-US" i="1" dirty="0"/>
          </a:p>
        </p:txBody>
      </p:sp>
      <p:sp>
        <p:nvSpPr>
          <p:cNvPr id="3" name="Content Placeholder 2"/>
          <p:cNvSpPr>
            <a:spLocks noGrp="1"/>
          </p:cNvSpPr>
          <p:nvPr>
            <p:ph idx="1"/>
          </p:nvPr>
        </p:nvSpPr>
        <p:spPr>
          <a:xfrm>
            <a:off x="624821" y="984738"/>
            <a:ext cx="10944171" cy="4425463"/>
          </a:xfrm>
        </p:spPr>
        <p:txBody>
          <a:bodyPr/>
          <a:lstStyle/>
          <a:p>
            <a:pPr lvl="0"/>
            <a:r>
              <a:rPr lang="en-US" dirty="0"/>
              <a:t>By simply increasing attention to our decision-making process, there is no guarantee that new ways of solving the problem will miraculously come into awareness</a:t>
            </a:r>
            <a:r>
              <a:rPr lang="en-US" dirty="0" smtClean="0"/>
              <a:t>.</a:t>
            </a:r>
          </a:p>
          <a:p>
            <a:pPr lvl="0"/>
            <a:r>
              <a:rPr lang="en-US" dirty="0" smtClean="0"/>
              <a:t>Because we do DDDM, doesn’t automatically translate into improved outcomes</a:t>
            </a:r>
            <a:endParaRPr lang="en-US" dirty="0"/>
          </a:p>
          <a:p>
            <a:endParaRPr lang="en-US" dirty="0"/>
          </a:p>
        </p:txBody>
      </p:sp>
    </p:spTree>
    <p:extLst>
      <p:ext uri="{BB962C8B-B14F-4D97-AF65-F5344CB8AC3E}">
        <p14:creationId xmlns:p14="http://schemas.microsoft.com/office/powerpoint/2010/main" val="260860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thoughts</a:t>
            </a:r>
            <a:endParaRPr lang="en-US" i="1" dirty="0"/>
          </a:p>
        </p:txBody>
      </p:sp>
      <p:sp>
        <p:nvSpPr>
          <p:cNvPr id="3" name="Content Placeholder 2"/>
          <p:cNvSpPr>
            <a:spLocks noGrp="1"/>
          </p:cNvSpPr>
          <p:nvPr>
            <p:ph idx="1"/>
          </p:nvPr>
        </p:nvSpPr>
        <p:spPr>
          <a:xfrm>
            <a:off x="624821" y="1037492"/>
            <a:ext cx="10944171" cy="4372709"/>
          </a:xfrm>
        </p:spPr>
        <p:txBody>
          <a:bodyPr/>
          <a:lstStyle/>
          <a:p>
            <a:pPr lvl="0"/>
            <a:r>
              <a:rPr lang="en-US" b="1" dirty="0"/>
              <a:t>No amount of increased effort </a:t>
            </a:r>
            <a:r>
              <a:rPr lang="en-US" dirty="0"/>
              <a:t>can compensate for </a:t>
            </a:r>
            <a:r>
              <a:rPr lang="en-US" dirty="0" smtClean="0"/>
              <a:t>limited knowledge and skill about </a:t>
            </a:r>
            <a:r>
              <a:rPr lang="en-US" dirty="0"/>
              <a:t>how to solve problems that require special training. The only examples of accountability improving judgments and decisions requiring formal training are those where participants received training in the relevant </a:t>
            </a:r>
            <a:r>
              <a:rPr lang="en-US" dirty="0" smtClean="0"/>
              <a:t>decision rules </a:t>
            </a:r>
            <a:r>
              <a:rPr lang="en-US" dirty="0"/>
              <a:t>for problem solving</a:t>
            </a:r>
            <a:r>
              <a:rPr lang="en-US" dirty="0" smtClean="0"/>
              <a:t>.</a:t>
            </a:r>
            <a:endParaRPr lang="en-US" dirty="0"/>
          </a:p>
        </p:txBody>
      </p:sp>
    </p:spTree>
    <p:extLst>
      <p:ext uri="{BB962C8B-B14F-4D97-AF65-F5344CB8AC3E}">
        <p14:creationId xmlns:p14="http://schemas.microsoft.com/office/powerpoint/2010/main" val="491320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Moving Forward</a:t>
            </a:r>
            <a:endParaRPr lang="en-US" b="1" dirty="0"/>
          </a:p>
        </p:txBody>
      </p:sp>
      <p:sp>
        <p:nvSpPr>
          <p:cNvPr id="3" name="Content Placeholder 2"/>
          <p:cNvSpPr>
            <a:spLocks noGrp="1"/>
          </p:cNvSpPr>
          <p:nvPr>
            <p:ph idx="1"/>
          </p:nvPr>
        </p:nvSpPr>
        <p:spPr/>
        <p:txBody>
          <a:bodyPr/>
          <a:lstStyle/>
          <a:p>
            <a:pPr marL="0" indent="0" algn="ctr">
              <a:buNone/>
            </a:pPr>
            <a:r>
              <a:rPr lang="en-US" b="1" dirty="0" smtClean="0">
                <a:latin typeface="+mj-lt"/>
              </a:rPr>
              <a:t>Using learning and motivation theories to coherently link formative assessment, grading practices, and large-scale assessment</a:t>
            </a:r>
          </a:p>
          <a:p>
            <a:pPr marL="0" indent="0">
              <a:buNone/>
            </a:pPr>
            <a:endParaRPr lang="en-US" dirty="0">
              <a:latin typeface="+mj-lt"/>
            </a:endParaRPr>
          </a:p>
          <a:p>
            <a:pPr marL="0" indent="0">
              <a:buNone/>
            </a:pPr>
            <a:r>
              <a:rPr lang="en-US" dirty="0" smtClean="0">
                <a:latin typeface="+mj-lt"/>
              </a:rPr>
              <a:t>Shepard, L.A., </a:t>
            </a:r>
            <a:r>
              <a:rPr lang="en-US" dirty="0" err="1" smtClean="0">
                <a:latin typeface="+mj-lt"/>
              </a:rPr>
              <a:t>Penuel</a:t>
            </a:r>
            <a:r>
              <a:rPr lang="en-US" dirty="0" smtClean="0">
                <a:latin typeface="+mj-lt"/>
              </a:rPr>
              <a:t>, W.R., &amp; Pellegrino, J.W.</a:t>
            </a:r>
          </a:p>
          <a:p>
            <a:pPr marL="0" indent="0">
              <a:buNone/>
            </a:pPr>
            <a:endParaRPr lang="en-US" dirty="0">
              <a:latin typeface="+mj-lt"/>
            </a:endParaRPr>
          </a:p>
          <a:p>
            <a:pPr marL="0" indent="0">
              <a:buNone/>
            </a:pPr>
            <a:r>
              <a:rPr lang="en-US" i="1" dirty="0" smtClean="0">
                <a:latin typeface="+mj-lt"/>
              </a:rPr>
              <a:t>Educational Measurement: Issues and Practice</a:t>
            </a:r>
          </a:p>
          <a:p>
            <a:pPr marL="0" indent="0">
              <a:buNone/>
            </a:pPr>
            <a:r>
              <a:rPr lang="en-US" dirty="0" smtClean="0">
                <a:latin typeface="+mj-lt"/>
              </a:rPr>
              <a:t>Spring 2018</a:t>
            </a:r>
            <a:endParaRPr lang="en-US" dirty="0">
              <a:latin typeface="+mj-lt"/>
            </a:endParaRPr>
          </a:p>
        </p:txBody>
      </p:sp>
    </p:spTree>
    <p:extLst>
      <p:ext uri="{BB962C8B-B14F-4D97-AF65-F5344CB8AC3E}">
        <p14:creationId xmlns:p14="http://schemas.microsoft.com/office/powerpoint/2010/main" val="3358306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Shepard, </a:t>
            </a:r>
            <a:r>
              <a:rPr lang="en-US" dirty="0" err="1" smtClean="0"/>
              <a:t>Penuel</a:t>
            </a:r>
            <a:r>
              <a:rPr lang="en-US" dirty="0" smtClean="0"/>
              <a:t>, </a:t>
            </a:r>
            <a:r>
              <a:rPr lang="en-US" dirty="0"/>
              <a:t>&amp; Pellegrino</a:t>
            </a:r>
          </a:p>
        </p:txBody>
      </p:sp>
      <p:sp>
        <p:nvSpPr>
          <p:cNvPr id="3" name="Content Placeholder 2"/>
          <p:cNvSpPr>
            <a:spLocks noGrp="1"/>
          </p:cNvSpPr>
          <p:nvPr>
            <p:ph idx="1"/>
          </p:nvPr>
        </p:nvSpPr>
        <p:spPr/>
        <p:txBody>
          <a:bodyPr>
            <a:normAutofit/>
          </a:bodyPr>
          <a:lstStyle/>
          <a:p>
            <a:r>
              <a:rPr lang="en-US" dirty="0"/>
              <a:t>To support equitable and ambitious teaching practices, classroom assessment design must </a:t>
            </a:r>
            <a:r>
              <a:rPr lang="en-US" dirty="0" smtClean="0"/>
              <a:t>be grounded </a:t>
            </a:r>
            <a:r>
              <a:rPr lang="en-US" dirty="0"/>
              <a:t>in a research-based theory of learning</a:t>
            </a:r>
            <a:r>
              <a:rPr lang="en-US" dirty="0" smtClean="0"/>
              <a:t>.</a:t>
            </a:r>
          </a:p>
          <a:p>
            <a:r>
              <a:rPr lang="en-US" dirty="0"/>
              <a:t>Compared to other theories, sociocultural </a:t>
            </a:r>
            <a:r>
              <a:rPr lang="en-US" dirty="0" smtClean="0"/>
              <a:t>theory offers </a:t>
            </a:r>
            <a:r>
              <a:rPr lang="en-US" dirty="0"/>
              <a:t>a more powerful, integrative account of how motivational aspects of learning—such </a:t>
            </a:r>
            <a:r>
              <a:rPr lang="en-US" dirty="0" smtClean="0"/>
              <a:t>as self-regulation</a:t>
            </a:r>
            <a:r>
              <a:rPr lang="en-US" dirty="0"/>
              <a:t>, self-efficacy, sense of belonging, and identity—are completely entwined </a:t>
            </a:r>
            <a:r>
              <a:rPr lang="en-US" dirty="0" smtClean="0"/>
              <a:t>with cognitive </a:t>
            </a:r>
            <a:r>
              <a:rPr lang="en-US" dirty="0"/>
              <a:t>development.</a:t>
            </a:r>
          </a:p>
        </p:txBody>
      </p:sp>
    </p:spTree>
    <p:extLst>
      <p:ext uri="{BB962C8B-B14F-4D97-AF65-F5344CB8AC3E}">
        <p14:creationId xmlns:p14="http://schemas.microsoft.com/office/powerpoint/2010/main" val="82980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Shepard, </a:t>
            </a:r>
            <a:r>
              <a:rPr lang="en-US" dirty="0" err="1"/>
              <a:t>Penuel</a:t>
            </a:r>
            <a:r>
              <a:rPr lang="en-US" dirty="0"/>
              <a:t>, &amp; Pellegrino</a:t>
            </a:r>
          </a:p>
        </p:txBody>
      </p:sp>
      <p:sp>
        <p:nvSpPr>
          <p:cNvPr id="3" name="Content Placeholder 2"/>
          <p:cNvSpPr>
            <a:spLocks noGrp="1"/>
          </p:cNvSpPr>
          <p:nvPr>
            <p:ph idx="1"/>
          </p:nvPr>
        </p:nvSpPr>
        <p:spPr/>
        <p:txBody>
          <a:bodyPr/>
          <a:lstStyle/>
          <a:p>
            <a:r>
              <a:rPr lang="en-US" dirty="0"/>
              <a:t>Instead of centering assessment within systems that support use of </a:t>
            </a:r>
            <a:r>
              <a:rPr lang="en-US" dirty="0" smtClean="0"/>
              <a:t>interim and </a:t>
            </a:r>
            <a:r>
              <a:rPr lang="en-US" dirty="0"/>
              <a:t>end-of-year standardized tests, we argue for a vision of formative assessment based </a:t>
            </a:r>
            <a:r>
              <a:rPr lang="en-US" dirty="0" smtClean="0"/>
              <a:t>on discipline-specific </a:t>
            </a:r>
            <a:r>
              <a:rPr lang="en-US" dirty="0"/>
              <a:t>tasks and questions that can provide qualitative insights about </a:t>
            </a:r>
            <a:r>
              <a:rPr lang="en-US" dirty="0" smtClean="0"/>
              <a:t>student experience </a:t>
            </a:r>
            <a:r>
              <a:rPr lang="en-US" dirty="0"/>
              <a:t>and thinking, including their identification with disciplinary practices.</a:t>
            </a:r>
          </a:p>
        </p:txBody>
      </p:sp>
    </p:spTree>
    <p:extLst>
      <p:ext uri="{BB962C8B-B14F-4D97-AF65-F5344CB8AC3E}">
        <p14:creationId xmlns:p14="http://schemas.microsoft.com/office/powerpoint/2010/main" val="3987685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Shepard, </a:t>
            </a:r>
            <a:r>
              <a:rPr lang="en-US" dirty="0" err="1"/>
              <a:t>Penuel</a:t>
            </a:r>
            <a:r>
              <a:rPr lang="en-US" dirty="0"/>
              <a:t>, &amp; Pellegrino</a:t>
            </a:r>
          </a:p>
        </p:txBody>
      </p:sp>
      <p:sp>
        <p:nvSpPr>
          <p:cNvPr id="3" name="Content Placeholder 2"/>
          <p:cNvSpPr>
            <a:spLocks noGrp="1"/>
          </p:cNvSpPr>
          <p:nvPr>
            <p:ph idx="1"/>
          </p:nvPr>
        </p:nvSpPr>
        <p:spPr/>
        <p:txBody>
          <a:bodyPr/>
          <a:lstStyle/>
          <a:p>
            <a:r>
              <a:rPr lang="en-US" dirty="0"/>
              <a:t>At the same </a:t>
            </a:r>
            <a:r>
              <a:rPr lang="en-US" dirty="0" smtClean="0"/>
              <a:t>time, to </a:t>
            </a:r>
            <a:r>
              <a:rPr lang="en-US" dirty="0"/>
              <a:t>be consistent with a productive formative assessment culture, grading policies should </a:t>
            </a:r>
            <a:r>
              <a:rPr lang="en-US" dirty="0" smtClean="0"/>
              <a:t>avoid using </a:t>
            </a:r>
            <a:r>
              <a:rPr lang="en-US" dirty="0"/>
              <a:t>points and grades “to motivate” students but should create opportunities for students to </a:t>
            </a:r>
            <a:r>
              <a:rPr lang="en-US" dirty="0" smtClean="0"/>
              <a:t>use feedback </a:t>
            </a:r>
            <a:r>
              <a:rPr lang="en-US" dirty="0"/>
              <a:t>to improve their work.</a:t>
            </a:r>
          </a:p>
        </p:txBody>
      </p:sp>
    </p:spTree>
    <p:extLst>
      <p:ext uri="{BB962C8B-B14F-4D97-AF65-F5344CB8AC3E}">
        <p14:creationId xmlns:p14="http://schemas.microsoft.com/office/powerpoint/2010/main" val="2207515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Sociocultural Learning Theory</a:t>
            </a:r>
            <a:endParaRPr lang="en-US" dirty="0"/>
          </a:p>
        </p:txBody>
      </p:sp>
      <p:sp>
        <p:nvSpPr>
          <p:cNvPr id="3" name="Content Placeholder 2"/>
          <p:cNvSpPr>
            <a:spLocks noGrp="1"/>
          </p:cNvSpPr>
          <p:nvPr>
            <p:ph idx="1"/>
          </p:nvPr>
        </p:nvSpPr>
        <p:spPr>
          <a:xfrm>
            <a:off x="624821" y="392610"/>
            <a:ext cx="10944171" cy="5291498"/>
          </a:xfrm>
        </p:spPr>
        <p:txBody>
          <a:bodyPr>
            <a:normAutofit/>
          </a:bodyPr>
          <a:lstStyle/>
          <a:p>
            <a:r>
              <a:rPr lang="en-US" dirty="0"/>
              <a:t>All learning is fundamentally social, involving </a:t>
            </a:r>
            <a:r>
              <a:rPr lang="en-US" dirty="0" smtClean="0"/>
              <a:t>the student’s use </a:t>
            </a:r>
            <a:r>
              <a:rPr lang="en-US" dirty="0"/>
              <a:t>of shared language, tools, norms and practices </a:t>
            </a:r>
            <a:r>
              <a:rPr lang="en-US" dirty="0" smtClean="0"/>
              <a:t>in interaction </a:t>
            </a:r>
            <a:r>
              <a:rPr lang="en-US" dirty="0"/>
              <a:t>with </a:t>
            </a:r>
            <a:r>
              <a:rPr lang="en-US" dirty="0" smtClean="0"/>
              <a:t>their social </a:t>
            </a:r>
            <a:r>
              <a:rPr lang="en-US" dirty="0"/>
              <a:t>context</a:t>
            </a:r>
            <a:r>
              <a:rPr lang="en-US" dirty="0" smtClean="0"/>
              <a:t>.</a:t>
            </a:r>
          </a:p>
          <a:p>
            <a:r>
              <a:rPr lang="en-US" dirty="0"/>
              <a:t>O</a:t>
            </a:r>
            <a:r>
              <a:rPr lang="en-US" dirty="0" smtClean="0"/>
              <a:t>ne’s </a:t>
            </a:r>
            <a:r>
              <a:rPr lang="en-US" dirty="0"/>
              <a:t>cognitive development and social identity are </a:t>
            </a:r>
            <a:r>
              <a:rPr lang="en-US" dirty="0" smtClean="0"/>
              <a:t>jointly constituted </a:t>
            </a:r>
            <a:r>
              <a:rPr lang="en-US" dirty="0"/>
              <a:t>through participation in multiple social worlds </a:t>
            </a:r>
            <a:r>
              <a:rPr lang="en-US" dirty="0" smtClean="0"/>
              <a:t>of family</a:t>
            </a:r>
            <a:r>
              <a:rPr lang="en-US" dirty="0"/>
              <a:t>, community, and school</a:t>
            </a:r>
            <a:r>
              <a:rPr lang="en-US" dirty="0" smtClean="0"/>
              <a:t>.</a:t>
            </a:r>
          </a:p>
        </p:txBody>
      </p:sp>
    </p:spTree>
    <p:extLst>
      <p:ext uri="{BB962C8B-B14F-4D97-AF65-F5344CB8AC3E}">
        <p14:creationId xmlns:p14="http://schemas.microsoft.com/office/powerpoint/2010/main" val="168081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2225040"/>
            <a:ext cx="10944171" cy="3185161"/>
          </a:xfrm>
        </p:spPr>
        <p:txBody>
          <a:bodyPr>
            <a:normAutofit/>
          </a:bodyPr>
          <a:lstStyle/>
          <a:p>
            <a:pPr marL="0" indent="0" algn="ctr">
              <a:buNone/>
            </a:pPr>
            <a:r>
              <a:rPr lang="en-US" sz="6000" dirty="0" smtClean="0">
                <a:latin typeface="Tahoma" panose="020B0604030504040204" pitchFamily="34" charset="0"/>
                <a:ea typeface="Tahoma" panose="020B0604030504040204" pitchFamily="34" charset="0"/>
                <a:cs typeface="Tahoma" panose="020B0604030504040204" pitchFamily="34" charset="0"/>
              </a:rPr>
              <a:t>www.edmeasurement.net/MAG</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101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Discipline-Specific Models of Learning</a:t>
            </a:r>
            <a:endParaRPr lang="en-US" dirty="0"/>
          </a:p>
        </p:txBody>
      </p:sp>
      <p:sp>
        <p:nvSpPr>
          <p:cNvPr id="3" name="Content Placeholder 2"/>
          <p:cNvSpPr>
            <a:spLocks noGrp="1"/>
          </p:cNvSpPr>
          <p:nvPr>
            <p:ph idx="1"/>
          </p:nvPr>
        </p:nvSpPr>
        <p:spPr/>
        <p:txBody>
          <a:bodyPr/>
          <a:lstStyle/>
          <a:p>
            <a:r>
              <a:rPr lang="en-US" dirty="0" smtClean="0"/>
              <a:t>Learning progressions in the broader context of </a:t>
            </a:r>
            <a:r>
              <a:rPr lang="en-US" dirty="0" err="1" smtClean="0"/>
              <a:t>sociocognitive</a:t>
            </a:r>
            <a:r>
              <a:rPr lang="en-US" dirty="0" smtClean="0"/>
              <a:t> models attend to the social nature of learning and to discipline-specific ways that core ideas and practices are developed over time.</a:t>
            </a:r>
          </a:p>
          <a:p>
            <a:r>
              <a:rPr lang="en-US" dirty="0" smtClean="0"/>
              <a:t>Student cognition develops through social interactions, as students solve problems, complete tasks, and devise strategies to pursue learning goals.</a:t>
            </a:r>
            <a:endParaRPr lang="en-US" dirty="0"/>
          </a:p>
        </p:txBody>
      </p:sp>
    </p:spTree>
    <p:extLst>
      <p:ext uri="{BB962C8B-B14F-4D97-AF65-F5344CB8AC3E}">
        <p14:creationId xmlns:p14="http://schemas.microsoft.com/office/powerpoint/2010/main" val="2665949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Classroom assessment tasks should not simply be designed to “recruit” student interests into disciplinary ways of thinking, but help them recognize those ways of thinking and relate them to their own.</a:t>
            </a:r>
            <a:endParaRPr lang="en-US" dirty="0"/>
          </a:p>
        </p:txBody>
      </p:sp>
    </p:spTree>
    <p:extLst>
      <p:ext uri="{BB962C8B-B14F-4D97-AF65-F5344CB8AC3E}">
        <p14:creationId xmlns:p14="http://schemas.microsoft.com/office/powerpoint/2010/main" val="138339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a:t>
            </a:r>
            <a:r>
              <a:rPr lang="en-US" dirty="0" smtClean="0"/>
              <a:t>example, at </a:t>
            </a:r>
            <a:r>
              <a:rPr lang="en-US" dirty="0"/>
              <a:t>the beginning of a unit in the </a:t>
            </a:r>
            <a:r>
              <a:rPr lang="en-US" i="1" dirty="0"/>
              <a:t>Micros and Me </a:t>
            </a:r>
            <a:r>
              <a:rPr lang="en-US" dirty="0" smtClean="0"/>
              <a:t>curriculum, students </a:t>
            </a:r>
            <a:r>
              <a:rPr lang="en-US" dirty="0"/>
              <a:t>take photos of things or </a:t>
            </a:r>
            <a:r>
              <a:rPr lang="en-US" dirty="0" smtClean="0"/>
              <a:t>activities that </a:t>
            </a:r>
            <a:r>
              <a:rPr lang="en-US" dirty="0"/>
              <a:t>they do to prevent disease and stay healthy </a:t>
            </a:r>
            <a:r>
              <a:rPr lang="en-US" dirty="0" smtClean="0"/>
              <a:t>at home </a:t>
            </a:r>
            <a:r>
              <a:rPr lang="en-US" dirty="0"/>
              <a:t>or in their communities. They then share these </a:t>
            </a:r>
            <a:r>
              <a:rPr lang="en-US" dirty="0" smtClean="0"/>
              <a:t>photos in </a:t>
            </a:r>
            <a:r>
              <a:rPr lang="en-US" dirty="0"/>
              <a:t>class as a way to bring personally relevant experiences </a:t>
            </a:r>
            <a:r>
              <a:rPr lang="en-US" dirty="0" smtClean="0"/>
              <a:t>into the </a:t>
            </a:r>
            <a:r>
              <a:rPr lang="en-US" dirty="0"/>
              <a:t>classrooms and draw connections to learning goals for </a:t>
            </a:r>
            <a:r>
              <a:rPr lang="en-US" dirty="0" smtClean="0"/>
              <a:t>the unit</a:t>
            </a:r>
            <a:r>
              <a:rPr lang="en-US" dirty="0"/>
              <a:t>.</a:t>
            </a:r>
          </a:p>
        </p:txBody>
      </p:sp>
    </p:spTree>
    <p:extLst>
      <p:ext uri="{BB962C8B-B14F-4D97-AF65-F5344CB8AC3E}">
        <p14:creationId xmlns:p14="http://schemas.microsoft.com/office/powerpoint/2010/main" val="3847922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Curriculum </a:t>
            </a:r>
            <a:r>
              <a:rPr lang="en-US" dirty="0"/>
              <a:t>specificity is </a:t>
            </a:r>
            <a:r>
              <a:rPr lang="en-US" dirty="0" smtClean="0"/>
              <a:t>necessarily abandoned </a:t>
            </a:r>
            <a:r>
              <a:rPr lang="en-US" dirty="0"/>
              <a:t>in large-scale test design when a district or </a:t>
            </a:r>
            <a:r>
              <a:rPr lang="en-US" dirty="0" smtClean="0"/>
              <a:t>state wants </a:t>
            </a:r>
            <a:r>
              <a:rPr lang="en-US" dirty="0"/>
              <a:t>to compare the performance of students across </a:t>
            </a:r>
            <a:r>
              <a:rPr lang="en-US" dirty="0" smtClean="0"/>
              <a:t>jurisdictions using </a:t>
            </a:r>
            <a:r>
              <a:rPr lang="en-US" dirty="0"/>
              <a:t>quite different curricula. But such tests then </a:t>
            </a:r>
            <a:r>
              <a:rPr lang="en-US" dirty="0" smtClean="0"/>
              <a:t>are not </a:t>
            </a:r>
            <a:r>
              <a:rPr lang="en-US" dirty="0"/>
              <a:t>of much use for detailed formative feedback</a:t>
            </a:r>
            <a:r>
              <a:rPr lang="en-US" dirty="0" smtClean="0"/>
              <a:t>.</a:t>
            </a:r>
          </a:p>
          <a:p>
            <a:r>
              <a:rPr lang="en-US" dirty="0" smtClean="0"/>
              <a:t>Curriculum-general tests underestimate learning.</a:t>
            </a:r>
            <a:endParaRPr lang="en-US" dirty="0"/>
          </a:p>
        </p:txBody>
      </p:sp>
    </p:spTree>
    <p:extLst>
      <p:ext uri="{BB962C8B-B14F-4D97-AF65-F5344CB8AC3E}">
        <p14:creationId xmlns:p14="http://schemas.microsoft.com/office/powerpoint/2010/main" val="980293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Instruction-Assessment Integration</a:t>
            </a:r>
          </a:p>
        </p:txBody>
      </p:sp>
      <p:sp>
        <p:nvSpPr>
          <p:cNvPr id="3" name="Content Placeholder 2"/>
          <p:cNvSpPr>
            <a:spLocks noGrp="1"/>
          </p:cNvSpPr>
          <p:nvPr>
            <p:ph idx="1"/>
          </p:nvPr>
        </p:nvSpPr>
        <p:spPr/>
        <p:txBody>
          <a:bodyPr>
            <a:normAutofit lnSpcReduction="10000"/>
          </a:bodyPr>
          <a:lstStyle/>
          <a:p>
            <a:pPr marL="0" indent="0">
              <a:buNone/>
            </a:pPr>
            <a:r>
              <a:rPr lang="en-US" dirty="0" smtClean="0"/>
              <a:t>We promote models of </a:t>
            </a:r>
            <a:r>
              <a:rPr lang="en-US" b="1" dirty="0" smtClean="0"/>
              <a:t>curriculum-embedded-in-the-process-of-instruction</a:t>
            </a:r>
            <a:r>
              <a:rPr lang="en-US" dirty="0" smtClean="0"/>
              <a:t> </a:t>
            </a:r>
            <a:r>
              <a:rPr lang="en-US" dirty="0"/>
              <a:t>formative </a:t>
            </a:r>
            <a:r>
              <a:rPr lang="en-US" dirty="0" smtClean="0"/>
              <a:t>uses of assessment</a:t>
            </a:r>
          </a:p>
          <a:p>
            <a:pPr marL="0" indent="0">
              <a:buNone/>
            </a:pPr>
            <a:endParaRPr lang="en-US" dirty="0" smtClean="0"/>
          </a:p>
          <a:p>
            <a:pPr marL="0" indent="0">
              <a:buNone/>
            </a:pPr>
            <a:r>
              <a:rPr lang="en-US" dirty="0" smtClean="0"/>
              <a:t>Which depends on</a:t>
            </a:r>
            <a:endParaRPr lang="en-US" dirty="0"/>
          </a:p>
          <a:p>
            <a:r>
              <a:rPr lang="en-US" dirty="0" smtClean="0"/>
              <a:t>Usefulness of </a:t>
            </a:r>
            <a:r>
              <a:rPr lang="en-US" dirty="0"/>
              <a:t>the “information” provided by assessment activities, and</a:t>
            </a:r>
          </a:p>
          <a:p>
            <a:r>
              <a:rPr lang="en-US" dirty="0" smtClean="0"/>
              <a:t>on </a:t>
            </a:r>
            <a:r>
              <a:rPr lang="en-US" dirty="0"/>
              <a:t>the ways that materials and tools support </a:t>
            </a:r>
            <a:r>
              <a:rPr lang="en-US" dirty="0" smtClean="0"/>
              <a:t>productive, learning-focused </a:t>
            </a:r>
            <a:r>
              <a:rPr lang="en-US" dirty="0"/>
              <a:t>“assessment cultural practices.”</a:t>
            </a:r>
          </a:p>
        </p:txBody>
      </p:sp>
    </p:spTree>
    <p:extLst>
      <p:ext uri="{BB962C8B-B14F-4D97-AF65-F5344CB8AC3E}">
        <p14:creationId xmlns:p14="http://schemas.microsoft.com/office/powerpoint/2010/main" val="216555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Instead of “scores,” which offer teachers little </a:t>
            </a:r>
            <a:r>
              <a:rPr lang="en-US" dirty="0" smtClean="0"/>
              <a:t>information about </a:t>
            </a:r>
            <a:r>
              <a:rPr lang="en-US" dirty="0"/>
              <a:t>what to do next, it is much more important that </a:t>
            </a:r>
            <a:r>
              <a:rPr lang="en-US" dirty="0" smtClean="0"/>
              <a:t>formative assessment </a:t>
            </a:r>
            <a:r>
              <a:rPr lang="en-US" dirty="0"/>
              <a:t>questions, tasks, and activities provide </a:t>
            </a:r>
            <a:r>
              <a:rPr lang="en-US" dirty="0" smtClean="0"/>
              <a:t>instructional “insights</a:t>
            </a:r>
            <a:r>
              <a:rPr lang="en-US" dirty="0"/>
              <a:t>” about student thinking and about </a:t>
            </a:r>
            <a:r>
              <a:rPr lang="en-US" dirty="0" smtClean="0"/>
              <a:t>what productive </a:t>
            </a:r>
            <a:r>
              <a:rPr lang="en-US" dirty="0"/>
              <a:t>next steps might be taken.</a:t>
            </a:r>
          </a:p>
        </p:txBody>
      </p:sp>
    </p:spTree>
    <p:extLst>
      <p:ext uri="{BB962C8B-B14F-4D97-AF65-F5344CB8AC3E}">
        <p14:creationId xmlns:p14="http://schemas.microsoft.com/office/powerpoint/2010/main" val="1494171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10"/>
            <a:ext cx="11053373" cy="5291498"/>
          </a:xfrm>
        </p:spPr>
        <p:txBody>
          <a:bodyPr>
            <a:normAutofit/>
          </a:bodyPr>
          <a:lstStyle/>
          <a:p>
            <a:r>
              <a:rPr lang="en-US" dirty="0"/>
              <a:t>Quantitative data </a:t>
            </a:r>
            <a:r>
              <a:rPr lang="en-US" dirty="0" smtClean="0"/>
              <a:t>systems frequently </a:t>
            </a:r>
            <a:r>
              <a:rPr lang="en-US" dirty="0"/>
              <a:t>provide teachers with results in the </a:t>
            </a:r>
            <a:r>
              <a:rPr lang="en-US" dirty="0" smtClean="0"/>
              <a:t>form of </a:t>
            </a:r>
            <a:r>
              <a:rPr lang="en-US" dirty="0"/>
              <a:t>a grid showing class rosters crossed with item or </a:t>
            </a:r>
            <a:r>
              <a:rPr lang="en-US" dirty="0" smtClean="0"/>
              <a:t>subtest scores</a:t>
            </a:r>
            <a:r>
              <a:rPr lang="en-US" dirty="0"/>
              <a:t>. </a:t>
            </a:r>
            <a:endParaRPr lang="en-US" dirty="0" smtClean="0"/>
          </a:p>
          <a:p>
            <a:r>
              <a:rPr lang="en-US" dirty="0" smtClean="0"/>
              <a:t>Teachers </a:t>
            </a:r>
            <a:r>
              <a:rPr lang="en-US" dirty="0"/>
              <a:t>then typically use these data to reteach </a:t>
            </a:r>
            <a:r>
              <a:rPr lang="en-US" dirty="0" smtClean="0"/>
              <a:t>the standards </a:t>
            </a:r>
            <a:r>
              <a:rPr lang="en-US" dirty="0"/>
              <a:t>or objectives missed by the most </a:t>
            </a:r>
            <a:r>
              <a:rPr lang="en-US" dirty="0" smtClean="0"/>
              <a:t>students, </a:t>
            </a:r>
            <a:r>
              <a:rPr lang="en-US" dirty="0"/>
              <a:t>and </a:t>
            </a:r>
            <a:r>
              <a:rPr lang="en-US" dirty="0" smtClean="0"/>
              <a:t>they identify </a:t>
            </a:r>
            <a:r>
              <a:rPr lang="en-US" dirty="0"/>
              <a:t>students who missed the greatest number of </a:t>
            </a:r>
            <a:r>
              <a:rPr lang="en-US" dirty="0" smtClean="0"/>
              <a:t>items for </a:t>
            </a:r>
            <a:r>
              <a:rPr lang="en-US" dirty="0"/>
              <a:t>special tutoring or after-school help. </a:t>
            </a:r>
            <a:endParaRPr lang="en-US" dirty="0" smtClean="0"/>
          </a:p>
          <a:p>
            <a:r>
              <a:rPr lang="en-US" dirty="0" smtClean="0"/>
              <a:t>In </a:t>
            </a:r>
            <a:r>
              <a:rPr lang="en-US" dirty="0"/>
              <a:t>these </a:t>
            </a:r>
            <a:r>
              <a:rPr lang="en-US" dirty="0" smtClean="0"/>
              <a:t>scenarios, </a:t>
            </a:r>
            <a:r>
              <a:rPr lang="en-US" dirty="0" err="1" smtClean="0"/>
              <a:t>reteaching</a:t>
            </a:r>
            <a:r>
              <a:rPr lang="en-US" dirty="0" smtClean="0"/>
              <a:t> </a:t>
            </a:r>
            <a:r>
              <a:rPr lang="en-US" dirty="0"/>
              <a:t>efforts are not adjusted based on information </a:t>
            </a:r>
            <a:r>
              <a:rPr lang="en-US" dirty="0" smtClean="0"/>
              <a:t>from the assessment.</a:t>
            </a:r>
            <a:endParaRPr lang="en-US" dirty="0"/>
          </a:p>
        </p:txBody>
      </p:sp>
    </p:spTree>
    <p:extLst>
      <p:ext uri="{BB962C8B-B14F-4D97-AF65-F5344CB8AC3E}">
        <p14:creationId xmlns:p14="http://schemas.microsoft.com/office/powerpoint/2010/main" val="3604484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392610"/>
            <a:ext cx="10944171" cy="5291498"/>
          </a:xfrm>
        </p:spPr>
        <p:txBody>
          <a:bodyPr>
            <a:normAutofit/>
          </a:bodyPr>
          <a:lstStyle/>
          <a:p>
            <a:r>
              <a:rPr lang="en-US" dirty="0"/>
              <a:t>Given what we </a:t>
            </a:r>
            <a:r>
              <a:rPr lang="en-US" dirty="0" smtClean="0"/>
              <a:t>know about </a:t>
            </a:r>
            <a:r>
              <a:rPr lang="en-US" dirty="0"/>
              <a:t>how such interim assessments are constructed, it is </a:t>
            </a:r>
            <a:r>
              <a:rPr lang="en-US" dirty="0" smtClean="0"/>
              <a:t>not surprising </a:t>
            </a:r>
            <a:r>
              <a:rPr lang="en-US" dirty="0"/>
              <a:t>that identifying standards not-yet-mastered </a:t>
            </a:r>
            <a:r>
              <a:rPr lang="en-US" dirty="0" smtClean="0"/>
              <a:t>does not </a:t>
            </a:r>
            <a:r>
              <a:rPr lang="en-US" dirty="0"/>
              <a:t>give teachers access to student thinking. </a:t>
            </a:r>
            <a:endParaRPr lang="en-US" dirty="0" smtClean="0"/>
          </a:p>
          <a:p>
            <a:r>
              <a:rPr lang="en-US" dirty="0" smtClean="0"/>
              <a:t>To intervene with </a:t>
            </a:r>
            <a:r>
              <a:rPr lang="en-US" dirty="0"/>
              <a:t>an individual student, a teacher still needs to </a:t>
            </a:r>
            <a:r>
              <a:rPr lang="en-US" dirty="0" smtClean="0"/>
              <a:t>follow up </a:t>
            </a:r>
            <a:r>
              <a:rPr lang="en-US" dirty="0"/>
              <a:t>with more individualized student conversations, which </a:t>
            </a:r>
            <a:r>
              <a:rPr lang="en-US" dirty="0" smtClean="0"/>
              <a:t>is generally </a:t>
            </a:r>
            <a:r>
              <a:rPr lang="en-US" dirty="0"/>
              <a:t>not possible due to time </a:t>
            </a:r>
            <a:r>
              <a:rPr lang="en-US" dirty="0" smtClean="0"/>
              <a:t>constraints.</a:t>
            </a:r>
          </a:p>
          <a:p>
            <a:r>
              <a:rPr lang="en-US" dirty="0"/>
              <a:t>T</a:t>
            </a:r>
            <a:r>
              <a:rPr lang="en-US" dirty="0" smtClean="0"/>
              <a:t>ypical </a:t>
            </a:r>
            <a:r>
              <a:rPr lang="en-US" dirty="0"/>
              <a:t>interim tests offer students an impoverished vision </a:t>
            </a:r>
            <a:r>
              <a:rPr lang="en-US" dirty="0" smtClean="0"/>
              <a:t>of intended </a:t>
            </a:r>
            <a:r>
              <a:rPr lang="en-US" dirty="0"/>
              <a:t>learning goals.</a:t>
            </a:r>
          </a:p>
        </p:txBody>
      </p:sp>
    </p:spTree>
    <p:extLst>
      <p:ext uri="{BB962C8B-B14F-4D97-AF65-F5344CB8AC3E}">
        <p14:creationId xmlns:p14="http://schemas.microsoft.com/office/powerpoint/2010/main" val="1394676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a:bodyPr>
          <a:lstStyle/>
          <a:p>
            <a:r>
              <a:rPr lang="en-US" dirty="0"/>
              <a:t>To be coherent with formative assessment, a critical </a:t>
            </a:r>
            <a:r>
              <a:rPr lang="en-US" dirty="0" smtClean="0"/>
              <a:t>requirement is </a:t>
            </a:r>
            <a:r>
              <a:rPr lang="en-US" dirty="0"/>
              <a:t>that grades be based on the same learning </a:t>
            </a:r>
            <a:r>
              <a:rPr lang="en-US" dirty="0" smtClean="0"/>
              <a:t>goals toward </a:t>
            </a:r>
            <a:r>
              <a:rPr lang="en-US" dirty="0"/>
              <a:t>which instructional activities and formative </a:t>
            </a:r>
            <a:r>
              <a:rPr lang="en-US" dirty="0" smtClean="0"/>
              <a:t>feedback are </a:t>
            </a:r>
            <a:r>
              <a:rPr lang="en-US" dirty="0"/>
              <a:t>aimed</a:t>
            </a:r>
            <a:r>
              <a:rPr lang="en-US" dirty="0" smtClean="0"/>
              <a:t>.</a:t>
            </a:r>
          </a:p>
          <a:p>
            <a:r>
              <a:rPr lang="en-US" dirty="0"/>
              <a:t>G</a:t>
            </a:r>
            <a:r>
              <a:rPr lang="en-US" dirty="0" smtClean="0"/>
              <a:t>rading </a:t>
            </a:r>
            <a:r>
              <a:rPr lang="en-US" dirty="0"/>
              <a:t>practices are the most </a:t>
            </a:r>
            <a:r>
              <a:rPr lang="en-US" dirty="0" smtClean="0"/>
              <a:t>consistent with </a:t>
            </a:r>
            <a:r>
              <a:rPr lang="en-US" dirty="0"/>
              <a:t>formative assessment cultural practices—and make </a:t>
            </a:r>
            <a:r>
              <a:rPr lang="en-US" dirty="0" smtClean="0"/>
              <a:t>the most </a:t>
            </a:r>
            <a:r>
              <a:rPr lang="en-US" dirty="0"/>
              <a:t>sense to students—when the focus is consistently </a:t>
            </a:r>
            <a:r>
              <a:rPr lang="en-US" dirty="0" smtClean="0"/>
              <a:t>on student </a:t>
            </a:r>
            <a:r>
              <a:rPr lang="en-US" dirty="0"/>
              <a:t>learning.</a:t>
            </a:r>
          </a:p>
        </p:txBody>
      </p:sp>
    </p:spTree>
    <p:extLst>
      <p:ext uri="{BB962C8B-B14F-4D97-AF65-F5344CB8AC3E}">
        <p14:creationId xmlns:p14="http://schemas.microsoft.com/office/powerpoint/2010/main" val="1976497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Point systems in general and electronic </a:t>
            </a:r>
            <a:r>
              <a:rPr lang="en-US" dirty="0" smtClean="0"/>
              <a:t>systems designed </a:t>
            </a:r>
            <a:r>
              <a:rPr lang="en-US" dirty="0"/>
              <a:t>to keep parents continuously informed tend to </a:t>
            </a:r>
            <a:r>
              <a:rPr lang="en-US" dirty="0" smtClean="0"/>
              <a:t>work against </a:t>
            </a:r>
            <a:r>
              <a:rPr lang="en-US" dirty="0"/>
              <a:t>the logic of formative assessment because they </a:t>
            </a:r>
            <a:r>
              <a:rPr lang="en-US" dirty="0" smtClean="0"/>
              <a:t>assign points </a:t>
            </a:r>
            <a:r>
              <a:rPr lang="en-US" dirty="0"/>
              <a:t>as if early steps in learning are “finished” </a:t>
            </a:r>
            <a:r>
              <a:rPr lang="en-US" dirty="0" smtClean="0"/>
              <a:t>rather than </a:t>
            </a:r>
            <a:r>
              <a:rPr lang="en-US" dirty="0"/>
              <a:t>providing a substantive and still changing picture of </a:t>
            </a:r>
            <a:r>
              <a:rPr lang="en-US" dirty="0" smtClean="0"/>
              <a:t>developing competence</a:t>
            </a:r>
            <a:r>
              <a:rPr lang="en-US" dirty="0"/>
              <a:t>. Research on effective feedback </a:t>
            </a:r>
            <a:r>
              <a:rPr lang="en-US" dirty="0" smtClean="0"/>
              <a:t>argues against </a:t>
            </a:r>
            <a:r>
              <a:rPr lang="en-US" dirty="0"/>
              <a:t>grading </a:t>
            </a:r>
            <a:r>
              <a:rPr lang="en-US" dirty="0" smtClean="0"/>
              <a:t>assessments used for formative purposes because </a:t>
            </a:r>
            <a:r>
              <a:rPr lang="en-US" dirty="0"/>
              <a:t>the grade itself becomes the focus </a:t>
            </a:r>
            <a:r>
              <a:rPr lang="en-US" dirty="0" smtClean="0"/>
              <a:t>of attention </a:t>
            </a:r>
            <a:r>
              <a:rPr lang="en-US" dirty="0"/>
              <a:t>rather than attending to the means for </a:t>
            </a:r>
            <a:r>
              <a:rPr lang="en-US" dirty="0" smtClean="0"/>
              <a:t>improvement.</a:t>
            </a:r>
            <a:endParaRPr lang="en-US" dirty="0"/>
          </a:p>
        </p:txBody>
      </p:sp>
    </p:spTree>
    <p:extLst>
      <p:ext uri="{BB962C8B-B14F-4D97-AF65-F5344CB8AC3E}">
        <p14:creationId xmlns:p14="http://schemas.microsoft.com/office/powerpoint/2010/main" val="336239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706562"/>
          </a:xfrm>
        </p:spPr>
        <p:txBody>
          <a:bodyPr>
            <a:normAutofit/>
          </a:bodyPr>
          <a:lstStyle/>
          <a:p>
            <a:r>
              <a:rPr lang="en-US" i="1" dirty="0" smtClean="0">
                <a:solidFill>
                  <a:schemeClr val="tx1"/>
                </a:solidFill>
                <a:latin typeface="Book Antiqua" panose="02040602050305030304" pitchFamily="18" charset="0"/>
              </a:rPr>
              <a:t>Tests and Measurements for Teachers</a:t>
            </a:r>
            <a:br>
              <a:rPr lang="en-US" i="1" dirty="0" smtClean="0">
                <a:solidFill>
                  <a:schemeClr val="tx1"/>
                </a:solidFill>
                <a:latin typeface="Book Antiqua" panose="02040602050305030304" pitchFamily="18" charset="0"/>
              </a:rPr>
            </a:br>
            <a:r>
              <a:rPr lang="en-US" i="1" dirty="0" smtClean="0">
                <a:solidFill>
                  <a:schemeClr val="tx1"/>
                </a:solidFill>
                <a:latin typeface="Book Antiqua" panose="02040602050305030304" pitchFamily="18" charset="0"/>
              </a:rPr>
              <a:t>(</a:t>
            </a:r>
            <a:r>
              <a:rPr lang="en-US" dirty="0" err="1" smtClean="0">
                <a:solidFill>
                  <a:schemeClr val="tx1"/>
                </a:solidFill>
              </a:rPr>
              <a:t>Tiegs</a:t>
            </a:r>
            <a:r>
              <a:rPr lang="en-US" dirty="0" smtClean="0">
                <a:solidFill>
                  <a:schemeClr val="tx1"/>
                </a:solidFill>
              </a:rPr>
              <a:t>, 1931)</a:t>
            </a:r>
            <a:endParaRPr lang="en-US" i="1" dirty="0">
              <a:solidFill>
                <a:schemeClr val="tx1"/>
              </a:solidFill>
              <a:latin typeface="Book Antiqua" panose="02040602050305030304" pitchFamily="18" charset="0"/>
            </a:endParaRPr>
          </a:p>
        </p:txBody>
      </p:sp>
      <p:sp>
        <p:nvSpPr>
          <p:cNvPr id="3" name="Content Placeholder 2"/>
          <p:cNvSpPr>
            <a:spLocks noGrp="1"/>
          </p:cNvSpPr>
          <p:nvPr>
            <p:ph idx="1"/>
          </p:nvPr>
        </p:nvSpPr>
        <p:spPr>
          <a:xfrm>
            <a:off x="1454727" y="2251364"/>
            <a:ext cx="9282545" cy="3223053"/>
          </a:xfrm>
        </p:spPr>
        <p:txBody>
          <a:bodyPr/>
          <a:lstStyle/>
          <a:p>
            <a:pPr marL="0" indent="0">
              <a:buNone/>
            </a:pPr>
            <a:endParaRPr lang="en-US" dirty="0"/>
          </a:p>
          <a:p>
            <a:pPr marL="0" indent="0">
              <a:buNone/>
            </a:pPr>
            <a:r>
              <a:rPr lang="en-US" dirty="0" smtClean="0"/>
              <a:t>“</a:t>
            </a:r>
            <a:r>
              <a:rPr lang="en-US" i="1" dirty="0" smtClean="0"/>
              <a:t>The </a:t>
            </a:r>
            <a:r>
              <a:rPr lang="en-US" i="1" dirty="0"/>
              <a:t>principal function of measurement is to contribute directly or indirectly to the effectiveness of teaching and </a:t>
            </a:r>
            <a:r>
              <a:rPr lang="en-US" i="1" dirty="0" smtClean="0"/>
              <a:t>learning.</a:t>
            </a:r>
            <a:r>
              <a:rPr lang="en-US" dirty="0" smtClean="0"/>
              <a:t>”</a:t>
            </a:r>
            <a:endParaRPr lang="en-US" dirty="0"/>
          </a:p>
        </p:txBody>
      </p:sp>
    </p:spTree>
    <p:extLst>
      <p:ext uri="{BB962C8B-B14F-4D97-AF65-F5344CB8AC3E}">
        <p14:creationId xmlns:p14="http://schemas.microsoft.com/office/powerpoint/2010/main" val="713486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motivation literature is quite clear that making </a:t>
            </a:r>
            <a:r>
              <a:rPr lang="en-US" dirty="0" smtClean="0"/>
              <a:t>prerequisite behaviors (being prepared, making an effort, participating, paying attention) </a:t>
            </a:r>
            <a:r>
              <a:rPr lang="en-US" dirty="0"/>
              <a:t>dependent on external rewards </a:t>
            </a:r>
            <a:r>
              <a:rPr lang="en-US" dirty="0" smtClean="0"/>
              <a:t>harms learning</a:t>
            </a:r>
            <a:r>
              <a:rPr lang="en-US" dirty="0"/>
              <a:t>, especially when the rewards are seen as controlling.</a:t>
            </a:r>
          </a:p>
          <a:p>
            <a:r>
              <a:rPr lang="en-US" dirty="0"/>
              <a:t>The conclusion that “extrinsic rewards drive out intrinsic </a:t>
            </a:r>
            <a:r>
              <a:rPr lang="en-US" dirty="0" smtClean="0"/>
              <a:t>motivation” is </a:t>
            </a:r>
            <a:r>
              <a:rPr lang="en-US" dirty="0"/>
              <a:t>based on a large body of controlled </a:t>
            </a:r>
            <a:r>
              <a:rPr lang="en-US" dirty="0" smtClean="0"/>
              <a:t>experiments.</a:t>
            </a:r>
            <a:endParaRPr lang="en-US" dirty="0"/>
          </a:p>
        </p:txBody>
      </p:sp>
    </p:spTree>
    <p:extLst>
      <p:ext uri="{BB962C8B-B14F-4D97-AF65-F5344CB8AC3E}">
        <p14:creationId xmlns:p14="http://schemas.microsoft.com/office/powerpoint/2010/main" val="359387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 Strive For</a:t>
            </a:r>
            <a:endParaRPr lang="en-US" dirty="0"/>
          </a:p>
        </p:txBody>
      </p:sp>
      <p:sp>
        <p:nvSpPr>
          <p:cNvPr id="3" name="Content Placeholder 2"/>
          <p:cNvSpPr>
            <a:spLocks noGrp="1"/>
          </p:cNvSpPr>
          <p:nvPr>
            <p:ph idx="1"/>
          </p:nvPr>
        </p:nvSpPr>
        <p:spPr>
          <a:xfrm>
            <a:off x="624821" y="392610"/>
            <a:ext cx="10944171" cy="5291498"/>
          </a:xfrm>
        </p:spPr>
        <p:txBody>
          <a:bodyPr>
            <a:normAutofit/>
          </a:bodyPr>
          <a:lstStyle/>
          <a:p>
            <a:r>
              <a:rPr lang="en-US" dirty="0" smtClean="0"/>
              <a:t>formative assessment activities </a:t>
            </a:r>
            <a:r>
              <a:rPr lang="en-US" dirty="0"/>
              <a:t>to surface student thinking and further </a:t>
            </a:r>
            <a:r>
              <a:rPr lang="en-US" dirty="0" smtClean="0"/>
              <a:t>learning within </a:t>
            </a:r>
            <a:r>
              <a:rPr lang="en-US" dirty="0"/>
              <a:t>instructional </a:t>
            </a:r>
            <a:r>
              <a:rPr lang="en-US" dirty="0" smtClean="0"/>
              <a:t>units</a:t>
            </a:r>
          </a:p>
          <a:p>
            <a:r>
              <a:rPr lang="en-US" dirty="0" smtClean="0"/>
              <a:t>summative </a:t>
            </a:r>
            <a:r>
              <a:rPr lang="en-US" dirty="0"/>
              <a:t>unit </a:t>
            </a:r>
            <a:r>
              <a:rPr lang="en-US" dirty="0" smtClean="0"/>
              <a:t>assessments used </a:t>
            </a:r>
            <a:r>
              <a:rPr lang="en-US" dirty="0"/>
              <a:t>for grading that explicitly address transfer and </a:t>
            </a:r>
            <a:r>
              <a:rPr lang="en-US" dirty="0" smtClean="0"/>
              <a:t>extensions from </a:t>
            </a:r>
            <a:r>
              <a:rPr lang="en-US" dirty="0"/>
              <a:t>previous instructional </a:t>
            </a:r>
            <a:r>
              <a:rPr lang="en-US" dirty="0" smtClean="0"/>
              <a:t>activities</a:t>
            </a:r>
          </a:p>
          <a:p>
            <a:r>
              <a:rPr lang="en-US" dirty="0" smtClean="0"/>
              <a:t>district-level assessments </a:t>
            </a:r>
            <a:r>
              <a:rPr lang="en-US" dirty="0"/>
              <a:t>designed in parallel to unit summative </a:t>
            </a:r>
            <a:r>
              <a:rPr lang="en-US" dirty="0" smtClean="0"/>
              <a:t>measures but </a:t>
            </a:r>
            <a:r>
              <a:rPr lang="en-US" dirty="0"/>
              <a:t>with particular attention to program-level </a:t>
            </a:r>
            <a:r>
              <a:rPr lang="en-US" dirty="0" smtClean="0"/>
              <a:t>evaluation</a:t>
            </a:r>
            <a:endParaRPr lang="en-US" dirty="0"/>
          </a:p>
        </p:txBody>
      </p:sp>
    </p:spTree>
    <p:extLst>
      <p:ext uri="{BB962C8B-B14F-4D97-AF65-F5344CB8AC3E}">
        <p14:creationId xmlns:p14="http://schemas.microsoft.com/office/powerpoint/2010/main" val="206946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 of Youth Development</a:t>
            </a:r>
            <a:endParaRPr lang="en-US" dirty="0"/>
          </a:p>
        </p:txBody>
      </p:sp>
      <p:grpSp>
        <p:nvGrpSpPr>
          <p:cNvPr id="14" name="Group 13"/>
          <p:cNvGrpSpPr/>
          <p:nvPr/>
        </p:nvGrpSpPr>
        <p:grpSpPr>
          <a:xfrm>
            <a:off x="2231137" y="420624"/>
            <a:ext cx="7991856" cy="5212080"/>
            <a:chOff x="241471" y="0"/>
            <a:chExt cx="7866244" cy="4961580"/>
          </a:xfrm>
        </p:grpSpPr>
        <p:grpSp>
          <p:nvGrpSpPr>
            <p:cNvPr id="15" name="Group 14"/>
            <p:cNvGrpSpPr/>
            <p:nvPr/>
          </p:nvGrpSpPr>
          <p:grpSpPr>
            <a:xfrm>
              <a:off x="665345" y="0"/>
              <a:ext cx="7442370" cy="4961580"/>
              <a:chOff x="665345" y="0"/>
              <a:chExt cx="7442370" cy="4961580"/>
            </a:xfrm>
          </p:grpSpPr>
          <p:sp>
            <p:nvSpPr>
              <p:cNvPr id="17" name="Shape 218"/>
              <p:cNvSpPr/>
              <p:nvPr/>
            </p:nvSpPr>
            <p:spPr>
              <a:xfrm>
                <a:off x="2408603" y="1072774"/>
                <a:ext cx="3888806" cy="2681935"/>
              </a:xfrm>
              <a:prstGeom prst="roundRect">
                <a:avLst>
                  <a:gd name="adj" fmla="val 16667"/>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endParaRPr lang="en-US" sz="2400"/>
              </a:p>
            </p:txBody>
          </p:sp>
          <p:grpSp>
            <p:nvGrpSpPr>
              <p:cNvPr id="18" name="Group 17"/>
              <p:cNvGrpSpPr/>
              <p:nvPr/>
            </p:nvGrpSpPr>
            <p:grpSpPr>
              <a:xfrm>
                <a:off x="665345" y="0"/>
                <a:ext cx="7442370" cy="4961580"/>
                <a:chOff x="665345" y="0"/>
                <a:chExt cx="7442370" cy="4961580"/>
              </a:xfrm>
            </p:grpSpPr>
            <p:sp>
              <p:nvSpPr>
                <p:cNvPr id="19" name="Shape 216"/>
                <p:cNvSpPr/>
                <p:nvPr/>
              </p:nvSpPr>
              <p:spPr>
                <a:xfrm>
                  <a:off x="665345" y="0"/>
                  <a:ext cx="7442370" cy="4961580"/>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endParaRPr lang="en-US" sz="2400"/>
                </a:p>
              </p:txBody>
            </p:sp>
            <p:sp>
              <p:nvSpPr>
                <p:cNvPr id="20" name="Shape 219"/>
                <p:cNvSpPr/>
                <p:nvPr/>
              </p:nvSpPr>
              <p:spPr>
                <a:xfrm>
                  <a:off x="4192558" y="2497470"/>
                  <a:ext cx="2614886" cy="2078498"/>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PEERS</a:t>
                  </a:r>
                  <a:endParaRPr lang="en-US" sz="2400">
                    <a:effectLst/>
                    <a:latin typeface="Times New Roman" panose="02020603050405020304" pitchFamily="18" charset="0"/>
                    <a:ea typeface="Times New Roman" panose="02020603050405020304" pitchFamily="18" charset="0"/>
                  </a:endParaRPr>
                </a:p>
              </p:txBody>
            </p:sp>
            <p:sp>
              <p:nvSpPr>
                <p:cNvPr id="32" name="Shape 220"/>
                <p:cNvSpPr/>
                <p:nvPr/>
              </p:nvSpPr>
              <p:spPr>
                <a:xfrm>
                  <a:off x="1916193" y="2496874"/>
                  <a:ext cx="2681935" cy="2078498"/>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FAMILY</a:t>
                  </a:r>
                  <a:endParaRPr lang="en-US" sz="2400">
                    <a:effectLst/>
                    <a:latin typeface="Times New Roman" panose="02020603050405020304" pitchFamily="18" charset="0"/>
                    <a:ea typeface="Times New Roman" panose="02020603050405020304" pitchFamily="18" charset="0"/>
                  </a:endParaRPr>
                </a:p>
              </p:txBody>
            </p:sp>
            <p:sp>
              <p:nvSpPr>
                <p:cNvPr id="33" name="Shape 221"/>
                <p:cNvSpPr/>
                <p:nvPr/>
              </p:nvSpPr>
              <p:spPr>
                <a:xfrm>
                  <a:off x="3397577" y="1568403"/>
                  <a:ext cx="1977901" cy="1742700"/>
                </a:xfrm>
                <a:prstGeom prst="ellipse">
                  <a:avLst/>
                </a:prstGeom>
                <a:no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algn="ctr">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a:effectLst/>
                      <a:latin typeface="Times New Roman" panose="02020603050405020304" pitchFamily="18" charset="0"/>
                      <a:ea typeface="Times New Roman" panose="02020603050405020304" pitchFamily="18" charset="0"/>
                    </a:rPr>
                    <a:t> </a:t>
                  </a:r>
                </a:p>
              </p:txBody>
            </p:sp>
            <p:sp>
              <p:nvSpPr>
                <p:cNvPr id="34" name="Shape 222"/>
                <p:cNvSpPr txBox="1"/>
                <p:nvPr/>
              </p:nvSpPr>
              <p:spPr>
                <a:xfrm>
                  <a:off x="3746601" y="1031835"/>
                  <a:ext cx="1228986" cy="536561"/>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SCHOOL</a:t>
                  </a:r>
                  <a:endParaRPr lang="en-US" sz="2400">
                    <a:effectLst/>
                    <a:latin typeface="Times New Roman" panose="02020603050405020304" pitchFamily="18" charset="0"/>
                    <a:ea typeface="Times New Roman" panose="02020603050405020304" pitchFamily="18" charset="0"/>
                  </a:endParaRPr>
                </a:p>
              </p:txBody>
            </p:sp>
            <p:sp>
              <p:nvSpPr>
                <p:cNvPr id="35" name="Shape 223"/>
                <p:cNvSpPr txBox="1"/>
                <p:nvPr/>
              </p:nvSpPr>
              <p:spPr>
                <a:xfrm>
                  <a:off x="2230557" y="329264"/>
                  <a:ext cx="4264944" cy="614755"/>
                </a:xfrm>
                <a:prstGeom prst="rect">
                  <a:avLst/>
                </a:prstGeom>
                <a:noFill/>
                <a:ln>
                  <a:noFill/>
                </a:ln>
              </p:spPr>
              <p:txBody>
                <a:bodyPr lIns="91425" tIns="45700" rIns="91425" bIns="45700" anchor="ctr" anchorCtr="0">
                  <a:noAutofit/>
                </a:bodyPr>
                <a:lstStyle/>
                <a:p>
                  <a:pPr marL="0" marR="0">
                    <a:spcBef>
                      <a:spcPts val="0"/>
                    </a:spcBef>
                    <a:spcAft>
                      <a:spcPts val="0"/>
                    </a:spcAft>
                  </a:pPr>
                  <a:r>
                    <a:rPr lang="en-US" sz="2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NEIGHBORHOOD - COMMUNITY</a:t>
                  </a:r>
                  <a:endParaRPr lang="en-US" sz="2400">
                    <a:effectLst/>
                    <a:latin typeface="Times New Roman" panose="02020603050405020304" pitchFamily="18" charset="0"/>
                    <a:ea typeface="Times New Roman" panose="02020603050405020304" pitchFamily="18" charset="0"/>
                  </a:endParaRPr>
                </a:p>
              </p:txBody>
            </p:sp>
          </p:grpSp>
        </p:grpSp>
        <p:sp>
          <p:nvSpPr>
            <p:cNvPr id="16" name="Shape 224"/>
            <p:cNvSpPr txBox="1"/>
            <p:nvPr/>
          </p:nvSpPr>
          <p:spPr>
            <a:xfrm>
              <a:off x="241471" y="81784"/>
              <a:ext cx="1448100" cy="526893"/>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COUNTY</a:t>
              </a:r>
              <a:endParaRPr lang="en-US" sz="2400" dirty="0">
                <a:effectLst/>
                <a:latin typeface="Times New Roman" panose="02020603050405020304" pitchFamily="18" charset="0"/>
                <a:ea typeface="Times New Roman" panose="02020603050405020304" pitchFamily="18" charset="0"/>
              </a:endParaRPr>
            </a:p>
          </p:txBody>
        </p:sp>
      </p:grpSp>
      <p:sp>
        <p:nvSpPr>
          <p:cNvPr id="36" name="Shape 224"/>
          <p:cNvSpPr txBox="1"/>
          <p:nvPr/>
        </p:nvSpPr>
        <p:spPr>
          <a:xfrm>
            <a:off x="2040633" y="4673502"/>
            <a:ext cx="1471224" cy="553495"/>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SOCIETY</a:t>
            </a:r>
          </a:p>
        </p:txBody>
      </p:sp>
      <p:sp>
        <p:nvSpPr>
          <p:cNvPr id="37" name="Shape 224"/>
          <p:cNvSpPr txBox="1"/>
          <p:nvPr/>
        </p:nvSpPr>
        <p:spPr>
          <a:xfrm>
            <a:off x="9439628" y="535913"/>
            <a:ext cx="1471224" cy="553495"/>
          </a:xfrm>
          <a:prstGeom prst="rect">
            <a:avLst/>
          </a:prstGeom>
          <a:noFill/>
          <a:ln>
            <a:noFill/>
          </a:ln>
        </p:spPr>
        <p:txBody>
          <a:bodyPr lIns="91425" tIns="45700" rIns="91425" bIns="45700" anchor="t" anchorCtr="0">
            <a:noAutofit/>
          </a:bodyPr>
          <a:lstStyle/>
          <a:p>
            <a:pPr marL="0" marR="0">
              <a:spcBef>
                <a:spcPts val="0"/>
              </a:spcBef>
              <a:spcAft>
                <a:spcPts val="0"/>
              </a:spcAft>
            </a:pPr>
            <a:r>
              <a:rPr lang="en-US" sz="24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STATE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234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Emotional Context for P Y D</a:t>
            </a:r>
            <a:endParaRPr lang="en-US" dirty="0"/>
          </a:p>
        </p:txBody>
      </p:sp>
      <p:sp>
        <p:nvSpPr>
          <p:cNvPr id="3" name="Content Placeholder 2"/>
          <p:cNvSpPr>
            <a:spLocks noGrp="1"/>
          </p:cNvSpPr>
          <p:nvPr>
            <p:ph idx="1"/>
          </p:nvPr>
        </p:nvSpPr>
        <p:spPr>
          <a:xfrm>
            <a:off x="1053548" y="837297"/>
            <a:ext cx="10197548" cy="4144963"/>
          </a:xfrm>
        </p:spPr>
        <p:txBody>
          <a:bodyPr>
            <a:normAutofit/>
          </a:bodyPr>
          <a:lstStyle/>
          <a:p>
            <a:pPr lvl="0"/>
            <a:r>
              <a:rPr lang="en-US" dirty="0" smtClean="0"/>
              <a:t>Youth have the inherent capacity for positive development</a:t>
            </a:r>
          </a:p>
          <a:p>
            <a:pPr lvl="0"/>
            <a:r>
              <a:rPr lang="en-US" dirty="0" smtClean="0"/>
              <a:t>enhanced through multiple meaningful relationships, contexts, and environments</a:t>
            </a:r>
          </a:p>
          <a:p>
            <a:pPr lvl="0"/>
            <a:r>
              <a:rPr lang="en-US" dirty="0" smtClean="0"/>
              <a:t>where community is a critical delivery system </a:t>
            </a:r>
          </a:p>
          <a:p>
            <a:pPr lvl="0"/>
            <a:r>
              <a:rPr lang="en-US" dirty="0" smtClean="0"/>
              <a:t>and youth are major actors in their own development</a:t>
            </a:r>
          </a:p>
          <a:p>
            <a:endParaRPr lang="en-US" dirty="0"/>
          </a:p>
        </p:txBody>
      </p:sp>
    </p:spTree>
    <p:extLst>
      <p:ext uri="{BB962C8B-B14F-4D97-AF65-F5344CB8AC3E}">
        <p14:creationId xmlns:p14="http://schemas.microsoft.com/office/powerpoint/2010/main" val="2950884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069383" y="648267"/>
            <a:ext cx="10073898" cy="5008613"/>
          </a:xfrm>
        </p:spPr>
        <p:txBody>
          <a:bodyPr>
            <a:noAutofit/>
          </a:bodyPr>
          <a:lstStyle/>
          <a:p>
            <a:pPr marL="223838" indent="-223838"/>
            <a:r>
              <a:rPr lang="en-US" altLang="en-US" dirty="0"/>
              <a:t>Provide an organizational framework for content, knowledge, skills – organize content based on the structure of the assessment.</a:t>
            </a:r>
          </a:p>
          <a:p>
            <a:pPr marL="223838" indent="-223838"/>
            <a:r>
              <a:rPr lang="en-US" altLang="en-US" dirty="0"/>
              <a:t>Confirm “storage” of knowledge by solidifying the connections among different pieces of knowledge.</a:t>
            </a:r>
          </a:p>
          <a:p>
            <a:pPr marL="223838" indent="-223838"/>
            <a:r>
              <a:rPr lang="en-US" altLang="en-US" dirty="0"/>
              <a:t>Shape study behavior.</a:t>
            </a:r>
          </a:p>
          <a:p>
            <a:pPr marL="223838" indent="-223838"/>
            <a:r>
              <a:rPr lang="en-US" altLang="en-US" dirty="0"/>
              <a:t>Enhance academic motivation and effort through provision of feedback.</a:t>
            </a:r>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Formative Uses of Assessment</a:t>
            </a:r>
            <a:endParaRPr lang="en-US" dirty="0"/>
          </a:p>
        </p:txBody>
      </p:sp>
    </p:spTree>
    <p:extLst>
      <p:ext uri="{BB962C8B-B14F-4D97-AF65-F5344CB8AC3E}">
        <p14:creationId xmlns:p14="http://schemas.microsoft.com/office/powerpoint/2010/main" val="1723551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229531" y="617271"/>
            <a:ext cx="9774265" cy="4743450"/>
          </a:xfrm>
        </p:spPr>
        <p:txBody>
          <a:bodyPr>
            <a:noAutofit/>
          </a:bodyPr>
          <a:lstStyle/>
          <a:p>
            <a:pPr marL="223838" indent="-223838"/>
            <a:r>
              <a:rPr lang="en-US" altLang="en-US" dirty="0"/>
              <a:t>Enhance the quality and strength of skills by providing unique opportunities to display knowledge and skills.</a:t>
            </a:r>
          </a:p>
          <a:p>
            <a:pPr marL="223838" indent="-223838"/>
            <a:r>
              <a:rPr lang="en-US" altLang="en-US" dirty="0"/>
              <a:t>Explicitly articulate and communicate learning objectives and achievement targets – typically vaguely defined by teachers.</a:t>
            </a:r>
          </a:p>
          <a:p>
            <a:pPr marL="223838" indent="-223838"/>
            <a:r>
              <a:rPr lang="en-US" altLang="en-US" dirty="0"/>
              <a:t>Confirm the importance of hard work, time spent studying, and effort.</a:t>
            </a:r>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Formative Uses of Assessment</a:t>
            </a:r>
            <a:endParaRPr lang="en-US" dirty="0"/>
          </a:p>
        </p:txBody>
      </p:sp>
    </p:spTree>
    <p:extLst>
      <p:ext uri="{BB962C8B-B14F-4D97-AF65-F5344CB8AC3E}">
        <p14:creationId xmlns:p14="http://schemas.microsoft.com/office/powerpoint/2010/main" val="793216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084881" y="694762"/>
            <a:ext cx="10321872" cy="4993115"/>
          </a:xfrm>
        </p:spPr>
        <p:txBody>
          <a:bodyPr>
            <a:noAutofit/>
          </a:bodyPr>
          <a:lstStyle/>
          <a:p>
            <a:pPr marL="223838" indent="-223838"/>
            <a:r>
              <a:rPr lang="en-US" altLang="en-US" dirty="0"/>
              <a:t>Demonstrate the kinds of thinking and processes valued by the instructor – valued by the field.</a:t>
            </a:r>
          </a:p>
          <a:p>
            <a:pPr marL="223838" indent="-223838"/>
            <a:r>
              <a:rPr lang="en-US" altLang="en-US" dirty="0"/>
              <a:t>Allow students to communicate their thinking about the content and process, convey understanding and misunderstanding.</a:t>
            </a:r>
          </a:p>
          <a:p>
            <a:pPr marL="223838" indent="-223838"/>
            <a:r>
              <a:rPr lang="en-US" altLang="en-US" dirty="0"/>
              <a:t>Confirm one’s own level of understanding and ability to respond on demand.</a:t>
            </a:r>
          </a:p>
          <a:p>
            <a:pPr marL="223838" indent="-223838"/>
            <a:r>
              <a:rPr lang="en-US" altLang="en-US" dirty="0"/>
              <a:t>Provide opportunities for students to identify their own strengths and weaknesses.</a:t>
            </a:r>
          </a:p>
          <a:p>
            <a:pPr marL="223838" indent="-223838"/>
            <a:endParaRPr lang="en-US" altLang="en-US" dirty="0"/>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Formative Uses of Assessment</a:t>
            </a:r>
            <a:endParaRPr lang="en-US" dirty="0"/>
          </a:p>
        </p:txBody>
      </p:sp>
    </p:spTree>
    <p:extLst>
      <p:ext uri="{BB962C8B-B14F-4D97-AF65-F5344CB8AC3E}">
        <p14:creationId xmlns:p14="http://schemas.microsoft.com/office/powerpoint/2010/main" val="1433092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Models of Learning</a:t>
            </a:r>
            <a:endParaRPr lang="en-US" dirty="0"/>
          </a:p>
        </p:txBody>
      </p:sp>
      <p:sp>
        <p:nvSpPr>
          <p:cNvPr id="3" name="Content Placeholder 2"/>
          <p:cNvSpPr>
            <a:spLocks noGrp="1"/>
          </p:cNvSpPr>
          <p:nvPr>
            <p:ph idx="1"/>
          </p:nvPr>
        </p:nvSpPr>
        <p:spPr>
          <a:xfrm>
            <a:off x="623914" y="611271"/>
            <a:ext cx="10944171" cy="5017591"/>
          </a:xfrm>
        </p:spPr>
        <p:txBody>
          <a:bodyPr/>
          <a:lstStyle/>
          <a:p>
            <a:r>
              <a:rPr lang="en-US" altLang="en-US" dirty="0"/>
              <a:t>A model of learning can describe the learning process, development stages of understanding, knowing, and doing</a:t>
            </a:r>
          </a:p>
          <a:p>
            <a:endParaRPr lang="en-US" altLang="en-US" sz="1800" dirty="0"/>
          </a:p>
          <a:p>
            <a:r>
              <a:rPr lang="en-US" altLang="en-US" dirty="0"/>
              <a:t>A model of learning can distinguish novice learners from expert learners; identifying the nature of proficiency and prerequisite skills for progression</a:t>
            </a:r>
          </a:p>
          <a:p>
            <a:endParaRPr lang="en-US" dirty="0"/>
          </a:p>
        </p:txBody>
      </p:sp>
    </p:spTree>
    <p:extLst>
      <p:ext uri="{BB962C8B-B14F-4D97-AF65-F5344CB8AC3E}">
        <p14:creationId xmlns:p14="http://schemas.microsoft.com/office/powerpoint/2010/main" val="2423593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Models of Learning</a:t>
            </a:r>
            <a:endParaRPr lang="en-US" dirty="0"/>
          </a:p>
        </p:txBody>
      </p:sp>
      <p:sp>
        <p:nvSpPr>
          <p:cNvPr id="3" name="Content Placeholder 2"/>
          <p:cNvSpPr>
            <a:spLocks noGrp="1"/>
          </p:cNvSpPr>
          <p:nvPr>
            <p:ph idx="1"/>
          </p:nvPr>
        </p:nvSpPr>
        <p:spPr>
          <a:xfrm>
            <a:off x="623914" y="631149"/>
            <a:ext cx="10944171" cy="5017591"/>
          </a:xfrm>
        </p:spPr>
        <p:txBody>
          <a:bodyPr/>
          <a:lstStyle/>
          <a:p>
            <a:r>
              <a:rPr lang="en-US" altLang="en-US" dirty="0"/>
              <a:t>A model of learning allows the test developer to recognize the variety of ways students come to understand the subject matter.</a:t>
            </a:r>
          </a:p>
          <a:p>
            <a:endParaRPr lang="en-US" altLang="en-US" sz="1800" dirty="0"/>
          </a:p>
          <a:p>
            <a:r>
              <a:rPr lang="en-US" altLang="en-US" dirty="0"/>
              <a:t>This connects students with the assessment – the assessment reflects the students’ experiences.</a:t>
            </a:r>
          </a:p>
          <a:p>
            <a:endParaRPr lang="en-US" dirty="0"/>
          </a:p>
        </p:txBody>
      </p:sp>
    </p:spTree>
    <p:extLst>
      <p:ext uri="{BB962C8B-B14F-4D97-AF65-F5344CB8AC3E}">
        <p14:creationId xmlns:p14="http://schemas.microsoft.com/office/powerpoint/2010/main" val="805888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Research on Learning</a:t>
            </a:r>
            <a:endParaRPr lang="en-US" dirty="0"/>
          </a:p>
        </p:txBody>
      </p:sp>
      <p:sp>
        <p:nvSpPr>
          <p:cNvPr id="3" name="Content Placeholder 2"/>
          <p:cNvSpPr>
            <a:spLocks noGrp="1"/>
          </p:cNvSpPr>
          <p:nvPr>
            <p:ph idx="1"/>
          </p:nvPr>
        </p:nvSpPr>
        <p:spPr>
          <a:xfrm>
            <a:off x="624821" y="636104"/>
            <a:ext cx="10944171" cy="4774097"/>
          </a:xfrm>
        </p:spPr>
        <p:txBody>
          <a:bodyPr/>
          <a:lstStyle/>
          <a:p>
            <a:pPr marL="742950" indent="-742950">
              <a:buFontTx/>
              <a:buAutoNum type="arabicPeriod"/>
              <a:defRPr/>
            </a:pPr>
            <a:r>
              <a:rPr lang="en-US" dirty="0" smtClean="0"/>
              <a:t>Importance </a:t>
            </a:r>
            <a:r>
              <a:rPr lang="en-US" dirty="0"/>
              <a:t>of context </a:t>
            </a:r>
          </a:p>
          <a:p>
            <a:pPr marL="742950" indent="-742950">
              <a:buFontTx/>
              <a:buAutoNum type="arabicPeriod"/>
              <a:defRPr/>
            </a:pPr>
            <a:r>
              <a:rPr lang="en-US" dirty="0"/>
              <a:t>Importance of sequencing tasks and knowledge structures</a:t>
            </a:r>
          </a:p>
          <a:p>
            <a:pPr marL="742950" indent="-742950">
              <a:buFontTx/>
              <a:buAutoNum type="arabicPeriod"/>
              <a:defRPr/>
            </a:pPr>
            <a:r>
              <a:rPr lang="en-US" dirty="0"/>
              <a:t>Importance of using multiple representations of ideas and concepts</a:t>
            </a:r>
          </a:p>
          <a:p>
            <a:endParaRPr lang="en-US" dirty="0"/>
          </a:p>
        </p:txBody>
      </p:sp>
    </p:spTree>
    <p:extLst>
      <p:ext uri="{BB962C8B-B14F-4D97-AF65-F5344CB8AC3E}">
        <p14:creationId xmlns:p14="http://schemas.microsoft.com/office/powerpoint/2010/main" val="398129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data:image/webp;base64,UklGRkYkAABXRUJQVlA4IDokAAAw1QCdASoEAVcBPrFOnEkmI6ITCSbIZAsE4D1B2hSPsxY7+c/0vPv5P84X0vFeRF3j50f+X65f796QXSG82fmm+oDz1erN3qH/C2yRzQ/o+LfoB+tKLPz78+ejOTXgOwX7SC0A17/BfRL/yvJS/Df832C/1V6RuoRrQAkep9Ka70lUhuP9h8ZQDBFPy51P35NS8+uKsG9COm51YtublQOW+dcLmXU6Z74evYOT/TExYnLXJXalWZAaRe3GBdbPfYKsNQS3V/ylLFMfbUoeo+ZxigcPy4V1If8WnWqTuMG8YYKzRbNm9rJVCisz9t54rTDj7vxY/34lsKEloDdXvzOfD2pkPG4H5EyuiRPOWVr6QPSpfeZ0/FFfPSYxmi4yNg8z7CNDQdTn8F7dNRFbfbyjDt+8PLYVSeRTAEtDU3zjyzYDefM8oqZdyK5IUuBLYN5hEWa0rzvL4ho+RwdqUF7M8jHy7UurIMNooMosSW1XwoWEpBdxuhVC1NH+j7KM8GlKH5PRK45asmudNktFk/eywtiwJkI2sJPVEFtVBtOP4d1Vk7IXhDIrNxJMMM9OLEZ9GrGFRrIoReM3C0P0bIparoVvmvSCZ97qrZUUnLyp3NjPjBnLR6ej+IvHJsCFaDOKHaEY5kCRaayW8rYpirE3q+D08Mat1flAfpXM4IH8mwF+NpF7fatgulfjuJoZ48lGrCOmfp47Z25BEqrMLVS4yqI95N/sKOvdlwCcgssNNhHX0ygc42Rt5LeoyvZ6pyLVsqQS506UwMlFuSFWlEF77DtHTJXvKbJqypbhH0AU50/Yc9i611hnEdGfX4Upz+S6sFZeIDaBdHTgaSxOrL7Me5elS7GEvqUfrDu285W1M7IPLcki7LPYXV9sqGTL37DskKr1DfZMMHE7rONq/ii2UL1bP44AxwvdTE/Pn7bx6U40y75bjJ164Frtwwdb8oMmn+7Pd1bZ4mDGLUj5oVxYQID3rOJOWSCVtbP3G8khVzt5wTyse1DA3UsW6ckRwYvDx2oH8l1l6yZcTQFNZDm2CK+dTOTMT0dVXLg7ofRzl8Khf6SLxA8Ku46WE15svekdiGwbLIsaygaVJEgQlwrfeF4yIotDFTIj8E8lTiRQ9yuvapNyg+Spel+8DVa0Emh3gOVE/aTtmMxQpN2E6Xd19LbWZ23hku6kBiDkP3i7uX618Zsqh8o4PAiuWLPDIM0+A1f447ZywGb87jRA4P2UQ367Pbtvvxt9CjXgMEr/tXUblJGu2VJ0P1DzM/MBPddUl1rt2HTf9CZlAco0VX6FakMiCkTPmUURtumfXNA35086pvFQXBZuny/AW83/GeXrMPp6NcjNn1IEQS8f2iK3tx5oq8ArvwOCCduogpeV6VDouQxoO0wP8c/WRBi4hXO3gpLnwfLVF2oujgUgltegOHR9bpvKQpvibvn6NT9WnXAmejP+ufbWpqIhtQcu9p5uBew2Xa8BVEhy8h47AhXkpx18LTP4Rb+0r9Q3+s7RQJE045YH6jGghbNdmXZlytIsluFJvkMAMTuwOOuCTrjeoehzLIPUCPD5nUTbHhm6HFgF/j3+moYSfzk7xa9270d8ho5hwmN2cXDy1LcBEhQWNg67ee7sWxk4Fg950K+RSznC81BK/nC3qUFp744r9tEKjq7nRmaHl60mkiOZF6xSETi7TnjmKQJoNE6n+uKgWLBQ1YqVmbMZzgbPpYjC1ZCgSqETVqQC5MGwQfkVJQthhVZnyiEGYc9V4Rd1ma6dOJex4gohBu2sGWo+lKgdhQNNmGukHgHuEPMvjCY8iwe1sFvlSlJQJvhh8U/VszcG39YqXYiJq3671Tbt/BmL8cn8fKmREq02qGPQY2cNWwuT24JXQf753S2RB8wgQ2IWtEVVHW5VA0CNfKh6D6ictMwWFwXAJG42ZcfledBlgeXIayE9NIjgNqlxmbtb5i0Of2TyKL06ZeUK/Ld1opFbuFPWepsoLKmYomaYCg8avC2/+HBLJzTtmSFqOUMK0EmT92gJTpk6rijFycRPXNNo43ZKJVO7ehGEhEPyUL4bv5JlFN0Lk04CaQenBMVcv0EOLYEEWWEBxUB5hub6yAzbgDuMTZraY4RadFMCjpdI/g59GGHjesop/8YsCJpjzokcMy64yp9tdZJvxwv36UnIUlMfi/n5c7A0XOxgtLjGCtePGsKa7Pqg0h7U1e45UnNZoOmCRhi3UCcfTVHAHrM3yppZFqyAn54StfLJi0SgkROVz7mi10r83s0Vkj6bdaoaWzAAAP7rmaxHTJIJ90gh70YNXsebdf2bfvyYhSGFdHvindzCOaPyGWl4u3tAarRnBRiN3L+YSxj/j5k1RNTkByzGQBUpHOJYmY/XvSIsbDEs+12VDIQ9aN4YdO6LWFPpFGChtOOotdQes6tGilAGtGv8UiVZG+AHWCILg5Excy3ojOiCRkV7xx2T7bhXDb3o1rmY0SBaMF8e0r5psrt9O9Spva6mTzOJtMUI0f6sy81nFjYYQ5Ml/ywsLPerkaBFCN6jpuZFmDoW73t86UopWjOb86y9453l076v60vcF1kqC4KJHADRSIlCjWdUOhpxgaG1NPrzJrGBR0+sptdJSUSK5CdarilpP6jgM2+0RcJjcuC/GTx/Q7afmmyALLWgpve4txa/v5muC4pSLEtMfaW6gcmz5YDddiwJ6w+PSmc73N6YxASAcTpZmJfDZijjQSfr2eVzgUoRPqub8uX5tc4N38gE+RL7rv76HMR12Jv+07wrBQYm0mumPSDybVefNjgfrcIbQztsXk4x7iNyb0P0LXKCTGRPClLxC7JIdQkEzIMiw6RCzq8ctcEd0BaS13/fw0ylyqJDdzexaxBAJuMVs5oeco4F+nIAyqjuW9dbIVSI4Zul0bgYSUU6J5RzK39y7dN9jcpHZye/AQJbK3XW7fsFjvpX90ZhXffADMWofjLMJjuGWCI3S9is/Qqoj/DubzPppMwONQhSi9+gbl1KbrRnX7B9zjsFxZmCQC5HlAOwH1soZLvDcJ6OrOszhR0Ab/JSV//K8J9xIBeQvtpUkhLjZY5E6Xt1GQ2TiQzBFdtmcFSPug0sGIcCd5I+UV+4CadVlW+bGYCrI18vsBT7tImiDd+23d151MgncV4Rsl7EY3pnO0l1gOKsvJXZM21n4Cx38gBifpuGFUAkTPx2FaPvf0SGOFJLQ4pvvczqDoeYGCUBGmmqDCZG9Cmu4uTSdYZ+D3K0KnK8EgVg/THaI/Fk3Z377oRe2Dq/FkyUfnQDRQz1WhVgyIpa3wBc3QOlc/gsz9YU+g2IZZ89E8pZcSghIV/i276BgerA9I7pSjNT25qg22ziejAgFrH61ZDlirtI6XKOb9yWe4PoSoiWGk8k+Nz3e6C9tl322lCFata4cRObW9NLr8SHlk9DA1VaJjFGnM9rVH1eqwjLg3433So1YNzwTzTidvaN9QPUzyz2Q15yWfzsyY/tJ7HNF6zoBFjSDflm/fwWlbCZeVQbvcRpx6huvMkZILZFXjZbl7jTMvgidrFyAAA/zli9jv9j7nRuI2eIcaFZ4zWNR44AJJO5Yu5Ex+fpRbGQXE/lQM68e1iaN32/kqd92GJhKSuSMLODo/FQ+Vv2ciZf5sgpg4feNzN4DhEluWjyngrE0Dpod6Y01RVtpWS/zWfLymyHJs6H85rMKpbOuBnhN0zU2HPQVR0acc1oSDVlncbep+JZCo/HhQmdZi7Gl36Fbq4d+5gK0qIw99IhmCeXnrl54/WmCQOvRV8Kh5wniG914r+cEDHF80a58WYoBtXDcWBiCSHcTrQQQ/ot+vJqa1MUAIoqTsnLQR8Qtl183GPqYOirB4QsVT8UQUKw4LxrEC9gcbROQambVPbNUWZzlFpf9E8DG05XosS2456N4nhrs3Fbw/gHe/7TXcaz54O/Bch2EdoUjWKygW4cO5SD4LLLXQhVKylkLJhOp/Bzy06l6kl3+UmJITUWDEA+cteb/4MsXcVwpSntZ9aoRPEU9PLB9KUdjPYG1y/6Mdfg7EYy4jrcJM0I6qppjw2xx9gERoaKFW/jst0i8T70MFApCOJJESPyEJ1xSWqp6905YNWwe+G/fdjAjOuURQW9t+VGRRPpBwOVGz+0PxNt3xIC3kwUarDLQ9HHkkR2eQjFAqvCfAUkca+/8z2h/LoLXDhCaNPsbQSGCBZuzIHDt29IOIKdORqUjQt9SQPBhLEIe6tmNj4JKNnGg83VmG9LZ+X/OxMmWnGAHukd0ftyHHaRWnSyWY9NV+BGx2ld9nAzSZIZ1HQKZXXr/b5zVBn5kPi+AOy7YdFZUDhnHQw4uACeRXzvKFb+6Y7rB5sZ+Ly4YdhSf0gBncaYDDstp8AmLmi3hAmsmSgA9ARV96IDvVx6GAXq5jVZ/dew7vED3l5oiS2LPlsv1/MB/xVFE+9nG/7AbVGwWjRbbU0q6/1b8xH/Dwcj5nA7VytSAbFJzv9we9woInBBuFXJVMy0+ymRUFrdAftqG5msSEEeniyZw3suWkOYuBOMjPwDpb/qK17pWKpJUXHhWMBawAA9PQguMcoA+nW4Yc9SJ8K7Jk1Jorz+Dtn5OoOOS4YW0fquQux8s1xSr+Phm4gNTBbPf1yhna/eIRg9/R53wSU09QLY91yEUPMyLEKwMljhRA9FtXWGNR5ES/dO/Ne2qYux8bpcdGuCXL/MWPAncmHOsuMyBRRCUPBFxAqYEkkoECRps45IrbXvqrywlfg5hLVsJJ4xfopthPdCpjGlB3JM2AjfBBKrPyIuYjXwWc8VcKq4A1WqJ0akRgyQfLL31k+FDWSx337tC23ZzSZP2u7aFqlzGSP/AlY4dhDbMngQ9JOZmGEO2Eb2Kr1PASQoNFISyJoWIXZkXxYfDICfnfe12ZSHnX2mAVl6jYYTy8MDP9K77RBgMU0adC2XmjFTzPEnCHzgT4URxGBb0bKyno+nVAuodGoiWQmbCXSxwZLi+zKwKa/C3JW1+vKVjxqkh6mxL9GhiXt3/pAIgrUXtevBNNmXdz6dXfnKgdsq3PU+i2X/SqYcLyNqcVoqdnGxTb5DaJh+05Qja5KnImgluwpSJPLslq6vD0gSjXXIaue2oqa4zs68D7n37aj7yROr4aedunfBxbbobSrPbAIFihdKU1StJw3Ym6MIniXpUV5UmVQfOi/zqtvgI2oGZACcj+PoJkjc/cDvcpEZzDu6CmCAchY5npXGA1WblkcmOcn0OdUZoaP29ttnqEJgTTXZjdS7CAO6x3ndDVCwwrEsgFyl8Ioj/uLkbmBnN1DZaiGHPWW8B1t6kxeOxMENyaTVIagfXDC3Xh4XWo64yyewBRXNgPy+nfraVp7LDw7RJNCY67jlJq9/QcY/tx7wwWvdEYymwK1disUjIrX1KcIghGxAD+XFPTpNrNAtgOXvO8meFv7ttudKYRK2SSAHWHtxi46f7sSuIsVGIbSDCNMOeCcE/z0pfrXAn1diUVa9jun9TCCpbUfB15TReJMbwIxeJuM3WS/IE42KkL92veaf/y1+v+LSjcZHAtTftZsMpFRcwMvMQji8FFBDej5UpcnXE6w1+88jfIM/1w+1Z3atsSZl3vobVbRsPBinXeXAOfy5Z+r9BCOX0jCmlbvd1xBj89M0U8uGrVQU0+QOy5yxYTEu0qmBNCcf2S3KkNtEe8615GJ8N+xeOi5RZkA1mrIeS0m4Ftfip333IY8F6fUh24gaFMIRuztDcCjCBrgLtyZPOqmR+ZzqYV2TjN+nDYEkN7PXtyqFgOh7KsRa4v+kFV3QbGenCOyH00MBzkZ3PeHGjaTSFn2pKh5o8xVH5Uc2fUObbpTx6R9s7l8TxS27i+ZPjb1x3KPtqo7gUf1oYJ1PhRtJAbfsAm95Bd7QySbf0vaNsAyiLWJo4uFXnWYAFDFKQkpt2YDPj0auSycqgkyQbJyGeVfLMknlgC5nXvti3cfRNLE6Ve8yI5fz77uPL/xyZPFGoGLrvu2tGIZmzSQgzhrcJduEN+5wK1wMQhOV/ja75H8pxe6htPjR9NFbEGAFq7vT6EKiJHUyRWIHINkvWuo1T6l8IZYGLlnxZ5+Ksg/1uzu2gXpAhAYRTW6IEYJlaGO6NWy2ZW8EAGsNstCWog6ofiLqoWe4JPfyljUTUE0zPnlhPBCav5BB31pHp8HLUu5wFvtdbacEGDJS5Z+FUXVeRdva24TmSoLs3kzL2MDbtOu5LbgF/Z0rBcBSpNcNpzhZ0x6WZbzY4Z9/4gJhFgSOVC5t8W9DdBqJPZWDHZ6M/zyR1v4Svv5mvfeHop64WhptSssJ9e4Dw0Qf3r7BzA2h8sv98Gk+dl7uyBaAB6RsQ6ug/Qf3x17VWev1/g6QgPjwT/tdKfuTlux8w8J1HZwlmD2fYuyoXpC5dNZd7T0XmE9thanVmoHVRTO/iNRw/SPucDw9ndl24HbLOuj6VfH32xDNbgddbcBre/WCLFOSahkzDEAMTnMlmpXdZi5FuQ6cMgYOWXY/FPsWJRfcLDCSR98mL8KX9j8pBSyRGGWNA+hyJUYPy7Cdp1+FJsqP1Q68da43U4pbsqXU56qc50l3/8296SxUzaExiIicEt7ALb8iCLVoObl5u66HG055RKxG7MQwsBkBRqb4ZjVOPR/gk/VsAVde66O1TPn1TSawflRw5aVcFLGqml0mw714DwYFnQSHeytA0kKs6VtBGX2kM3Hz9k2iMSA3fS38wf6QOPmM/3F5DDu05rSShLw93TRJCaCZoQasLMzxleqOII60cjTvLn9gFxyci15JrYoYNaBQ+ayxatLExlGiski4abvRaXSOMA7buKI2vaiMRTWnF6lwqu3AjPOxYiuvbI5KPe6w+oyg0wHBBhS0RD3qicVx6rIVpiV0GHLhZ95hk2FWFVTM/la6hi4w2MoyKb9vgQp0L+BlNdrlMazhoIF0oiUKnoLS7gfOZSmfBlPJH1XyQuHdPBqnln6cfTZ+WoSFtMeCELu9BwcwtBozQAoTya5BZ93NzjNI/DcO65etSvctzUZifeihuXbBXMvHokNMdlgW3ST24xQuS09EYvnCPZhKWRaceyKIx318ugOvx7Oyuvwu6HWnhEsCdWtubYpnIN+ITXfEtLbHDmOHf7W1hf2FnmUgIOkEG0l/FF3/u1X7R3bi2pH013ysIsO/3B/h5cbdK3BwOs/tUYNlTTShhLRV+LGATQr2TjdzOe0z8i/eH5eyKxuIfBF79H4pVJarp2DVceX1XNrxBwhCp4C25+PqgEZjRNkkoulIdHyxpc2RqUTTYwgb50RRbdF9vNbpIniOIswiL7oPQozy14SuDEKbNNQtKi09KedPwTMBpaA47/NczmWeVJ4QN2nl94xjWDYut5tdtRGVxOTLW3fXgUXV3ChCxiaRlgnXXR4pUBhj7lWcwwU9Q929TolETz4b+RiH8T7ZcTf00XIv0XYDAYizYLp3LCkTRE3nW2+haICNToMTc4h8iU6YWVvNIwUA+J3yWCjnj7dIr4Ork0epQjQEsypFciC8g9OU3DxvgYXqCRBwfeuz2TuirxzJQQyWgH+o7nIWgCDJa9vr9MZFWV0Ub/MZR49+WA15eC8SQXI96xUZorCGGWb4PPGG2qNS65lZaerhDbGRmDXp/0jDrcbTe+jNAwIndy8V+Dh+t/7RjGmT7emCEhilfUrVByZBOWcYh9Pn5pdk9nxerCb/m14TLvssuuv9l9ZMhp7lUzh/vQVB/vQSW/bXcz/NhhWF9H4QD7+toglvfKEJgWCudXVeJV74uXSiVbwzfUiaoX1KfaPI8CgVZhgI7OHqFE+MTJ/pFj7VDTR2HNrOd/N4uQm1SbNlRfgiw6PXdeLal6MEGXdVwYkSeJZBDZtWXW5Ui/cFT41lK2I2NlrMWo52/aK5aD15K0Hm5F63utIRPJSeW0kQLRomrFrdszI2V5EcrJtXW1of2rPl5b/WFnzohGhVVIWWT6zQBfez0bJ5mz/CEhvruQkUUAivLn240N3/8MLhm3bwZCL01jlqYfGx/8Gc+iTYbvZpAPMVkjYvjuNwLDvMUhQM76uxxuijDMxchb3+8N4suLqd7nQXK90wHVaqgJf68NQg3OUu2xL5ToiPpDj8TCos4Nws4Z8eGmsa7YevLc32P8ad8mTNPyMGD5BAAWSlNnxQR9H1f6X9cfmDupldLS+TTrXWBdVIVwahe3tU78kXTOi8p69VExDo2lgydrDxTqnAstUHao6uQ3ixw0KrWJBnvTfG7nZA98oKJ91v9904AA3mjZPbeaKLPk3jkAs6QAA+XALHN6+V819+Xt9TdFUzb0Dr8s0Nxk89O1RNTTPkgKCgxZvBBwq5Btdod0SIBV8GZYPRTP3LIolOBydE8Sym8PT2tZe/99hbuQwxR82yuOO8j4dwUdZMrmHG0d3DOIk8jDF+jnH9rf54kbBl7TEq6Wtylgs6/0UgQkhW2uiSDRINM/pxKcylaOh6co7P0OqWN46UbFya8pWc5+a0tnNrvatC51jrAmT7OK28VVz4NXH6sGL2ccYtA2G6UyrWbgxc7aWTYH7HiZiPQzwPV7q2jyK3tbNcBMJpeYvUIiwQgNs1rambVwtvhCEf89uiBS1UYj1tEP8nGODok7E0nZcXqwz4v+WUqEqQ6yQfwnaJcpH3shuc4ftOJveNKwtelmcAZzyH6KPgmcs33Set9VAfmh9oFhQwiFfCA+KakmuqM8qyKJ8+Ujyn7Q6JET3uZO+aLkIUCwYXzQDffV7/wlI2zf4kHrBJMdxCPOrJe8vlZByexAVUkBP8AAefiomGQE7mCivGaeYmeDZURoOHozw+WFpqOUpURKD/mB5U/BJAatIsdEzcdyDfMl/Hq0JDU7qi2LfZyT1VGMkU7qfPEYhwjPgBG7uR42qeONT8hVfCMgX6ikcBxHGqXpj+mKX7BC6iwvDM5hiudSiHyCadq+z6crd8IM9Gp0urTQ4yVW9k3ZNvFj1GoNGGZnZRVwoJe7UZfLnFdjqUBrJ5HMS+4hd+JnREsHYmcQsXNo47OfKhjE1z2HKdfP5W7lYFZg+tCG6WyxvgJgXKVFKS0Z94F1nU5C5gIT3ARxF1796FTYXJfYDGJHOTJTxFER2acg7TXLe/z4StVb+b50RO4dbMDoUkxnDnDVGLCHp+PizJd6UDp5faRSCd0gejdvwwBfNaDK3zAHXcGQPvKGu1WOBxVkhQD5lpTdBsvm5BYdsZNjqKsVdJRwB8GthhGPkdK2G/YdZAKsSkXxwxdCUadyIZ/NoTCJs7mob0xl/NT2pcvZKsThi7BkLXOcy8lCebZm4eekCmOOIkmvr9sXHiXBo0EbxW9fVOWUDD7kSitZw/lhm2CWxyHji1vaBPNnorsWGZXbtJ6m5oWw6f0ay4IretgalpdfcJjkKkUBcuEZGsEv99K3vaop8/KoeYIG1XUPkLjE9sNelHs8S+TBMYY/IcVj5P31Kk6X7aEQ2zkUZSnuHeDF9JqE/SBaCtcgJVul+WRYvWMAMBZgvCLT3kJHWT7KLH0r9QXoze/CFnsOTzwMivPBIxuEXUlYqgcSvZciRtqvqT2mrFhGhGNiMC7LHAV6l8pMFWDH1nQZQX4bt5qA3fXukKvKTfVvhgCjajRHUUB9IsCKKLYOVQcUXd+EHIZhLw8rp2mVVcVs7/bts5EgqIPXEmESqHehkEaBRhipbUM/xlFxuJJSOqhPzNxm7HQYXV3CAqyJUL/A1rqwFboxVVlk7FBRAd245DXwzjkXdacR0kHehke1o2ERSzkreTcHkurv8yt18GGy/mVgrcbh7bzV6ySl9MjXuQPOZnvzYee589iG0pIjQ1aCAqIHWvBOiszcynTUqvjLhEyL0OjYAy/kw/Hb6ilM17BtcuXtO2/qY4rUGa0Fy+Up/BvN60XBo6t3L01LAB+zPvCI307Je8masrDOQF5PxvSx+AsukJN6KFRlULosveVsly+cpONrMMcuyZTRnK1aqjRrXrRx58nXFtly1A9AWStHenUu2sscwDfV3/FGiGYseUjeFrazw9OsT5Bj71mONsmGyTv1l8MkoTu5pcyPixIkay8d25DkvCpnCoUV/3r3rcAVRneGgNITJv5k+JM1Hg4Rw0GHyvpXSnoc5S+eBbcNN68A9iVtel2qbYkDEyg9RzFsBfLzC4Ipa15nYxvwGP1l32aQadbjPV6Dc16H5qcwVUw7W08ctHM7KGPCmMdayNPqtHfDb+QyehQxKaUKuVfx0MH9xBg2lTWoqjepuxass1kA5UvYws3O8MQs7io1Ubkxv0n88QOueAu+yqjc1RO9yJqT4chTLVfCUns0L7rX4ms3R1NoMhdQUlVH92TM/nzrVw9Qi5zeIYhLrBHGSEUy6UOIApkRYDrtQykqfaUkpN9NcZHGHR+pqCc23rrKrFi3jWoZlK2n2w5waqmmrcnQmFiQ8TBvpC5iysnNg4CHG0Fn884Nojr+8bFjNJtiEFSwb8eXbCi2R8TB+Z597gexWOkLRQ2PriZ0MXoc1K1fYC3F/JkBFDeHt9/Iz1DMwL//VFtWdWYEwAP4PT3jl1IUcYKLLTudYtiUPJqb85dZ4g3nF0rAnucI4L+2wzNT1drnqBF1IY/JKa11lR09nwn1a8u+fO4ruv6XS4os5fOin+gs8+8mcuAYCROgEF3plR4Qi9jdX83hl2mTNOufDIe4na4u8LnN6lrYYtgw4CtJ/MUnfWNpPOAsnVHNRZVnca+wMiN+UQBx4PjEwYvDg4cPLK/2a8QC1y8jrOD0ojRsZmfvMP05CGRV4RubWbucm7Sbx0H29075Ts0ga4YARzP3r318QJBsv8w2m86YAEgS4LkkNABoLHBtxC5WXUALpgSwgD1pX2poghwKkOmvHkK3FWtk66Xc1U5UhQCTjcbMttFYtEkx4vklhiW5JOjatuT596e0CJ+PRh3bLAQH6iaabwE27MIu391ZzPr2V3dPaecLdbgg7jicI6GV+tW+ltt58uhJgIvMzTz86PAdGv0g/a1mirfMKGCwJj4z0xX/tO7FrFq71Q93D7Fmcd+UChM971GQAxJT0btSiSpbiDnVHE22hLEG2YdSon2q/W86YU5F1vAyyZttfG9j32qc0gvN/WvqkVus/yQh5RViDIA2N/wCcYa1TFqvTLo6Ud4BZDR6dftkQhOG0cYw2vcCZDMYwpBM/TvW8k5W8kXaK/UldilfDhclCi1Ub40OIXHsLFMUFRt31odHve3YFzVWU/o9Vc3p3/j6TNZGPzAjezdgv5OgSunOAZW3R2I0WpIDj2/TqiU5TF/U57zzp6UaurkAkEmpF9ODAvPejE7hWarkAXRRlL3ujhKvd+w8+Ia65tdywb8FXcxrNhyD0SuAwrefvuAaWNL35iI7msWTTjm3gjTrBGV6+xpt6i+fkNVDU0LTyk4jjH5QzAwNssYGPDnEnrNRWRO539osQ9405WUbd+cJ7HmilW7WWEhgjucV7VQsF8PqLwKIp1wyH5WFw3Pk8sUlASlSuAmv2DCQrzzpTexJ98d44BSybD779FrgckcVz94j6F54sYczahYyD1uYcmhoPdGyUgVlynX5eK/j1NUejG8D/kN7hYn89fsdbr6rD6jtMt6LeCvrofjNOmVbnoKmEbTGvzWIGS7SdCkjN8d6TgCGAExiOZHq7/OZU2Mpx+dEuegueNo4f+L5x6qsbPkWPMaI9qv1MsDALJyxWgQHPPKV4ri54Mh0DnO1//JmZhNxjG+FQoMmPT7q7jYNWJi6yIYy0gpIpWraIjIi9OQRoM0jwvOIFH5nFYvszEhrH+7amgrmosn+b+VvRMj+fP1EiBqCZqJ0UiPeAn9Tamhd5DMwxxgVDFb33irHgkXRjSijOK/n5qo+8N616J2FB8KAKhTSaJts7GV8T7JMk1XyKh+16zerXcCdTQ6zuUrad3HtPkyCuzpLpBLH8fcuGJCuXRWVmORl2ZeH8Il+U9Pcq1Cz08dUG0TQoVtRfSbo5o5d/HAqqBzhrbqRnzgqq4TbG/Ejy50Jpj0amlxcIWYHmcrDj1nZ8xjewcx3+R0dbdRCnyojQyAWR6cQ3Jac/pwvodqLBE0qX6kpm1Fh3NbFr01h1nF+MciyRlDKYOB8nTtbihSmiAl1nxv8LTA+NZIi5LOfV9CKqO51AmW6CEXuIx8N0A7GEGkLt6ZaWrg4/crsjH6Vt95kmy1wtloVt6gWcXv+Pncx7EvkYDW8eyt+FsPIIMwgxtOXg9RBtx25eaJqTMOkWMrrpnU5l1XznnFSgE6NLphQAZpgwqk5ZHP9kSxkdfFptBFI6+AZgP/ZwAwgm6dAJN3R0AAAA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webp;base64,UklGRkYkAABXRUJQVlA4IDokAAAw1QCdASoEAVcBPrFOnEkmI6ITCSbIZAsE4D1B2hSPsxY7+c/0vPv5P84X0vFeRF3j50f+X65f796QXSG82fmm+oDz1erN3qH/C2yRzQ/o+LfoB+tKLPz78+ejOTXgOwX7SC0A17/BfRL/yvJS/Df832C/1V6RuoRrQAkep9Ka70lUhuP9h8ZQDBFPy51P35NS8+uKsG9COm51YtublQOW+dcLmXU6Z74evYOT/TExYnLXJXalWZAaRe3GBdbPfYKsNQS3V/ylLFMfbUoeo+ZxigcPy4V1If8WnWqTuMG8YYKzRbNm9rJVCisz9t54rTDj7vxY/34lsKEloDdXvzOfD2pkPG4H5EyuiRPOWVr6QPSpfeZ0/FFfPSYxmi4yNg8z7CNDQdTn8F7dNRFbfbyjDt+8PLYVSeRTAEtDU3zjyzYDefM8oqZdyK5IUuBLYN5hEWa0rzvL4ho+RwdqUF7M8jHy7UurIMNooMosSW1XwoWEpBdxuhVC1NH+j7KM8GlKH5PRK45asmudNktFk/eywtiwJkI2sJPVEFtVBtOP4d1Vk7IXhDIrNxJMMM9OLEZ9GrGFRrIoReM3C0P0bIparoVvmvSCZ97qrZUUnLyp3NjPjBnLR6ej+IvHJsCFaDOKHaEY5kCRaayW8rYpirE3q+D08Mat1flAfpXM4IH8mwF+NpF7fatgulfjuJoZ48lGrCOmfp47Z25BEqrMLVS4yqI95N/sKOvdlwCcgssNNhHX0ygc42Rt5LeoyvZ6pyLVsqQS506UwMlFuSFWlEF77DtHTJXvKbJqypbhH0AU50/Yc9i611hnEdGfX4Upz+S6sFZeIDaBdHTgaSxOrL7Me5elS7GEvqUfrDu285W1M7IPLcki7LPYXV9sqGTL37DskKr1DfZMMHE7rONq/ii2UL1bP44AxwvdTE/Pn7bx6U40y75bjJ164Frtwwdb8oMmn+7Pd1bZ4mDGLUj5oVxYQID3rOJOWSCVtbP3G8khVzt5wTyse1DA3UsW6ckRwYvDx2oH8l1l6yZcTQFNZDm2CK+dTOTMT0dVXLg7ofRzl8Khf6SLxA8Ku46WE15svekdiGwbLIsaygaVJEgQlwrfeF4yIotDFTIj8E8lTiRQ9yuvapNyg+Spel+8DVa0Emh3gOVE/aTtmMxQpN2E6Xd19LbWZ23hku6kBiDkP3i7uX618Zsqh8o4PAiuWLPDIM0+A1f447ZywGb87jRA4P2UQ367Pbtvvxt9CjXgMEr/tXUblJGu2VJ0P1DzM/MBPddUl1rt2HTf9CZlAco0VX6FakMiCkTPmUURtumfXNA35086pvFQXBZuny/AW83/GeXrMPp6NcjNn1IEQS8f2iK3tx5oq8ArvwOCCduogpeV6VDouQxoO0wP8c/WRBi4hXO3gpLnwfLVF2oujgUgltegOHR9bpvKQpvibvn6NT9WnXAmejP+ufbWpqIhtQcu9p5uBew2Xa8BVEhy8h47AhXkpx18LTP4Rb+0r9Q3+s7RQJE045YH6jGghbNdmXZlytIsluFJvkMAMTuwOOuCTrjeoehzLIPUCPD5nUTbHhm6HFgF/j3+moYSfzk7xa9270d8ho5hwmN2cXDy1LcBEhQWNg67ee7sWxk4Fg950K+RSznC81BK/nC3qUFp744r9tEKjq7nRmaHl60mkiOZF6xSETi7TnjmKQJoNE6n+uKgWLBQ1YqVmbMZzgbPpYjC1ZCgSqETVqQC5MGwQfkVJQthhVZnyiEGYc9V4Rd1ma6dOJex4gohBu2sGWo+lKgdhQNNmGukHgHuEPMvjCY8iwe1sFvlSlJQJvhh8U/VszcG39YqXYiJq3671Tbt/BmL8cn8fKmREq02qGPQY2cNWwuT24JXQf753S2RB8wgQ2IWtEVVHW5VA0CNfKh6D6ictMwWFwXAJG42ZcfledBlgeXIayE9NIjgNqlxmbtb5i0Of2TyKL06ZeUK/Ld1opFbuFPWepsoLKmYomaYCg8avC2/+HBLJzTtmSFqOUMK0EmT92gJTpk6rijFycRPXNNo43ZKJVO7ehGEhEPyUL4bv5JlFN0Lk04CaQenBMVcv0EOLYEEWWEBxUB5hub6yAzbgDuMTZraY4RadFMCjpdI/g59GGHjesop/8YsCJpjzokcMy64yp9tdZJvxwv36UnIUlMfi/n5c7A0XOxgtLjGCtePGsKa7Pqg0h7U1e45UnNZoOmCRhi3UCcfTVHAHrM3yppZFqyAn54StfLJi0SgkROVz7mi10r83s0Vkj6bdaoaWzAAAP7rmaxHTJIJ90gh70YNXsebdf2bfvyYhSGFdHvindzCOaPyGWl4u3tAarRnBRiN3L+YSxj/j5k1RNTkByzGQBUpHOJYmY/XvSIsbDEs+12VDIQ9aN4YdO6LWFPpFGChtOOotdQes6tGilAGtGv8UiVZG+AHWCILg5Excy3ojOiCRkV7xx2T7bhXDb3o1rmY0SBaMF8e0r5psrt9O9Spva6mTzOJtMUI0f6sy81nFjYYQ5Ml/ywsLPerkaBFCN6jpuZFmDoW73t86UopWjOb86y9453l076v60vcF1kqC4KJHADRSIlCjWdUOhpxgaG1NPrzJrGBR0+sptdJSUSK5CdarilpP6jgM2+0RcJjcuC/GTx/Q7afmmyALLWgpve4txa/v5muC4pSLEtMfaW6gcmz5YDddiwJ6w+PSmc73N6YxASAcTpZmJfDZijjQSfr2eVzgUoRPqub8uX5tc4N38gE+RL7rv76HMR12Jv+07wrBQYm0mumPSDybVefNjgfrcIbQztsXk4x7iNyb0P0LXKCTGRPClLxC7JIdQkEzIMiw6RCzq8ctcEd0BaS13/fw0ylyqJDdzexaxBAJuMVs5oeco4F+nIAyqjuW9dbIVSI4Zul0bgYSUU6J5RzK39y7dN9jcpHZye/AQJbK3XW7fsFjvpX90ZhXffADMWofjLMJjuGWCI3S9is/Qqoj/DubzPppMwONQhSi9+gbl1KbrRnX7B9zjsFxZmCQC5HlAOwH1soZLvDcJ6OrOszhR0Ab/JSV//K8J9xIBeQvtpUkhLjZY5E6Xt1GQ2TiQzBFdtmcFSPug0sGIcCd5I+UV+4CadVlW+bGYCrI18vsBT7tImiDd+23d151MgncV4Rsl7EY3pnO0l1gOKsvJXZM21n4Cx38gBifpuGFUAkTPx2FaPvf0SGOFJLQ4pvvczqDoeYGCUBGmmqDCZG9Cmu4uTSdYZ+D3K0KnK8EgVg/THaI/Fk3Z377oRe2Dq/FkyUfnQDRQz1WhVgyIpa3wBc3QOlc/gsz9YU+g2IZZ89E8pZcSghIV/i276BgerA9I7pSjNT25qg22ziejAgFrH61ZDlirtI6XKOb9yWe4PoSoiWGk8k+Nz3e6C9tl322lCFata4cRObW9NLr8SHlk9DA1VaJjFGnM9rVH1eqwjLg3433So1YNzwTzTidvaN9QPUzyz2Q15yWfzsyY/tJ7HNF6zoBFjSDflm/fwWlbCZeVQbvcRpx6huvMkZILZFXjZbl7jTMvgidrFyAAA/zli9jv9j7nRuI2eIcaFZ4zWNR44AJJO5Yu5Ex+fpRbGQXE/lQM68e1iaN32/kqd92GJhKSuSMLODo/FQ+Vv2ciZf5sgpg4feNzN4DhEluWjyngrE0Dpod6Y01RVtpWS/zWfLymyHJs6H85rMKpbOuBnhN0zU2HPQVR0acc1oSDVlncbep+JZCo/HhQmdZi7Gl36Fbq4d+5gK0qIw99IhmCeXnrl54/WmCQOvRV8Kh5wniG914r+cEDHF80a58WYoBtXDcWBiCSHcTrQQQ/ot+vJqa1MUAIoqTsnLQR8Qtl183GPqYOirB4QsVT8UQUKw4LxrEC9gcbROQambVPbNUWZzlFpf9E8DG05XosS2456N4nhrs3Fbw/gHe/7TXcaz54O/Bch2EdoUjWKygW4cO5SD4LLLXQhVKylkLJhOp/Bzy06l6kl3+UmJITUWDEA+cteb/4MsXcVwpSntZ9aoRPEU9PLB9KUdjPYG1y/6Mdfg7EYy4jrcJM0I6qppjw2xx9gERoaKFW/jst0i8T70MFApCOJJESPyEJ1xSWqp6905YNWwe+G/fdjAjOuURQW9t+VGRRPpBwOVGz+0PxNt3xIC3kwUarDLQ9HHkkR2eQjFAqvCfAUkca+/8z2h/LoLXDhCaNPsbQSGCBZuzIHDt29IOIKdORqUjQt9SQPBhLEIe6tmNj4JKNnGg83VmG9LZ+X/OxMmWnGAHukd0ftyHHaRWnSyWY9NV+BGx2ld9nAzSZIZ1HQKZXXr/b5zVBn5kPi+AOy7YdFZUDhnHQw4uACeRXzvKFb+6Y7rB5sZ+Ly4YdhSf0gBncaYDDstp8AmLmi3hAmsmSgA9ARV96IDvVx6GAXq5jVZ/dew7vED3l5oiS2LPlsv1/MB/xVFE+9nG/7AbVGwWjRbbU0q6/1b8xH/Dwcj5nA7VytSAbFJzv9we9woInBBuFXJVMy0+ymRUFrdAftqG5msSEEeniyZw3suWkOYuBOMjPwDpb/qK17pWKpJUXHhWMBawAA9PQguMcoA+nW4Yc9SJ8K7Jk1Jorz+Dtn5OoOOS4YW0fquQux8s1xSr+Phm4gNTBbPf1yhna/eIRg9/R53wSU09QLY91yEUPMyLEKwMljhRA9FtXWGNR5ES/dO/Ne2qYux8bpcdGuCXL/MWPAncmHOsuMyBRRCUPBFxAqYEkkoECRps45IrbXvqrywlfg5hLVsJJ4xfopthPdCpjGlB3JM2AjfBBKrPyIuYjXwWc8VcKq4A1WqJ0akRgyQfLL31k+FDWSx337tC23ZzSZP2u7aFqlzGSP/AlY4dhDbMngQ9JOZmGEO2Eb2Kr1PASQoNFISyJoWIXZkXxYfDICfnfe12ZSHnX2mAVl6jYYTy8MDP9K77RBgMU0adC2XmjFTzPEnCHzgT4URxGBb0bKyno+nVAuodGoiWQmbCXSxwZLi+zKwKa/C3JW1+vKVjxqkh6mxL9GhiXt3/pAIgrUXtevBNNmXdz6dXfnKgdsq3PU+i2X/SqYcLyNqcVoqdnGxTb5DaJh+05Qja5KnImgluwpSJPLslq6vD0gSjXXIaue2oqa4zs68D7n37aj7yROr4aedunfBxbbobSrPbAIFihdKU1StJw3Ym6MIniXpUV5UmVQfOi/zqtvgI2oGZACcj+PoJkjc/cDvcpEZzDu6CmCAchY5npXGA1WblkcmOcn0OdUZoaP29ttnqEJgTTXZjdS7CAO6x3ndDVCwwrEsgFyl8Ioj/uLkbmBnN1DZaiGHPWW8B1t6kxeOxMENyaTVIagfXDC3Xh4XWo64yyewBRXNgPy+nfraVp7LDw7RJNCY67jlJq9/QcY/tx7wwWvdEYymwK1disUjIrX1KcIghGxAD+XFPTpNrNAtgOXvO8meFv7ttudKYRK2SSAHWHtxi46f7sSuIsVGIbSDCNMOeCcE/z0pfrXAn1diUVa9jun9TCCpbUfB15TReJMbwIxeJuM3WS/IE42KkL92veaf/y1+v+LSjcZHAtTftZsMpFRcwMvMQji8FFBDej5UpcnXE6w1+88jfIM/1w+1Z3atsSZl3vobVbRsPBinXeXAOfy5Z+r9BCOX0jCmlbvd1xBj89M0U8uGrVQU0+QOy5yxYTEu0qmBNCcf2S3KkNtEe8615GJ8N+xeOi5RZkA1mrIeS0m4Ftfip333IY8F6fUh24gaFMIRuztDcCjCBrgLtyZPOqmR+ZzqYV2TjN+nDYEkN7PXtyqFgOh7KsRa4v+kFV3QbGenCOyH00MBzkZ3PeHGjaTSFn2pKh5o8xVH5Uc2fUObbpTx6R9s7l8TxS27i+ZPjb1x3KPtqo7gUf1oYJ1PhRtJAbfsAm95Bd7QySbf0vaNsAyiLWJo4uFXnWYAFDFKQkpt2YDPj0auSycqgkyQbJyGeVfLMknlgC5nXvti3cfRNLE6Ve8yI5fz77uPL/xyZPFGoGLrvu2tGIZmzSQgzhrcJduEN+5wK1wMQhOV/ja75H8pxe6htPjR9NFbEGAFq7vT6EKiJHUyRWIHINkvWuo1T6l8IZYGLlnxZ5+Ksg/1uzu2gXpAhAYRTW6IEYJlaGO6NWy2ZW8EAGsNstCWog6ofiLqoWe4JPfyljUTUE0zPnlhPBCav5BB31pHp8HLUu5wFvtdbacEGDJS5Z+FUXVeRdva24TmSoLs3kzL2MDbtOu5LbgF/Z0rBcBSpNcNpzhZ0x6WZbzY4Z9/4gJhFgSOVC5t8W9DdBqJPZWDHZ6M/zyR1v4Svv5mvfeHop64WhptSssJ9e4Dw0Qf3r7BzA2h8sv98Gk+dl7uyBaAB6RsQ6ug/Qf3x17VWev1/g6QgPjwT/tdKfuTlux8w8J1HZwlmD2fYuyoXpC5dNZd7T0XmE9thanVmoHVRTO/iNRw/SPucDw9ndl24HbLOuj6VfH32xDNbgddbcBre/WCLFOSahkzDEAMTnMlmpXdZi5FuQ6cMgYOWXY/FPsWJRfcLDCSR98mL8KX9j8pBSyRGGWNA+hyJUYPy7Cdp1+FJsqP1Q68da43U4pbsqXU56qc50l3/8296SxUzaExiIicEt7ALb8iCLVoObl5u66HG055RKxG7MQwsBkBRqb4ZjVOPR/gk/VsAVde66O1TPn1TSawflRw5aVcFLGqml0mw714DwYFnQSHeytA0kKs6VtBGX2kM3Hz9k2iMSA3fS38wf6QOPmM/3F5DDu05rSShLw93TRJCaCZoQasLMzxleqOII60cjTvLn9gFxyci15JrYoYNaBQ+ayxatLExlGiski4abvRaXSOMA7buKI2vaiMRTWnF6lwqu3AjPOxYiuvbI5KPe6w+oyg0wHBBhS0RD3qicVx6rIVpiV0GHLhZ95hk2FWFVTM/la6hi4w2MoyKb9vgQp0L+BlNdrlMazhoIF0oiUKnoLS7gfOZSmfBlPJH1XyQuHdPBqnln6cfTZ+WoSFtMeCELu9BwcwtBozQAoTya5BZ93NzjNI/DcO65etSvctzUZifeihuXbBXMvHokNMdlgW3ST24xQuS09EYvnCPZhKWRaceyKIx318ugOvx7Oyuvwu6HWnhEsCdWtubYpnIN+ITXfEtLbHDmOHf7W1hf2FnmUgIOkEG0l/FF3/u1X7R3bi2pH013ysIsO/3B/h5cbdK3BwOs/tUYNlTTShhLRV+LGATQr2TjdzOe0z8i/eH5eyKxuIfBF79H4pVJarp2DVceX1XNrxBwhCp4C25+PqgEZjRNkkoulIdHyxpc2RqUTTYwgb50RRbdF9vNbpIniOIswiL7oPQozy14SuDEKbNNQtKi09KedPwTMBpaA47/NczmWeVJ4QN2nl94xjWDYut5tdtRGVxOTLW3fXgUXV3ChCxiaRlgnXXR4pUBhj7lWcwwU9Q929TolETz4b+RiH8T7ZcTf00XIv0XYDAYizYLp3LCkTRE3nW2+haICNToMTc4h8iU6YWVvNIwUA+J3yWCjnj7dIr4Ork0epQjQEsypFciC8g9OU3DxvgYXqCRBwfeuz2TuirxzJQQyWgH+o7nIWgCDJa9vr9MZFWV0Ub/MZR49+WA15eC8SQXI96xUZorCGGWb4PPGG2qNS65lZaerhDbGRmDXp/0jDrcbTe+jNAwIndy8V+Dh+t/7RjGmT7emCEhilfUrVByZBOWcYh9Pn5pdk9nxerCb/m14TLvssuuv9l9ZMhp7lUzh/vQVB/vQSW/bXcz/NhhWF9H4QD7+toglvfKEJgWCudXVeJV74uXSiVbwzfUiaoX1KfaPI8CgVZhgI7OHqFE+MTJ/pFj7VDTR2HNrOd/N4uQm1SbNlRfgiw6PXdeLal6MEGXdVwYkSeJZBDZtWXW5Ui/cFT41lK2I2NlrMWo52/aK5aD15K0Hm5F63utIRPJSeW0kQLRomrFrdszI2V5EcrJtXW1of2rPl5b/WFnzohGhVVIWWT6zQBfez0bJ5mz/CEhvruQkUUAivLn240N3/8MLhm3bwZCL01jlqYfGx/8Gc+iTYbvZpAPMVkjYvjuNwLDvMUhQM76uxxuijDMxchb3+8N4suLqd7nQXK90wHVaqgJf68NQg3OUu2xL5ToiPpDj8TCos4Nws4Z8eGmsa7YevLc32P8ad8mTNPyMGD5BAAWSlNnxQR9H1f6X9cfmDupldLS+TTrXWBdVIVwahe3tU78kXTOi8p69VExDo2lgydrDxTqnAstUHao6uQ3ixw0KrWJBnvTfG7nZA98oKJ91v9904AA3mjZPbeaKLPk3jkAs6QAA+XALHN6+V819+Xt9TdFUzb0Dr8s0Nxk89O1RNTTPkgKCgxZvBBwq5Btdod0SIBV8GZYPRTP3LIolOBydE8Sym8PT2tZe/99hbuQwxR82yuOO8j4dwUdZMrmHG0d3DOIk8jDF+jnH9rf54kbBl7TEq6Wtylgs6/0UgQkhW2uiSDRINM/pxKcylaOh6co7P0OqWN46UbFya8pWc5+a0tnNrvatC51jrAmT7OK28VVz4NXH6sGL2ccYtA2G6UyrWbgxc7aWTYH7HiZiPQzwPV7q2jyK3tbNcBMJpeYvUIiwQgNs1rambVwtvhCEf89uiBS1UYj1tEP8nGODok7E0nZcXqwz4v+WUqEqQ6yQfwnaJcpH3shuc4ftOJveNKwtelmcAZzyH6KPgmcs33Set9VAfmh9oFhQwiFfCA+KakmuqM8qyKJ8+Ujyn7Q6JET3uZO+aLkIUCwYXzQDffV7/wlI2zf4kHrBJMdxCPOrJe8vlZByexAVUkBP8AAefiomGQE7mCivGaeYmeDZURoOHozw+WFpqOUpURKD/mB5U/BJAatIsdEzcdyDfMl/Hq0JDU7qi2LfZyT1VGMkU7qfPEYhwjPgBG7uR42qeONT8hVfCMgX6ikcBxHGqXpj+mKX7BC6iwvDM5hiudSiHyCadq+z6crd8IM9Gp0urTQ4yVW9k3ZNvFj1GoNGGZnZRVwoJe7UZfLnFdjqUBrJ5HMS+4hd+JnREsHYmcQsXNo47OfKhjE1z2HKdfP5W7lYFZg+tCG6WyxvgJgXKVFKS0Z94F1nU5C5gIT3ARxF1796FTYXJfYDGJHOTJTxFER2acg7TXLe/z4StVb+b50RO4dbMDoUkxnDnDVGLCHp+PizJd6UDp5faRSCd0gejdvwwBfNaDK3zAHXcGQPvKGu1WOBxVkhQD5lpTdBsvm5BYdsZNjqKsVdJRwB8GthhGPkdK2G/YdZAKsSkXxwxdCUadyIZ/NoTCJs7mob0xl/NT2pcvZKsThi7BkLXOcy8lCebZm4eekCmOOIkmvr9sXHiXBo0EbxW9fVOWUDD7kSitZw/lhm2CWxyHji1vaBPNnorsWGZXbtJ6m5oWw6f0ay4IretgalpdfcJjkKkUBcuEZGsEv99K3vaop8/KoeYIG1XUPkLjE9sNelHs8S+TBMYY/IcVj5P31Kk6X7aEQ2zkUZSnuHeDF9JqE/SBaCtcgJVul+WRYvWMAMBZgvCLT3kJHWT7KLH0r9QXoze/CFnsOTzwMivPBIxuEXUlYqgcSvZciRtqvqT2mrFhGhGNiMC7LHAV6l8pMFWDH1nQZQX4bt5qA3fXukKvKTfVvhgCjajRHUUB9IsCKKLYOVQcUXd+EHIZhLw8rp2mVVcVs7/bts5EgqIPXEmESqHehkEaBRhipbUM/xlFxuJJSOqhPzNxm7HQYXV3CAqyJUL/A1rqwFboxVVlk7FBRAd245DXwzjkXdacR0kHehke1o2ERSzkreTcHkurv8yt18GGy/mVgrcbh7bzV6ySl9MjXuQPOZnvzYee589iG0pIjQ1aCAqIHWvBOiszcynTUqvjLhEyL0OjYAy/kw/Hb6ilM17BtcuXtO2/qY4rUGa0Fy+Up/BvN60XBo6t3L01LAB+zPvCI307Je8masrDOQF5PxvSx+AsukJN6KFRlULosveVsly+cpONrMMcuyZTRnK1aqjRrXrRx58nXFtly1A9AWStHenUu2sscwDfV3/FGiGYseUjeFrazw9OsT5Bj71mONsmGyTv1l8MkoTu5pcyPixIkay8d25DkvCpnCoUV/3r3rcAVRneGgNITJv5k+JM1Hg4Rw0GHyvpXSnoc5S+eBbcNN68A9iVtel2qbYkDEyg9RzFsBfLzC4Ipa15nYxvwGP1l32aQadbjPV6Dc16H5qcwVUw7W08ctHM7KGPCmMdayNPqtHfDb+QyehQxKaUKuVfx0MH9xBg2lTWoqjepuxass1kA5UvYws3O8MQs7io1Ubkxv0n88QOueAu+yqjc1RO9yJqT4chTLVfCUns0L7rX4ms3R1NoMhdQUlVH92TM/nzrVw9Qi5zeIYhLrBHGSEUy6UOIApkRYDrtQykqfaUkpN9NcZHGHR+pqCc23rrKrFi3jWoZlK2n2w5waqmmrcnQmFiQ8TBvpC5iysnNg4CHG0Fn884Nojr+8bFjNJtiEFSwb8eXbCi2R8TB+Z597gexWOkLRQ2PriZ0MXoc1K1fYC3F/JkBFDeHt9/Iz1DMwL//VFtWdWYEwAP4PT3jl1IUcYKLLTudYtiUPJqb85dZ4g3nF0rAnucI4L+2wzNT1drnqBF1IY/JKa11lR09nwn1a8u+fO4ruv6XS4os5fOin+gs8+8mcuAYCROgEF3plR4Qi9jdX83hl2mTNOufDIe4na4u8LnN6lrYYtgw4CtJ/MUnfWNpPOAsnVHNRZVnca+wMiN+UQBx4PjEwYvDg4cPLK/2a8QC1y8jrOD0ojRsZmfvMP05CGRV4RubWbucm7Sbx0H29075Ts0ga4YARzP3r318QJBsv8w2m86YAEgS4LkkNABoLHBtxC5WXUALpgSwgD1pX2poghwKkOmvHkK3FWtk66Xc1U5UhQCTjcbMttFYtEkx4vklhiW5JOjatuT596e0CJ+PRh3bLAQH6iaabwE27MIu391ZzPr2V3dPaecLdbgg7jicI6GV+tW+ltt58uhJgIvMzTz86PAdGv0g/a1mirfMKGCwJj4z0xX/tO7FrFq71Q93D7Fmcd+UChM971GQAxJT0btSiSpbiDnVHE22hLEG2YdSon2q/W86YU5F1vAyyZttfG9j32qc0gvN/WvqkVus/yQh5RViDIA2N/wCcYa1TFqvTLo6Ud4BZDR6dftkQhOG0cYw2vcCZDMYwpBM/TvW8k5W8kXaK/UldilfDhclCi1Ub40OIXHsLFMUFRt31odHve3YFzVWU/o9Vc3p3/j6TNZGPzAjezdgv5OgSunOAZW3R2I0WpIDj2/TqiU5TF/U57zzp6UaurkAkEmpF9ODAvPejE7hWarkAXRRlL3ujhKvd+w8+Ia65tdywb8FXcxrNhyD0SuAwrefvuAaWNL35iI7msWTTjm3gjTrBGV6+xpt6i+fkNVDU0LTyk4jjH5QzAwNssYGPDnEnrNRWRO539osQ9405WUbd+cJ7HmilW7WWEhgjucV7VQsF8PqLwKIp1wyH5WFw3Pk8sUlASlSuAmv2DCQrzzpTexJ98d44BSybD779FrgckcVz94j6F54sYczahYyD1uYcmhoPdGyUgVlynX5eK/j1NUejG8D/kN7hYn89fsdbr6rD6jtMt6LeCvrofjNOmVbnoKmEbTGvzWIGS7SdCkjN8d6TgCGAExiOZHq7/OZU2Mpx+dEuegueNo4f+L5x6qsbPkWPMaI9qv1MsDALJyxWgQHPPKV4ri54Mh0DnO1//JmZhNxjG+FQoMmPT7q7jYNWJi6yIYy0gpIpWraIjIi9OQRoM0jwvOIFH5nFYvszEhrH+7amgrmosn+b+VvRMj+fP1EiBqCZqJ0UiPeAn9Tamhd5DMwxxgVDFb33irHgkXRjSijOK/n5qo+8N616J2FB8KAKhTSaJts7GV8T7JMk1XyKh+16zerXcCdTQ6zuUrad3HtPkyCuzpLpBLH8fcuGJCuXRWVmORl2ZeH8Il+U9Pcq1Cz08dUG0TQoVtRfSbo5o5d/HAqqBzhrbqRnzgqq4TbG/Ejy50Jpj0amlxcIWYHmcrDj1nZ8xjewcx3+R0dbdRCnyojQyAWR6cQ3Jac/pwvodqLBE0qX6kpm1Fh3NbFr01h1nF+MciyRlDKYOB8nTtbihSmiAl1nxv8LTA+NZIi5LOfV9CKqO51AmW6CEXuIx8N0A7GEGkLt6ZaWrg4/crsjH6Vt95kmy1wtloVt6gWcXv+Pncx7EvkYDW8eyt+FsPIIMwgxtOXg9RBtx25eaJqTMOkWMrrpnU5l1XznnFSgE6NLphQAZpgwqk5ZHP9kSxkdfFptBFI6+AZgP/ZwAwgm6dAJN3R0AAAA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1138"/>
            <a:ext cx="5181600" cy="683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33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1133856"/>
            <a:ext cx="10944171" cy="4276345"/>
          </a:xfrm>
        </p:spPr>
        <p:txBody>
          <a:bodyPr/>
          <a:lstStyle/>
          <a:p>
            <a:pPr marL="0" indent="0" algn="ctr">
              <a:buNone/>
            </a:pPr>
            <a:r>
              <a:rPr lang="en-US" dirty="0" smtClean="0"/>
              <a:t>Teachers are the ultimate purveyors of assessment</a:t>
            </a:r>
            <a:endParaRPr lang="en-US" dirty="0"/>
          </a:p>
        </p:txBody>
      </p:sp>
    </p:spTree>
    <p:extLst>
      <p:ext uri="{BB962C8B-B14F-4D97-AF65-F5344CB8AC3E}">
        <p14:creationId xmlns:p14="http://schemas.microsoft.com/office/powerpoint/2010/main" val="1995930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1877786"/>
            <a:ext cx="10944171" cy="3532415"/>
          </a:xfrm>
        </p:spPr>
        <p:txBody>
          <a:bodyPr>
            <a:normAutofit/>
          </a:bodyPr>
          <a:lstStyle/>
          <a:p>
            <a:pPr marL="0" indent="0" algn="ctr">
              <a:buNone/>
            </a:pPr>
            <a:r>
              <a:rPr lang="en-US" sz="6000" b="1" dirty="0" smtClean="0"/>
              <a:t>Time to split up</a:t>
            </a:r>
          </a:p>
          <a:p>
            <a:pPr marL="0" indent="0" algn="ctr">
              <a:buNone/>
            </a:pPr>
            <a:endParaRPr lang="en-US" sz="6000" b="1" dirty="0"/>
          </a:p>
          <a:p>
            <a:pPr marL="0" indent="0" algn="ctr">
              <a:buNone/>
            </a:pPr>
            <a:r>
              <a:rPr lang="en-US" sz="6000" b="1" dirty="0" smtClean="0"/>
              <a:t>Teachers on my side first</a:t>
            </a:r>
            <a:endParaRPr lang="en-US" sz="6000" b="1" dirty="0"/>
          </a:p>
        </p:txBody>
      </p:sp>
    </p:spTree>
    <p:extLst>
      <p:ext uri="{BB962C8B-B14F-4D97-AF65-F5344CB8AC3E}">
        <p14:creationId xmlns:p14="http://schemas.microsoft.com/office/powerpoint/2010/main" val="2343955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How do you assess student’s knowledge, skills, and abilities?</a:t>
            </a:r>
          </a:p>
          <a:p>
            <a:pPr marL="0" indent="0" algn="ctr">
              <a:buNone/>
            </a:pPr>
            <a:endParaRPr lang="en-US" dirty="0"/>
          </a:p>
          <a:p>
            <a:pPr marL="0" indent="0" algn="ctr">
              <a:buNone/>
            </a:pPr>
            <a:r>
              <a:rPr lang="en-US" dirty="0" smtClean="0"/>
              <a:t>How do you evaluate your teaching success?</a:t>
            </a:r>
            <a:endParaRPr lang="en-US" dirty="0"/>
          </a:p>
        </p:txBody>
      </p:sp>
    </p:spTree>
    <p:extLst>
      <p:ext uri="{BB962C8B-B14F-4D97-AF65-F5344CB8AC3E}">
        <p14:creationId xmlns:p14="http://schemas.microsoft.com/office/powerpoint/2010/main" val="1673587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2872"/>
            <a:ext cx="12192000" cy="845127"/>
          </a:xfrm>
        </p:spPr>
        <p:txBody>
          <a:bodyPr>
            <a:normAutofit/>
          </a:bodyPr>
          <a:lstStyle/>
          <a:p>
            <a:r>
              <a:rPr lang="en-US" dirty="0" smtClean="0"/>
              <a:t>Teacher Assessment Activities</a:t>
            </a:r>
            <a:endParaRPr lang="en-US" dirty="0"/>
          </a:p>
        </p:txBody>
      </p:sp>
      <p:sp>
        <p:nvSpPr>
          <p:cNvPr id="3" name="Content Placeholder 2"/>
          <p:cNvSpPr>
            <a:spLocks noGrp="1"/>
          </p:cNvSpPr>
          <p:nvPr>
            <p:ph idx="1"/>
          </p:nvPr>
        </p:nvSpPr>
        <p:spPr>
          <a:xfrm>
            <a:off x="1094509" y="574964"/>
            <a:ext cx="10210800" cy="5105400"/>
          </a:xfrm>
        </p:spPr>
        <p:txBody>
          <a:bodyPr>
            <a:normAutofit/>
          </a:bodyPr>
          <a:lstStyle/>
          <a:p>
            <a:r>
              <a:rPr lang="en-US" dirty="0" smtClean="0"/>
              <a:t>Create tests with various formats</a:t>
            </a:r>
          </a:p>
          <a:p>
            <a:r>
              <a:rPr lang="en-US" dirty="0" smtClean="0"/>
              <a:t>Evaluate student projects</a:t>
            </a:r>
          </a:p>
          <a:p>
            <a:r>
              <a:rPr lang="en-US" dirty="0" smtClean="0"/>
              <a:t>Assign homework</a:t>
            </a:r>
          </a:p>
          <a:p>
            <a:r>
              <a:rPr lang="en-US" dirty="0" smtClean="0"/>
              <a:t>Ask questions</a:t>
            </a:r>
          </a:p>
          <a:p>
            <a:r>
              <a:rPr lang="en-US" dirty="0" smtClean="0"/>
              <a:t>Watch and listen as students work</a:t>
            </a:r>
          </a:p>
          <a:p>
            <a:r>
              <a:rPr lang="en-US" dirty="0" smtClean="0"/>
              <a:t>Pose questions to individuals and groups</a:t>
            </a:r>
          </a:p>
          <a:p>
            <a:r>
              <a:rPr lang="en-US" dirty="0" smtClean="0"/>
              <a:t>Review results of standardized tests</a:t>
            </a:r>
          </a:p>
          <a:p>
            <a:r>
              <a:rPr lang="en-US" dirty="0" smtClean="0"/>
              <a:t>…</a:t>
            </a:r>
            <a:endParaRPr lang="en-US" dirty="0"/>
          </a:p>
        </p:txBody>
      </p:sp>
    </p:spTree>
    <p:extLst>
      <p:ext uri="{BB962C8B-B14F-4D97-AF65-F5344CB8AC3E}">
        <p14:creationId xmlns:p14="http://schemas.microsoft.com/office/powerpoint/2010/main" val="3214496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Purpose</a:t>
            </a:r>
          </a:p>
        </p:txBody>
      </p:sp>
      <p:sp>
        <p:nvSpPr>
          <p:cNvPr id="9219" name="Rectangle 3"/>
          <p:cNvSpPr>
            <a:spLocks noGrp="1" noChangeArrowheads="1"/>
          </p:cNvSpPr>
          <p:nvPr>
            <p:ph idx="1"/>
          </p:nvPr>
        </p:nvSpPr>
        <p:spPr>
          <a:xfrm>
            <a:off x="1981199" y="1573213"/>
            <a:ext cx="9071113" cy="4552950"/>
          </a:xfrm>
        </p:spPr>
        <p:txBody>
          <a:bodyPr/>
          <a:lstStyle/>
          <a:p>
            <a:pPr marL="609600" indent="-609600">
              <a:buFontTx/>
              <a:buAutoNum type="arabicPeriod"/>
            </a:pPr>
            <a:r>
              <a:rPr lang="en-US" altLang="en-US" sz="4000" dirty="0"/>
              <a:t>Clearly define your purpose</a:t>
            </a:r>
          </a:p>
          <a:p>
            <a:pPr marL="990600" lvl="1" indent="-533400">
              <a:buFontTx/>
              <a:buAutoNum type="alphaLcPeriod"/>
            </a:pPr>
            <a:r>
              <a:rPr lang="en-US" altLang="en-US" sz="3600" dirty="0"/>
              <a:t>Progress Monitoring (formative uses)</a:t>
            </a:r>
          </a:p>
          <a:p>
            <a:pPr marL="990600" lvl="1" indent="-533400">
              <a:buFontTx/>
              <a:buAutoNum type="alphaLcPeriod"/>
            </a:pPr>
            <a:r>
              <a:rPr lang="en-US" altLang="en-US" sz="3600" dirty="0"/>
              <a:t>Objective/Instructional Feedback</a:t>
            </a:r>
          </a:p>
          <a:p>
            <a:pPr marL="990600" lvl="1" indent="-533400">
              <a:buFontTx/>
              <a:buAutoNum type="alphaLcPeriod"/>
            </a:pPr>
            <a:r>
              <a:rPr lang="en-US" altLang="en-US" sz="3600" dirty="0"/>
              <a:t>Grading (summative uses)</a:t>
            </a:r>
          </a:p>
          <a:p>
            <a:pPr marL="990600" lvl="1" indent="-533400">
              <a:buFontTx/>
              <a:buAutoNum type="alphaLcPeriod"/>
            </a:pPr>
            <a:r>
              <a:rPr lang="en-US" altLang="en-US" sz="3600" dirty="0"/>
              <a:t>Placement</a:t>
            </a:r>
          </a:p>
        </p:txBody>
      </p:sp>
    </p:spTree>
    <p:extLst>
      <p:ext uri="{BB962C8B-B14F-4D97-AF65-F5344CB8AC3E}">
        <p14:creationId xmlns:p14="http://schemas.microsoft.com/office/powerpoint/2010/main" val="4119162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Blueprint</a:t>
            </a:r>
          </a:p>
        </p:txBody>
      </p:sp>
      <p:sp>
        <p:nvSpPr>
          <p:cNvPr id="10243" name="Rectangle 3"/>
          <p:cNvSpPr>
            <a:spLocks noGrp="1" noChangeArrowheads="1"/>
          </p:cNvSpPr>
          <p:nvPr>
            <p:ph idx="1"/>
          </p:nvPr>
        </p:nvSpPr>
        <p:spPr>
          <a:xfrm>
            <a:off x="1981200" y="1560513"/>
            <a:ext cx="8229600" cy="4565650"/>
          </a:xfrm>
        </p:spPr>
        <p:txBody>
          <a:bodyPr/>
          <a:lstStyle/>
          <a:p>
            <a:pPr marL="609600" indent="-609600">
              <a:buFontTx/>
              <a:buAutoNum type="arabicPeriod" startAt="2"/>
            </a:pPr>
            <a:r>
              <a:rPr lang="en-US" altLang="en-US" sz="4000"/>
              <a:t>Create a test blueprint</a:t>
            </a:r>
          </a:p>
          <a:p>
            <a:pPr marL="990600" lvl="1" indent="-533400">
              <a:buFontTx/>
              <a:buAutoNum type="alphaLcPeriod"/>
            </a:pPr>
            <a:r>
              <a:rPr lang="en-US" altLang="en-US" sz="3600"/>
              <a:t>Content to be covered</a:t>
            </a:r>
          </a:p>
          <a:p>
            <a:pPr marL="990600" lvl="1" indent="-533400">
              <a:buFontTx/>
              <a:buAutoNum type="alphaLcPeriod"/>
            </a:pPr>
            <a:r>
              <a:rPr lang="en-US" altLang="en-US" sz="3600"/>
              <a:t>Cognitive tasks to be assessed</a:t>
            </a:r>
          </a:p>
          <a:p>
            <a:pPr marL="990600" lvl="1" indent="-533400">
              <a:buFontTx/>
              <a:buAutoNum type="alphaLcPeriod"/>
            </a:pPr>
            <a:r>
              <a:rPr lang="en-US" altLang="en-US" sz="3600"/>
              <a:t>Format of items</a:t>
            </a:r>
          </a:p>
          <a:p>
            <a:pPr marL="990600" lvl="1" indent="-533400">
              <a:buFontTx/>
              <a:buAutoNum type="alphaLcPeriod"/>
            </a:pPr>
            <a:r>
              <a:rPr lang="en-US" altLang="en-US" sz="3600"/>
              <a:t>Number of items (given time limits)</a:t>
            </a:r>
          </a:p>
          <a:p>
            <a:pPr marL="990600" lvl="1" indent="-533400">
              <a:buFontTx/>
              <a:buAutoNum type="alphaLcPeriod"/>
            </a:pPr>
            <a:endParaRPr lang="en-US" altLang="en-US" sz="3600"/>
          </a:p>
        </p:txBody>
      </p:sp>
    </p:spTree>
    <p:extLst>
      <p:ext uri="{BB962C8B-B14F-4D97-AF65-F5344CB8AC3E}">
        <p14:creationId xmlns:p14="http://schemas.microsoft.com/office/powerpoint/2010/main" val="4182718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Quality Items</a:t>
            </a:r>
          </a:p>
        </p:txBody>
      </p:sp>
      <p:graphicFrame>
        <p:nvGraphicFramePr>
          <p:cNvPr id="7" name="Table 6"/>
          <p:cNvGraphicFramePr>
            <a:graphicFrameLocks noGrp="1"/>
          </p:cNvGraphicFramePr>
          <p:nvPr/>
        </p:nvGraphicFramePr>
        <p:xfrm>
          <a:off x="2006600" y="1816100"/>
          <a:ext cx="8216900" cy="3114676"/>
        </p:xfrm>
        <a:graphic>
          <a:graphicData uri="http://schemas.openxmlformats.org/drawingml/2006/table">
            <a:tbl>
              <a:tblPr firstRow="1" bandRow="1">
                <a:tableStyleId>{5C22544A-7EE6-4342-B048-85BDC9FD1C3A}</a:tableStyleId>
              </a:tblPr>
              <a:tblGrid>
                <a:gridCol w="1511300">
                  <a:extLst>
                    <a:ext uri="{9D8B030D-6E8A-4147-A177-3AD203B41FA5}">
                      <a16:colId xmlns:a16="http://schemas.microsoft.com/office/drawing/2014/main" val="20000"/>
                    </a:ext>
                  </a:extLst>
                </a:gridCol>
                <a:gridCol w="1684477">
                  <a:extLst>
                    <a:ext uri="{9D8B030D-6E8A-4147-A177-3AD203B41FA5}">
                      <a16:colId xmlns:a16="http://schemas.microsoft.com/office/drawing/2014/main" val="20001"/>
                    </a:ext>
                  </a:extLst>
                </a:gridCol>
                <a:gridCol w="2036623">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gridCol w="1130300">
                  <a:extLst>
                    <a:ext uri="{9D8B030D-6E8A-4147-A177-3AD203B41FA5}">
                      <a16:colId xmlns:a16="http://schemas.microsoft.com/office/drawing/2014/main" val="20004"/>
                    </a:ext>
                  </a:extLst>
                </a:gridCol>
              </a:tblGrid>
              <a:tr h="370916">
                <a:tc>
                  <a:txBody>
                    <a:bodyPr/>
                    <a:lstStyle/>
                    <a:p>
                      <a:r>
                        <a:rPr lang="en-US" sz="1800" dirty="0" smtClean="0"/>
                        <a:t>Content</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Knowledge</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Comprehension</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Application</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800" dirty="0" smtClean="0"/>
                        <a:t>Total</a:t>
                      </a:r>
                      <a:endParaRPr lang="en-US" sz="18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01183">
                <a:tc>
                  <a:txBody>
                    <a:bodyPr/>
                    <a:lstStyle/>
                    <a:p>
                      <a:r>
                        <a:rPr lang="en-US" sz="2000" dirty="0" smtClean="0"/>
                        <a:t>Central Tendency</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211">
                <a:tc>
                  <a:txBody>
                    <a:bodyPr/>
                    <a:lstStyle/>
                    <a:p>
                      <a:r>
                        <a:rPr lang="en-US" sz="2000" dirty="0" smtClean="0"/>
                        <a:t>Variability</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183">
                <a:tc>
                  <a:txBody>
                    <a:bodyPr/>
                    <a:lstStyle/>
                    <a:p>
                      <a:r>
                        <a:rPr lang="en-US" sz="2000" dirty="0" smtClean="0"/>
                        <a:t>Shape of Distribution</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dirty="0"/>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183">
                <a:tc>
                  <a:txBody>
                    <a:bodyPr/>
                    <a:lstStyle/>
                    <a:p>
                      <a:pPr algn="r"/>
                      <a:endParaRPr lang="en-US" sz="2000" dirty="0" smtClean="0"/>
                    </a:p>
                    <a:p>
                      <a:pPr algn="r"/>
                      <a:r>
                        <a:rPr lang="en-US" sz="2000" dirty="0" smtClean="0"/>
                        <a:t>Total</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smtClean="0"/>
                    </a:p>
                    <a:p>
                      <a:pPr algn="ctr"/>
                      <a:r>
                        <a:rPr lang="en-US" sz="2000" dirty="0" smtClean="0"/>
                        <a:t>20%</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smtClean="0"/>
                    </a:p>
                    <a:p>
                      <a:pPr algn="ctr"/>
                      <a:r>
                        <a:rPr lang="en-US" sz="2000" dirty="0" smtClean="0"/>
                        <a:t>30%</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smtClean="0"/>
                    </a:p>
                    <a:p>
                      <a:pPr algn="ctr"/>
                      <a:r>
                        <a:rPr lang="en-US" sz="2000" dirty="0" smtClean="0"/>
                        <a:t>50%</a:t>
                      </a: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5478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Item Quality</a:t>
            </a:r>
          </a:p>
        </p:txBody>
      </p:sp>
      <p:sp>
        <p:nvSpPr>
          <p:cNvPr id="12291" name="Rectangle 3"/>
          <p:cNvSpPr>
            <a:spLocks noGrp="1" noChangeArrowheads="1"/>
          </p:cNvSpPr>
          <p:nvPr>
            <p:ph idx="1"/>
          </p:nvPr>
        </p:nvSpPr>
        <p:spPr>
          <a:xfrm>
            <a:off x="1523999" y="1651001"/>
            <a:ext cx="9587345" cy="4221163"/>
          </a:xfrm>
        </p:spPr>
        <p:txBody>
          <a:bodyPr/>
          <a:lstStyle/>
          <a:p>
            <a:pPr marL="609600" indent="-609600">
              <a:buFontTx/>
              <a:buAutoNum type="arabicPeriod" startAt="3"/>
            </a:pPr>
            <a:r>
              <a:rPr lang="en-US" altLang="en-US" sz="4000" dirty="0"/>
              <a:t>Design effective items &amp; tasks</a:t>
            </a:r>
          </a:p>
          <a:p>
            <a:pPr marL="990600" lvl="1" indent="-533400">
              <a:buFontTx/>
              <a:buAutoNum type="alphaLcPeriod"/>
            </a:pPr>
            <a:r>
              <a:rPr lang="en-US" altLang="en-US" sz="3600" dirty="0"/>
              <a:t>Use accepted principles of item writing</a:t>
            </a:r>
          </a:p>
          <a:p>
            <a:pPr marL="990600" lvl="1" indent="-533400">
              <a:buFontTx/>
              <a:buAutoNum type="alphaLcPeriod"/>
            </a:pPr>
            <a:r>
              <a:rPr lang="en-US" altLang="en-US" sz="3600" dirty="0"/>
              <a:t>Tryout new item types</a:t>
            </a:r>
          </a:p>
          <a:p>
            <a:pPr marL="990600" lvl="1" indent="-533400">
              <a:buFontTx/>
              <a:buAutoNum type="alphaLcPeriod"/>
            </a:pPr>
            <a:r>
              <a:rPr lang="en-US" altLang="en-US" sz="3600" dirty="0"/>
              <a:t>Review items prior to use – peer and expert review</a:t>
            </a:r>
          </a:p>
        </p:txBody>
      </p:sp>
    </p:spTree>
    <p:extLst>
      <p:ext uri="{BB962C8B-B14F-4D97-AF65-F5344CB8AC3E}">
        <p14:creationId xmlns:p14="http://schemas.microsoft.com/office/powerpoint/2010/main" val="3049318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Writing MC Items</a:t>
            </a:r>
          </a:p>
        </p:txBody>
      </p:sp>
      <p:sp>
        <p:nvSpPr>
          <p:cNvPr id="15363" name="Rectangle 3"/>
          <p:cNvSpPr>
            <a:spLocks noGrp="1" noChangeArrowheads="1"/>
          </p:cNvSpPr>
          <p:nvPr>
            <p:ph idx="1"/>
          </p:nvPr>
        </p:nvSpPr>
        <p:spPr>
          <a:xfrm>
            <a:off x="1524000" y="1333501"/>
            <a:ext cx="9144000" cy="4792663"/>
          </a:xfrm>
        </p:spPr>
        <p:txBody>
          <a:bodyPr/>
          <a:lstStyle/>
          <a:p>
            <a:r>
              <a:rPr lang="en-US" altLang="en-US" dirty="0"/>
              <a:t>Questions should require students to consider novel contexts</a:t>
            </a:r>
          </a:p>
          <a:p>
            <a:r>
              <a:rPr lang="en-US" altLang="en-US" dirty="0"/>
              <a:t>Use reference materials (graphical displays) that are authentic</a:t>
            </a:r>
          </a:p>
          <a:p>
            <a:r>
              <a:rPr lang="en-US" altLang="en-US" dirty="0"/>
              <a:t>Options should be plausible – common errors or misconceptions</a:t>
            </a:r>
          </a:p>
          <a:p>
            <a:r>
              <a:rPr lang="en-US" altLang="en-US" dirty="0"/>
              <a:t>Use only the number of options you need or can develop (3 is sufficient)</a:t>
            </a:r>
          </a:p>
        </p:txBody>
      </p:sp>
    </p:spTree>
    <p:extLst>
      <p:ext uri="{BB962C8B-B14F-4D97-AF65-F5344CB8AC3E}">
        <p14:creationId xmlns:p14="http://schemas.microsoft.com/office/powerpoint/2010/main" val="2726179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1108363" y="601773"/>
            <a:ext cx="9975274" cy="4997450"/>
          </a:xfrm>
        </p:spPr>
        <p:txBody>
          <a:bodyPr>
            <a:normAutofit/>
          </a:bodyPr>
          <a:lstStyle/>
          <a:p>
            <a:pPr hangingPunct="0"/>
            <a:r>
              <a:rPr lang="en-US" b="1" dirty="0" smtClean="0"/>
              <a:t>Articulate Student Learning Outcomes (SLOs) and Claims</a:t>
            </a:r>
          </a:p>
          <a:p>
            <a:pPr lvl="1" hangingPunct="0">
              <a:buNone/>
            </a:pPr>
            <a:r>
              <a:rPr lang="en-US" i="1" dirty="0" smtClean="0"/>
              <a:t>“What do we want to say about our students?”</a:t>
            </a:r>
            <a:endParaRPr lang="en-US" b="1" dirty="0" smtClean="0"/>
          </a:p>
          <a:p>
            <a:pPr hangingPunct="0"/>
            <a:r>
              <a:rPr lang="en-US" b="1" dirty="0" smtClean="0"/>
              <a:t>Identify Evidence to Support Claims</a:t>
            </a:r>
          </a:p>
          <a:p>
            <a:pPr marL="461963" lvl="1" indent="-4763" hangingPunct="0">
              <a:buNone/>
            </a:pPr>
            <a:r>
              <a:rPr lang="en-US" i="1" dirty="0" smtClean="0"/>
              <a:t>“What can our students do to demonstrate the knowledge, skills, and abilities that are being claimed?”</a:t>
            </a:r>
            <a:endParaRPr lang="en-US" b="1" dirty="0" smtClean="0"/>
          </a:p>
          <a:p>
            <a:pPr hangingPunct="0"/>
            <a:r>
              <a:rPr lang="en-US" b="1" dirty="0" smtClean="0"/>
              <a:t>Develop Assessments to gather Evidence</a:t>
            </a:r>
            <a:endParaRPr lang="en-US" dirty="0"/>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Evidence Centered  Design</a:t>
            </a:r>
            <a:endParaRPr lang="en-US" dirty="0"/>
          </a:p>
        </p:txBody>
      </p:sp>
    </p:spTree>
    <p:extLst>
      <p:ext uri="{BB962C8B-B14F-4D97-AF65-F5344CB8AC3E}">
        <p14:creationId xmlns:p14="http://schemas.microsoft.com/office/powerpoint/2010/main" val="35082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8</a:t>
            </a:r>
            <a:endParaRPr lang="en-US" dirty="0"/>
          </a:p>
        </p:txBody>
      </p:sp>
      <p:sp>
        <p:nvSpPr>
          <p:cNvPr id="3" name="Content Placeholder 2"/>
          <p:cNvSpPr>
            <a:spLocks noGrp="1"/>
          </p:cNvSpPr>
          <p:nvPr>
            <p:ph idx="1"/>
          </p:nvPr>
        </p:nvSpPr>
        <p:spPr>
          <a:xfrm>
            <a:off x="1981200" y="492370"/>
            <a:ext cx="8229600" cy="5257800"/>
          </a:xfrm>
        </p:spPr>
        <p:txBody>
          <a:bodyPr>
            <a:normAutofit lnSpcReduction="10000"/>
          </a:bodyPr>
          <a:lstStyle/>
          <a:p>
            <a:pPr marL="0" indent="0" algn="ctr">
              <a:buNone/>
            </a:pPr>
            <a:r>
              <a:rPr lang="en-US" b="1" dirty="0" smtClean="0"/>
              <a:t>CORE IDEA</a:t>
            </a:r>
          </a:p>
          <a:p>
            <a:r>
              <a:rPr lang="en-US" dirty="0" smtClean="0"/>
              <a:t>Assessments are not the end of the teaching and learning process; they’re the starting point.</a:t>
            </a:r>
          </a:p>
          <a:p>
            <a:endParaRPr lang="en-US" dirty="0" smtClean="0"/>
          </a:p>
          <a:p>
            <a:pPr marL="0" indent="0">
              <a:buNone/>
            </a:pPr>
            <a:r>
              <a:rPr lang="en-US" dirty="0" smtClean="0"/>
              <a:t>… we should not teach and then write an assessment to match; instead, we should create a rigorous and demanding test and then teach to meet its standards</a:t>
            </a:r>
          </a:p>
        </p:txBody>
      </p:sp>
      <p:sp>
        <p:nvSpPr>
          <p:cNvPr id="4" name="Rounded Rectangle 3"/>
          <p:cNvSpPr/>
          <p:nvPr/>
        </p:nvSpPr>
        <p:spPr>
          <a:xfrm>
            <a:off x="1905000" y="363415"/>
            <a:ext cx="8305800" cy="2362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385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SLOs</a:t>
            </a:r>
            <a:endParaRPr lang="en-US" dirty="0"/>
          </a:p>
        </p:txBody>
      </p:sp>
      <p:sp>
        <p:nvSpPr>
          <p:cNvPr id="3" name="Content Placeholder 2"/>
          <p:cNvSpPr>
            <a:spLocks noGrp="1"/>
          </p:cNvSpPr>
          <p:nvPr>
            <p:ph idx="1"/>
          </p:nvPr>
        </p:nvSpPr>
        <p:spPr/>
        <p:txBody>
          <a:bodyPr/>
          <a:lstStyle/>
          <a:p>
            <a:pPr marL="342900" indent="-342900"/>
            <a:r>
              <a:rPr lang="en-US" dirty="0"/>
              <a:t>Are the Student Learning Objectives written in measurable terms?  </a:t>
            </a:r>
          </a:p>
          <a:p>
            <a:pPr marL="342900" indent="-342900"/>
            <a:r>
              <a:rPr lang="en-US" dirty="0"/>
              <a:t>Each SLO can be decomposed in measurable terms, so that they indicate the behavior associated with the objective, the conditions of performance, and the criteria for performance.  </a:t>
            </a:r>
          </a:p>
          <a:p>
            <a:pPr marL="342900" indent="-342900"/>
            <a:r>
              <a:rPr lang="en-US" dirty="0"/>
              <a:t>This literally means that as much as possible, the educator should specify the kinds of behavior associated with each objective.  </a:t>
            </a:r>
          </a:p>
          <a:p>
            <a:endParaRPr lang="en-US" dirty="0"/>
          </a:p>
        </p:txBody>
      </p:sp>
    </p:spTree>
    <p:extLst>
      <p:ext uri="{BB962C8B-B14F-4D97-AF65-F5344CB8AC3E}">
        <p14:creationId xmlns:p14="http://schemas.microsoft.com/office/powerpoint/2010/main" val="4029639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326" y="134939"/>
            <a:ext cx="10107795" cy="5570121"/>
          </a:xfrm>
        </p:spPr>
        <p:txBody>
          <a:bodyPr>
            <a:normAutofit/>
          </a:bodyPr>
          <a:lstStyle/>
          <a:p>
            <a:pPr marL="0" indent="0">
              <a:buNone/>
              <a:defRPr/>
            </a:pPr>
            <a:r>
              <a:rPr lang="en-US" sz="2800" dirty="0"/>
              <a:t>Researchers surveyed 1,000 randomly selected adults in the U.S.  A statistically significant, strong positive correlation was found between income level and the number of containers of recycling they typically collect in a week.  Please select the best interpretation of this result.</a:t>
            </a:r>
          </a:p>
          <a:p>
            <a:pPr marL="396875" indent="-396875">
              <a:buFontTx/>
              <a:buNone/>
              <a:defRPr/>
            </a:pPr>
            <a:r>
              <a:rPr lang="en-US" sz="2800" dirty="0"/>
              <a:t>a.</a:t>
            </a:r>
            <a:r>
              <a:rPr lang="en-US" sz="2800" b="1" dirty="0"/>
              <a:t> </a:t>
            </a:r>
            <a:r>
              <a:rPr lang="en-US" sz="2800" dirty="0"/>
              <a:t>We can not conclude whether earning more money causes more recycling among U.S. adults because this type of design does not allow us to infer causation. </a:t>
            </a:r>
          </a:p>
          <a:p>
            <a:pPr marL="396875" indent="-396875">
              <a:buFontTx/>
              <a:buNone/>
              <a:defRPr/>
            </a:pPr>
            <a:r>
              <a:rPr lang="en-US" sz="2800" dirty="0"/>
              <a:t>b. This sample is too small to draw any conclusions about the relationship between income level and amount of recycling for adults in the U.S. </a:t>
            </a:r>
          </a:p>
          <a:p>
            <a:pPr marL="396875" indent="-396875">
              <a:buFontTx/>
              <a:buNone/>
              <a:defRPr/>
            </a:pPr>
            <a:r>
              <a:rPr lang="en-US" sz="2800" dirty="0"/>
              <a:t>c. This result indicates that earning more money influences people to recycle more than people who earn less money. </a:t>
            </a:r>
          </a:p>
        </p:txBody>
      </p:sp>
      <p:sp>
        <p:nvSpPr>
          <p:cNvPr id="4"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Assessment of learning</a:t>
            </a:r>
            <a:endParaRPr lang="en-US" dirty="0"/>
          </a:p>
        </p:txBody>
      </p:sp>
    </p:spTree>
    <p:extLst>
      <p:ext uri="{BB962C8B-B14F-4D97-AF65-F5344CB8AC3E}">
        <p14:creationId xmlns:p14="http://schemas.microsoft.com/office/powerpoint/2010/main" val="1940960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965" y="134940"/>
            <a:ext cx="9688544" cy="5490006"/>
          </a:xfrm>
        </p:spPr>
        <p:txBody>
          <a:bodyPr/>
          <a:lstStyle/>
          <a:p>
            <a:pPr marL="0" indent="0">
              <a:buNone/>
              <a:defRPr/>
            </a:pPr>
            <a:r>
              <a:rPr lang="en-US" sz="2800" dirty="0"/>
              <a:t>Researchers surveyed 1,000,000 randomly selected adults in the United States. A statistically significant, strong positive correlation was found between income level and the weekly number of containers of recycling collected. Please select the </a:t>
            </a:r>
            <a:r>
              <a:rPr lang="en-US" sz="2800" i="1" dirty="0"/>
              <a:t>best interpretation</a:t>
            </a:r>
            <a:r>
              <a:rPr lang="en-US" sz="2800" dirty="0"/>
              <a:t> of this result.</a:t>
            </a:r>
          </a:p>
          <a:p>
            <a:pPr marL="395288" indent="-395288">
              <a:buNone/>
              <a:defRPr/>
            </a:pPr>
            <a:r>
              <a:rPr lang="en-US" sz="2800" dirty="0"/>
              <a:t>A. The researchers </a:t>
            </a:r>
            <a:r>
              <a:rPr lang="en-US" sz="2800" i="1" dirty="0"/>
              <a:t>can</a:t>
            </a:r>
            <a:r>
              <a:rPr lang="en-US" sz="2800" dirty="0"/>
              <a:t> conclude that earning more money influences adults in the United States to recycle more.</a:t>
            </a:r>
          </a:p>
          <a:p>
            <a:pPr marL="395288" indent="-395288">
              <a:buNone/>
              <a:defRPr/>
            </a:pPr>
            <a:r>
              <a:rPr lang="en-US" sz="2800" dirty="0"/>
              <a:t>B. The researchers </a:t>
            </a:r>
            <a:r>
              <a:rPr lang="en-US" sz="2800" i="1" dirty="0"/>
              <a:t>cannot</a:t>
            </a:r>
            <a:r>
              <a:rPr lang="en-US" sz="2800" dirty="0"/>
              <a:t> conclude that earning more money influences adults in the United States to recycle more.</a:t>
            </a:r>
          </a:p>
          <a:p>
            <a:pPr>
              <a:buFontTx/>
              <a:buNone/>
              <a:defRPr/>
            </a:pPr>
            <a:r>
              <a:rPr lang="en-US" sz="1800" dirty="0"/>
              <a:t> </a:t>
            </a:r>
          </a:p>
          <a:p>
            <a:pPr>
              <a:buFontTx/>
              <a:buNone/>
              <a:defRPr/>
            </a:pPr>
            <a:r>
              <a:rPr lang="en-US" sz="2800" i="1" dirty="0"/>
              <a:t>Explain.</a:t>
            </a:r>
            <a:r>
              <a:rPr lang="en-US" sz="2800" b="1" dirty="0"/>
              <a:t> (3pts)</a:t>
            </a:r>
            <a:endParaRPr lang="en-US" sz="2800" dirty="0"/>
          </a:p>
          <a:p>
            <a:pPr>
              <a:buFontTx/>
              <a:buNone/>
              <a:defRPr/>
            </a:pPr>
            <a:endParaRPr lang="en-US" sz="2800" dirty="0"/>
          </a:p>
        </p:txBody>
      </p:sp>
      <p:sp>
        <p:nvSpPr>
          <p:cNvPr id="4"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MC-Explanation Item</a:t>
            </a:r>
            <a:endParaRPr lang="en-US" dirty="0"/>
          </a:p>
        </p:txBody>
      </p:sp>
    </p:spTree>
    <p:extLst>
      <p:ext uri="{BB962C8B-B14F-4D97-AF65-F5344CB8AC3E}">
        <p14:creationId xmlns:p14="http://schemas.microsoft.com/office/powerpoint/2010/main" val="584796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072" y="203200"/>
            <a:ext cx="9892145" cy="5532582"/>
          </a:xfrm>
        </p:spPr>
        <p:txBody>
          <a:bodyPr/>
          <a:lstStyle/>
          <a:p>
            <a:pPr marL="0" indent="0">
              <a:buNone/>
              <a:defRPr/>
            </a:pPr>
            <a:r>
              <a:rPr lang="en-US" dirty="0" smtClean="0"/>
              <a:t>Researchers surveyed 1,000,000 randomly selected adults in the United States. A statistically significant, strong positive correlation was found between income level and the weekly number of containers of recycling collected.</a:t>
            </a:r>
          </a:p>
          <a:p>
            <a:pPr>
              <a:buFontTx/>
              <a:buNone/>
              <a:defRPr/>
            </a:pPr>
            <a:endParaRPr lang="en-US" dirty="0" smtClean="0"/>
          </a:p>
          <a:p>
            <a:pPr marL="0" indent="0">
              <a:buNone/>
              <a:defRPr/>
            </a:pPr>
            <a:r>
              <a:rPr lang="en-US" dirty="0" smtClean="0"/>
              <a:t>Why is it NOT appropriate for the researchers to conclude that income level causes recycling behavior?</a:t>
            </a:r>
            <a:endParaRPr lang="en-US" dirty="0"/>
          </a:p>
        </p:txBody>
      </p:sp>
      <p:sp>
        <p:nvSpPr>
          <p:cNvPr id="4"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Assessment for learning</a:t>
            </a:r>
            <a:endParaRPr lang="en-US" dirty="0"/>
          </a:p>
        </p:txBody>
      </p:sp>
    </p:spTree>
    <p:extLst>
      <p:ext uri="{BB962C8B-B14F-4D97-AF65-F5344CB8AC3E}">
        <p14:creationId xmlns:p14="http://schemas.microsoft.com/office/powerpoint/2010/main" val="2163145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981200" y="1397001"/>
            <a:ext cx="8229600" cy="2918967"/>
          </a:xfrm>
        </p:spPr>
        <p:txBody>
          <a:bodyPr/>
          <a:lstStyle/>
          <a:p>
            <a:r>
              <a:rPr lang="en-US" altLang="en-US" dirty="0" smtClean="0"/>
              <a:t>MC item difficulty is determined by the distractors</a:t>
            </a:r>
          </a:p>
          <a:p>
            <a:r>
              <a:rPr lang="en-US" altLang="en-US" dirty="0" smtClean="0"/>
              <a:t>Distractor proximity and plausibility determine the difficulty of items</a:t>
            </a:r>
          </a:p>
        </p:txBody>
      </p:sp>
      <p:sp>
        <p:nvSpPr>
          <p:cNvPr id="7"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The power of distractors</a:t>
            </a:r>
            <a:endParaRPr lang="en-US" dirty="0"/>
          </a:p>
        </p:txBody>
      </p:sp>
    </p:spTree>
    <p:extLst>
      <p:ext uri="{BB962C8B-B14F-4D97-AF65-F5344CB8AC3E}">
        <p14:creationId xmlns:p14="http://schemas.microsoft.com/office/powerpoint/2010/main" val="2213539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4821" y="1163782"/>
            <a:ext cx="10944171" cy="4246419"/>
          </a:xfrm>
        </p:spPr>
        <p:txBody>
          <a:bodyPr/>
          <a:lstStyle/>
          <a:p>
            <a:pPr marL="0" indent="0">
              <a:buNone/>
            </a:pPr>
            <a:r>
              <a:rPr lang="en-US" dirty="0" smtClean="0"/>
              <a:t>Who was the 7</a:t>
            </a:r>
            <a:r>
              <a:rPr lang="en-US" baseline="30000" dirty="0" smtClean="0"/>
              <a:t>th</a:t>
            </a:r>
            <a:r>
              <a:rPr lang="en-US" dirty="0" smtClean="0"/>
              <a:t> president of the United States?</a:t>
            </a:r>
          </a:p>
          <a:p>
            <a:pPr marL="971550" indent="-514350">
              <a:buAutoNum type="alphaUcPeriod"/>
            </a:pPr>
            <a:r>
              <a:rPr lang="en-US" dirty="0" smtClean="0"/>
              <a:t>Andrew Jackson</a:t>
            </a:r>
          </a:p>
          <a:p>
            <a:pPr marL="971550" indent="-514350">
              <a:buAutoNum type="alphaUcPeriod"/>
            </a:pPr>
            <a:r>
              <a:rPr lang="en-US" dirty="0" smtClean="0"/>
              <a:t>John Quincy Adams</a:t>
            </a:r>
          </a:p>
          <a:p>
            <a:pPr marL="971550" indent="-514350">
              <a:buAutoNum type="alphaUcPeriod"/>
            </a:pPr>
            <a:r>
              <a:rPr lang="en-US" dirty="0" smtClean="0"/>
              <a:t>Abraham Lincoln</a:t>
            </a:r>
          </a:p>
          <a:p>
            <a:pPr marL="971550" indent="-514350">
              <a:buAutoNum type="alphaUcPeriod"/>
            </a:pPr>
            <a:r>
              <a:rPr lang="en-US" dirty="0" smtClean="0"/>
              <a:t>James Madison</a:t>
            </a:r>
            <a:endParaRPr lang="en-US" dirty="0"/>
          </a:p>
        </p:txBody>
      </p:sp>
    </p:spTree>
    <p:extLst>
      <p:ext uri="{BB962C8B-B14F-4D97-AF65-F5344CB8AC3E}">
        <p14:creationId xmlns:p14="http://schemas.microsoft.com/office/powerpoint/2010/main" val="3298102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624821" y="1163782"/>
            <a:ext cx="10944171" cy="4246419"/>
          </a:xfrm>
        </p:spPr>
        <p:txBody>
          <a:bodyPr/>
          <a:lstStyle/>
          <a:p>
            <a:pPr marL="0" indent="0">
              <a:buNone/>
            </a:pPr>
            <a:r>
              <a:rPr lang="en-US" dirty="0" smtClean="0"/>
              <a:t>Who was the 7</a:t>
            </a:r>
            <a:r>
              <a:rPr lang="en-US" baseline="30000" dirty="0" smtClean="0"/>
              <a:t>th</a:t>
            </a:r>
            <a:r>
              <a:rPr lang="en-US" dirty="0" smtClean="0"/>
              <a:t> president of the United States?</a:t>
            </a:r>
          </a:p>
          <a:p>
            <a:pPr marL="971550" indent="-514350">
              <a:buAutoNum type="alphaUcPeriod"/>
            </a:pPr>
            <a:r>
              <a:rPr lang="en-US" dirty="0" smtClean="0"/>
              <a:t>Andrew Jackson</a:t>
            </a:r>
          </a:p>
          <a:p>
            <a:pPr marL="971550" indent="-514350">
              <a:buAutoNum type="alphaUcPeriod"/>
            </a:pPr>
            <a:r>
              <a:rPr lang="en-US" dirty="0" smtClean="0"/>
              <a:t>Davy Crockett</a:t>
            </a:r>
          </a:p>
          <a:p>
            <a:pPr marL="971550" indent="-514350">
              <a:buAutoNum type="alphaUcPeriod"/>
            </a:pPr>
            <a:r>
              <a:rPr lang="en-US" dirty="0" smtClean="0"/>
              <a:t>George H. W. Bush</a:t>
            </a:r>
          </a:p>
          <a:p>
            <a:pPr marL="971550" indent="-514350">
              <a:buAutoNum type="alphaUcPeriod"/>
            </a:pPr>
            <a:r>
              <a:rPr lang="en-US" dirty="0" smtClean="0"/>
              <a:t>Elvis Presley</a:t>
            </a:r>
            <a:endParaRPr lang="en-US" dirty="0"/>
          </a:p>
        </p:txBody>
      </p:sp>
    </p:spTree>
    <p:extLst>
      <p:ext uri="{BB962C8B-B14F-4D97-AF65-F5344CB8AC3E}">
        <p14:creationId xmlns:p14="http://schemas.microsoft.com/office/powerpoint/2010/main" val="1114220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0036" y="1019647"/>
            <a:ext cx="9836728" cy="4064417"/>
          </a:xfrm>
        </p:spPr>
        <p:txBody>
          <a:bodyPr>
            <a:normAutofit/>
          </a:bodyPr>
          <a:lstStyle/>
          <a:p>
            <a:pPr marL="0" indent="0">
              <a:buNone/>
            </a:pPr>
            <a:r>
              <a:rPr lang="en-US" dirty="0" smtClean="0"/>
              <a:t>A </a:t>
            </a:r>
            <a:r>
              <a:rPr lang="en-US" dirty="0"/>
              <a:t>high school graduation test is considered a criterion-referenced test because</a:t>
            </a:r>
          </a:p>
          <a:p>
            <a:pPr marL="0" indent="0">
              <a:buNone/>
            </a:pPr>
            <a:r>
              <a:rPr lang="en-US" dirty="0"/>
              <a:t> </a:t>
            </a:r>
          </a:p>
          <a:p>
            <a:pPr marL="976313" indent="-514350">
              <a:buAutoNum type="alphaUcPeriod"/>
            </a:pPr>
            <a:r>
              <a:rPr lang="en-US" dirty="0" smtClean="0"/>
              <a:t>it </a:t>
            </a:r>
            <a:r>
              <a:rPr lang="en-US" dirty="0"/>
              <a:t>was built with a test </a:t>
            </a:r>
            <a:r>
              <a:rPr lang="en-US" dirty="0" smtClean="0"/>
              <a:t>blueprint.</a:t>
            </a:r>
          </a:p>
          <a:p>
            <a:pPr marL="976313" indent="-514350">
              <a:buAutoNum type="alphaUcPeriod"/>
            </a:pPr>
            <a:r>
              <a:rPr lang="en-US" dirty="0" smtClean="0"/>
              <a:t>it has a cut-score required to pass.</a:t>
            </a:r>
          </a:p>
          <a:p>
            <a:pPr marL="976313" indent="-514350">
              <a:buAutoNum type="alphaUcPeriod"/>
            </a:pPr>
            <a:r>
              <a:rPr lang="en-US" dirty="0" smtClean="0"/>
              <a:t>it </a:t>
            </a:r>
            <a:r>
              <a:rPr lang="en-US" dirty="0"/>
              <a:t>is based on a clearly defined domain.</a:t>
            </a:r>
          </a:p>
          <a:p>
            <a:pPr marL="0" indent="0">
              <a:buNone/>
            </a:pPr>
            <a:endParaRPr lang="en-US" dirty="0"/>
          </a:p>
        </p:txBody>
      </p:sp>
    </p:spTree>
    <p:extLst>
      <p:ext uri="{BB962C8B-B14F-4D97-AF65-F5344CB8AC3E}">
        <p14:creationId xmlns:p14="http://schemas.microsoft.com/office/powerpoint/2010/main" val="2519073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74617" y="1019647"/>
            <a:ext cx="10224655" cy="4995672"/>
          </a:xfrm>
        </p:spPr>
        <p:txBody>
          <a:bodyPr>
            <a:normAutofit/>
          </a:bodyPr>
          <a:lstStyle/>
          <a:p>
            <a:pPr marL="0" indent="0">
              <a:buNone/>
            </a:pPr>
            <a:r>
              <a:rPr lang="en-US" dirty="0" smtClean="0"/>
              <a:t>A </a:t>
            </a:r>
            <a:r>
              <a:rPr lang="en-US" dirty="0"/>
              <a:t>high school graduation test is considered a criterion-referenced test because</a:t>
            </a:r>
          </a:p>
          <a:p>
            <a:pPr marL="0" indent="0">
              <a:buNone/>
            </a:pPr>
            <a:r>
              <a:rPr lang="en-US" dirty="0"/>
              <a:t> </a:t>
            </a:r>
          </a:p>
          <a:p>
            <a:pPr marL="976313" indent="-514350">
              <a:buAutoNum type="alphaUcPeriod"/>
            </a:pPr>
            <a:r>
              <a:rPr lang="en-US" dirty="0" smtClean="0"/>
              <a:t>it </a:t>
            </a:r>
            <a:r>
              <a:rPr lang="en-US" dirty="0"/>
              <a:t>was </a:t>
            </a:r>
            <a:r>
              <a:rPr lang="en-US" dirty="0" smtClean="0"/>
              <a:t>really difficult.</a:t>
            </a:r>
          </a:p>
          <a:p>
            <a:pPr marL="976313" indent="-514350">
              <a:buAutoNum type="alphaUcPeriod"/>
            </a:pPr>
            <a:r>
              <a:rPr lang="en-US" dirty="0" smtClean="0"/>
              <a:t>teachers spent a month on test preparation.</a:t>
            </a:r>
          </a:p>
          <a:p>
            <a:pPr marL="976313" indent="-514350">
              <a:buAutoNum type="alphaUcPeriod"/>
            </a:pPr>
            <a:r>
              <a:rPr lang="en-US" dirty="0" smtClean="0"/>
              <a:t>it </a:t>
            </a:r>
            <a:r>
              <a:rPr lang="en-US" dirty="0"/>
              <a:t>is based on a clearly defined domain.</a:t>
            </a:r>
          </a:p>
          <a:p>
            <a:pPr marL="0" indent="0">
              <a:buNone/>
            </a:pPr>
            <a:endParaRPr lang="en-US" dirty="0"/>
          </a:p>
        </p:txBody>
      </p:sp>
    </p:spTree>
    <p:extLst>
      <p:ext uri="{BB962C8B-B14F-4D97-AF65-F5344CB8AC3E}">
        <p14:creationId xmlns:p14="http://schemas.microsoft.com/office/powerpoint/2010/main" val="397659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080655" y="748145"/>
            <a:ext cx="10488337" cy="4662056"/>
          </a:xfrm>
        </p:spPr>
        <p:txBody>
          <a:bodyPr/>
          <a:lstStyle/>
          <a:p>
            <a:pPr eaLnBrk="1" hangingPunct="1"/>
            <a:r>
              <a:rPr lang="en-US" dirty="0" smtClean="0"/>
              <a:t>Distractors that are written to be plausible should contain common errors or misconceptions</a:t>
            </a:r>
          </a:p>
          <a:p>
            <a:pPr eaLnBrk="1" hangingPunct="1"/>
            <a:r>
              <a:rPr lang="en-US" dirty="0" smtClean="0"/>
              <a:t>Distractor analysis provides information regarding the kinds of errors or misconceptions held by students</a:t>
            </a:r>
          </a:p>
          <a:p>
            <a:pPr eaLnBrk="1" hangingPunct="1"/>
            <a:r>
              <a:rPr lang="en-US" dirty="0" smtClean="0"/>
              <a:t>No reason, psychometrically, to have the same number of options for every item</a:t>
            </a:r>
          </a:p>
        </p:txBody>
      </p:sp>
      <p:sp>
        <p:nvSpPr>
          <p:cNvPr id="4" name="Title 2"/>
          <p:cNvSpPr txBox="1">
            <a:spLocks/>
          </p:cNvSpPr>
          <p:nvPr/>
        </p:nvSpPr>
        <p:spPr>
          <a:xfrm>
            <a:off x="0" y="6015314"/>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Obtaining Diagnostic Information</a:t>
            </a:r>
            <a:endParaRPr lang="en-US" dirty="0"/>
          </a:p>
        </p:txBody>
      </p:sp>
    </p:spTree>
    <p:extLst>
      <p:ext uri="{BB962C8B-B14F-4D97-AF65-F5344CB8AC3E}">
        <p14:creationId xmlns:p14="http://schemas.microsoft.com/office/powerpoint/2010/main" val="3226348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13</a:t>
            </a:r>
            <a:endParaRPr lang="en-US" dirty="0"/>
          </a:p>
        </p:txBody>
      </p:sp>
      <p:sp>
        <p:nvSpPr>
          <p:cNvPr id="3" name="Content Placeholder 2"/>
          <p:cNvSpPr>
            <a:spLocks noGrp="1"/>
          </p:cNvSpPr>
          <p:nvPr>
            <p:ph idx="1"/>
          </p:nvPr>
        </p:nvSpPr>
        <p:spPr>
          <a:xfrm>
            <a:off x="2209800" y="577304"/>
            <a:ext cx="7772400" cy="5017591"/>
          </a:xfrm>
        </p:spPr>
        <p:txBody>
          <a:bodyPr/>
          <a:lstStyle/>
          <a:p>
            <a:pPr marL="0" indent="0" algn="ctr">
              <a:buNone/>
            </a:pPr>
            <a:r>
              <a:rPr lang="en-US" b="1" dirty="0" smtClean="0"/>
              <a:t>CORE IDEAS: Interim Assessments</a:t>
            </a:r>
          </a:p>
          <a:p>
            <a:r>
              <a:rPr lang="en-US" dirty="0" smtClean="0"/>
              <a:t>Start from the end-goal exam.</a:t>
            </a:r>
          </a:p>
          <a:p>
            <a:r>
              <a:rPr lang="en-US" dirty="0" smtClean="0"/>
              <a:t>Align the interim assessments to the end-goal test.</a:t>
            </a:r>
          </a:p>
          <a:p>
            <a:pPr marL="0" indent="0">
              <a:buNone/>
            </a:pPr>
            <a:r>
              <a:rPr lang="en-US" dirty="0" smtClean="0"/>
              <a:t>…</a:t>
            </a:r>
            <a:endParaRPr lang="en-US" dirty="0"/>
          </a:p>
        </p:txBody>
      </p:sp>
      <p:sp>
        <p:nvSpPr>
          <p:cNvPr id="4" name="Rounded Rectangle 3"/>
          <p:cNvSpPr/>
          <p:nvPr/>
        </p:nvSpPr>
        <p:spPr>
          <a:xfrm>
            <a:off x="1943100" y="369277"/>
            <a:ext cx="8305800" cy="399170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088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9715" y="530567"/>
            <a:ext cx="10466522" cy="3970318"/>
          </a:xfrm>
          <a:prstGeom prst="rect">
            <a:avLst/>
          </a:prstGeom>
        </p:spPr>
        <p:txBody>
          <a:bodyPr wrap="square">
            <a:spAutoFit/>
          </a:bodyPr>
          <a:lstStyle/>
          <a:p>
            <a:pPr algn="l"/>
            <a:r>
              <a:rPr lang="en-US" sz="3600" dirty="0">
                <a:cs typeface="Calibri" pitchFamily="34" charset="0"/>
              </a:rPr>
              <a:t>For all assessment tasks, regardless of format and response requirements, valid inferences</a:t>
            </a:r>
          </a:p>
          <a:p>
            <a:pPr algn="l"/>
            <a:r>
              <a:rPr lang="en-US" sz="3600" dirty="0">
                <a:cs typeface="Calibri" pitchFamily="34" charset="0"/>
              </a:rPr>
              <a:t>about student understanding require the following:</a:t>
            </a:r>
          </a:p>
          <a:p>
            <a:pPr marL="514350" indent="-514350">
              <a:buAutoNum type="arabicPeriod"/>
            </a:pPr>
            <a:r>
              <a:rPr lang="en-US" sz="3600" i="1" dirty="0">
                <a:cs typeface="Calibri" pitchFamily="34" charset="0"/>
              </a:rPr>
              <a:t>The student understands what is being asked by the task, including response requirements.</a:t>
            </a:r>
          </a:p>
          <a:p>
            <a:pPr marL="514350" indent="-514350">
              <a:buAutoNum type="arabicPeriod"/>
            </a:pPr>
            <a:r>
              <a:rPr lang="en-US" sz="3600" i="1" dirty="0">
                <a:cs typeface="Calibri" pitchFamily="34" charset="0"/>
              </a:rPr>
              <a:t>The scoring system knows how to consistently interpret the student response.</a:t>
            </a:r>
            <a:endParaRPr lang="en-US" sz="3600" dirty="0">
              <a:cs typeface="Calibri" pitchFamily="34" charset="0"/>
            </a:endParaRPr>
          </a:p>
        </p:txBody>
      </p:sp>
      <p:sp>
        <p:nvSpPr>
          <p:cNvPr id="7" name="Title 2"/>
          <p:cNvSpPr txBox="1">
            <a:spLocks/>
          </p:cNvSpPr>
          <p:nvPr/>
        </p:nvSpPr>
        <p:spPr>
          <a:xfrm>
            <a:off x="0" y="6015314"/>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Constructed-Response Items</a:t>
            </a:r>
            <a:endParaRPr lang="en-US" dirty="0"/>
          </a:p>
        </p:txBody>
      </p:sp>
    </p:spTree>
    <p:extLst>
      <p:ext uri="{BB962C8B-B14F-4D97-AF65-F5344CB8AC3E}">
        <p14:creationId xmlns:p14="http://schemas.microsoft.com/office/powerpoint/2010/main" val="687885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geom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113746"/>
            <a:ext cx="5923744" cy="49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400799" y="1212272"/>
            <a:ext cx="54009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altLang="en-US" sz="2800" dirty="0"/>
              <a:t>What is the role of necessary assumptions in order to respond in a way that is consistent with the construct being measured?</a:t>
            </a:r>
          </a:p>
        </p:txBody>
      </p:sp>
      <p:sp>
        <p:nvSpPr>
          <p:cNvPr id="9"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Be Explicit</a:t>
            </a:r>
            <a:endParaRPr lang="en-US" dirty="0"/>
          </a:p>
        </p:txBody>
      </p:sp>
    </p:spTree>
    <p:extLst>
      <p:ext uri="{BB962C8B-B14F-4D97-AF65-F5344CB8AC3E}">
        <p14:creationId xmlns:p14="http://schemas.microsoft.com/office/powerpoint/2010/main" val="11316344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7"/>
          <p:cNvSpPr txBox="1">
            <a:spLocks noChangeArrowheads="1"/>
          </p:cNvSpPr>
          <p:nvPr/>
        </p:nvSpPr>
        <p:spPr bwMode="auto">
          <a:xfrm>
            <a:off x="997527" y="561118"/>
            <a:ext cx="10610704" cy="5078313"/>
          </a:xfrm>
          <a:prstGeom prst="rect">
            <a:avLst/>
          </a:prstGeom>
          <a:noFill/>
          <a:ln w="9525">
            <a:noFill/>
            <a:miter lim="800000"/>
            <a:headEnd/>
            <a:tailEnd/>
          </a:ln>
        </p:spPr>
        <p:txBody>
          <a:bodyPr wrap="square">
            <a:spAutoFit/>
          </a:bodyPr>
          <a:lstStyle/>
          <a:p>
            <a:pPr marL="339725" indent="-339725">
              <a:buFont typeface="Arial" pitchFamily="34" charset="0"/>
              <a:buChar char="•"/>
              <a:defRPr/>
            </a:pPr>
            <a:r>
              <a:rPr lang="en-US" sz="3600" dirty="0"/>
              <a:t>Restrict the use of essay questions to those learning outcomes that cannot be measured satisfactorily by objective items.</a:t>
            </a:r>
          </a:p>
          <a:p>
            <a:pPr marL="339725" indent="-339725">
              <a:buFont typeface="Arial" pitchFamily="34" charset="0"/>
              <a:buChar char="•"/>
              <a:defRPr/>
            </a:pPr>
            <a:r>
              <a:rPr lang="en-US" sz="3600" dirty="0"/>
              <a:t>Construct questions that will call forth the skills specified in the learning standards.</a:t>
            </a:r>
          </a:p>
          <a:p>
            <a:pPr marL="339725" indent="-339725">
              <a:buFont typeface="Arial" pitchFamily="34" charset="0"/>
              <a:buChar char="•"/>
              <a:defRPr/>
            </a:pPr>
            <a:r>
              <a:rPr lang="en-US" sz="3600" dirty="0"/>
              <a:t>Phrase the question so that the student’s task is clearly indicated.</a:t>
            </a:r>
          </a:p>
          <a:p>
            <a:pPr marL="339725" indent="-339725">
              <a:buFont typeface="Arial" pitchFamily="34" charset="0"/>
              <a:buChar char="•"/>
              <a:defRPr/>
            </a:pPr>
            <a:r>
              <a:rPr lang="en-US" sz="3600" dirty="0"/>
              <a:t>Indicate an approximate time limit for each question</a:t>
            </a:r>
            <a:r>
              <a:rPr lang="en-US" sz="3600" dirty="0" smtClean="0"/>
              <a:t>.</a:t>
            </a:r>
            <a:endParaRPr lang="en-US" sz="3600" dirty="0"/>
          </a:p>
        </p:txBody>
      </p:sp>
      <p:sp>
        <p:nvSpPr>
          <p:cNvPr id="7" name="Title 2"/>
          <p:cNvSpPr txBox="1">
            <a:spLocks/>
          </p:cNvSpPr>
          <p:nvPr/>
        </p:nvSpPr>
        <p:spPr>
          <a:xfrm>
            <a:off x="0" y="6015314"/>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smtClean="0"/>
              <a:t>Quality Essay Items</a:t>
            </a:r>
            <a:endParaRPr lang="en-US" dirty="0"/>
          </a:p>
        </p:txBody>
      </p:sp>
    </p:spTree>
    <p:extLst>
      <p:ext uri="{BB962C8B-B14F-4D97-AF65-F5344CB8AC3E}">
        <p14:creationId xmlns:p14="http://schemas.microsoft.com/office/powerpoint/2010/main" val="3685132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40909" y="-1"/>
            <a:ext cx="6079524" cy="6858001"/>
          </a:xfrm>
          <a:prstGeom prst="rect">
            <a:avLst/>
          </a:prstGeom>
          <a:noFill/>
          <a:ln>
            <a:noFill/>
          </a:ln>
        </p:spPr>
      </p:pic>
    </p:spTree>
    <p:extLst>
      <p:ext uri="{BB962C8B-B14F-4D97-AF65-F5344CB8AC3E}">
        <p14:creationId xmlns:p14="http://schemas.microsoft.com/office/powerpoint/2010/main" val="2146952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9959" y="0"/>
            <a:ext cx="10752082" cy="5423337"/>
          </a:xfrm>
          <a:prstGeom prst="rect">
            <a:avLst/>
          </a:prstGeom>
          <a:noFill/>
          <a:ln>
            <a:noFill/>
          </a:ln>
        </p:spPr>
      </p:pic>
    </p:spTree>
    <p:extLst>
      <p:ext uri="{BB962C8B-B14F-4D97-AF65-F5344CB8AC3E}">
        <p14:creationId xmlns:p14="http://schemas.microsoft.com/office/powerpoint/2010/main" val="12900597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Tree>
    <p:extLst>
      <p:ext uri="{BB962C8B-B14F-4D97-AF65-F5344CB8AC3E}">
        <p14:creationId xmlns:p14="http://schemas.microsoft.com/office/powerpoint/2010/main" val="1865807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Tree>
    <p:extLst>
      <p:ext uri="{BB962C8B-B14F-4D97-AF65-F5344CB8AC3E}">
        <p14:creationId xmlns:p14="http://schemas.microsoft.com/office/powerpoint/2010/main" val="35591223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8"/>
          </a:xfrm>
          <a:prstGeom prst="rect">
            <a:avLst/>
          </a:prstGeom>
          <a:noFill/>
          <a:ln>
            <a:noFill/>
          </a:ln>
        </p:spPr>
      </p:pic>
    </p:spTree>
    <p:extLst>
      <p:ext uri="{BB962C8B-B14F-4D97-AF65-F5344CB8AC3E}">
        <p14:creationId xmlns:p14="http://schemas.microsoft.com/office/powerpoint/2010/main" val="4040760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14"/>
            <a:ext cx="10515600" cy="5811838"/>
          </a:xfrm>
          <a:prstGeom prst="rect">
            <a:avLst/>
          </a:prstGeom>
          <a:noFill/>
          <a:ln>
            <a:noFill/>
          </a:ln>
        </p:spPr>
      </p:pic>
    </p:spTree>
    <p:extLst>
      <p:ext uri="{BB962C8B-B14F-4D97-AF65-F5344CB8AC3E}">
        <p14:creationId xmlns:p14="http://schemas.microsoft.com/office/powerpoint/2010/main" val="37636196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5811837"/>
          </a:xfrm>
          <a:prstGeom prst="rect">
            <a:avLst/>
          </a:prstGeom>
          <a:noFill/>
          <a:ln>
            <a:noFill/>
          </a:ln>
        </p:spPr>
      </p:pic>
    </p:spTree>
    <p:extLst>
      <p:ext uri="{BB962C8B-B14F-4D97-AF65-F5344CB8AC3E}">
        <p14:creationId xmlns:p14="http://schemas.microsoft.com/office/powerpoint/2010/main" val="4279093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28</a:t>
            </a:r>
            <a:endParaRPr lang="en-US" dirty="0"/>
          </a:p>
        </p:txBody>
      </p:sp>
      <p:sp>
        <p:nvSpPr>
          <p:cNvPr id="3" name="Content Placeholder 2"/>
          <p:cNvSpPr>
            <a:spLocks noGrp="1"/>
          </p:cNvSpPr>
          <p:nvPr>
            <p:ph idx="1"/>
          </p:nvPr>
        </p:nvSpPr>
        <p:spPr>
          <a:xfrm>
            <a:off x="2045677" y="861647"/>
            <a:ext cx="8458200" cy="4525963"/>
          </a:xfrm>
        </p:spPr>
        <p:txBody>
          <a:bodyPr/>
          <a:lstStyle/>
          <a:p>
            <a:pPr marL="0" indent="0">
              <a:buNone/>
            </a:pPr>
            <a:r>
              <a:rPr lang="en-US" b="1" dirty="0" smtClean="0"/>
              <a:t>Analyze the Interim Assessment or End-Goal Test</a:t>
            </a:r>
          </a:p>
          <a:p>
            <a:pPr marL="0" indent="0">
              <a:buNone/>
            </a:pPr>
            <a:r>
              <a:rPr lang="en-US" dirty="0" smtClean="0"/>
              <a:t>Acquire the closest version that you can find of your state test, interim assessment, or other year-end assessment by which your students’ learning will be measured.</a:t>
            </a:r>
          </a:p>
          <a:p>
            <a:pPr marL="0" indent="0">
              <a:buNone/>
            </a:pPr>
            <a:r>
              <a:rPr lang="en-US" dirty="0" smtClean="0"/>
              <a:t>…</a:t>
            </a:r>
            <a:endParaRPr lang="en-US" dirty="0"/>
          </a:p>
        </p:txBody>
      </p:sp>
    </p:spTree>
    <p:extLst>
      <p:ext uri="{BB962C8B-B14F-4D97-AF65-F5344CB8AC3E}">
        <p14:creationId xmlns:p14="http://schemas.microsoft.com/office/powerpoint/2010/main" val="17510066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1"/>
            <a:ext cx="9144000" cy="1128713"/>
          </a:xfrm>
          <a:solidFill>
            <a:srgbClr val="800000"/>
          </a:solidFill>
        </p:spPr>
        <p:txBody>
          <a:bodyPr/>
          <a:lstStyle/>
          <a:p>
            <a:pPr eaLnBrk="1" hangingPunct="1"/>
            <a:r>
              <a:rPr lang="en-US" altLang="en-US" b="1" smtClean="0">
                <a:solidFill>
                  <a:schemeClr val="bg1"/>
                </a:solidFill>
              </a:rPr>
              <a:t>Essential:  Item Review</a:t>
            </a:r>
            <a:endParaRPr lang="en-US" altLang="en-US"/>
          </a:p>
        </p:txBody>
      </p:sp>
      <p:sp>
        <p:nvSpPr>
          <p:cNvPr id="22531" name="Rectangle 3"/>
          <p:cNvSpPr>
            <a:spLocks noGrp="1" noChangeArrowheads="1"/>
          </p:cNvSpPr>
          <p:nvPr>
            <p:ph idx="1"/>
          </p:nvPr>
        </p:nvSpPr>
        <p:spPr>
          <a:xfrm>
            <a:off x="1524000" y="1651001"/>
            <a:ext cx="10058400" cy="4221163"/>
          </a:xfrm>
        </p:spPr>
        <p:txBody>
          <a:bodyPr/>
          <a:lstStyle/>
          <a:p>
            <a:pPr marL="609600" indent="-609600">
              <a:buNone/>
            </a:pPr>
            <a:r>
              <a:rPr lang="en-US" altLang="en-US" dirty="0"/>
              <a:t>4. Item Review – Item Analysis</a:t>
            </a:r>
          </a:p>
          <a:p>
            <a:pPr marL="808038" lvl="1" indent="-352425">
              <a:buFontTx/>
              <a:buAutoNum type="alphaLcPeriod"/>
            </a:pPr>
            <a:r>
              <a:rPr lang="en-US" altLang="en-US" dirty="0"/>
              <a:t>Item Difficulty</a:t>
            </a:r>
          </a:p>
          <a:p>
            <a:pPr marL="1144588" lvl="2" indent="-352425">
              <a:buFont typeface="Wingdings" pitchFamily="2" charset="2"/>
              <a:buChar char="Ø"/>
            </a:pPr>
            <a:r>
              <a:rPr lang="en-US" altLang="en-US" sz="3200" dirty="0"/>
              <a:t>Proportion that correctly respond</a:t>
            </a:r>
          </a:p>
          <a:p>
            <a:pPr marL="808038" lvl="1" indent="-352425">
              <a:buFontTx/>
              <a:buAutoNum type="alphaLcPeriod"/>
            </a:pPr>
            <a:r>
              <a:rPr lang="en-US" altLang="en-US" dirty="0"/>
              <a:t>Distractor Functioning</a:t>
            </a:r>
          </a:p>
          <a:p>
            <a:pPr marL="1144588" lvl="2" indent="-352425">
              <a:buFont typeface="Wingdings" pitchFamily="2" charset="2"/>
              <a:buChar char="Ø"/>
            </a:pPr>
            <a:r>
              <a:rPr lang="en-US" altLang="en-US" sz="3200" dirty="0"/>
              <a:t>Are the distractors being selected</a:t>
            </a:r>
          </a:p>
          <a:p>
            <a:pPr marL="1144588" lvl="2" indent="-352425">
              <a:buFont typeface="Wingdings" pitchFamily="2" charset="2"/>
              <a:buChar char="Ø"/>
            </a:pPr>
            <a:r>
              <a:rPr lang="en-US" altLang="en-US" sz="3200" dirty="0"/>
              <a:t>Are the distractors “attracting” the right students</a:t>
            </a:r>
          </a:p>
          <a:p>
            <a:pPr marL="1144588" lvl="2" indent="-352425">
              <a:buFont typeface="Wingdings" pitchFamily="2" charset="2"/>
              <a:buChar char="Ø"/>
            </a:pPr>
            <a:r>
              <a:rPr lang="en-US" altLang="en-US" sz="3200" dirty="0"/>
              <a:t>What misconceptions remain</a:t>
            </a:r>
          </a:p>
        </p:txBody>
      </p:sp>
    </p:spTree>
    <p:extLst>
      <p:ext uri="{BB962C8B-B14F-4D97-AF65-F5344CB8AC3E}">
        <p14:creationId xmlns:p14="http://schemas.microsoft.com/office/powerpoint/2010/main" val="26260411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4821" y="666427"/>
            <a:ext cx="10944171" cy="4743774"/>
          </a:xfrm>
        </p:spPr>
        <p:txBody>
          <a:bodyPr/>
          <a:lstStyle/>
          <a:p>
            <a:pPr marL="0" indent="0" algn="ctr">
              <a:buNone/>
            </a:pPr>
            <a:r>
              <a:rPr lang="en-US" dirty="0" smtClean="0"/>
              <a:t>Results of Focus Groups </a:t>
            </a:r>
          </a:p>
          <a:p>
            <a:pPr marL="0" indent="0" algn="ctr">
              <a:buNone/>
            </a:pPr>
            <a:r>
              <a:rPr lang="en-US" dirty="0" smtClean="0"/>
              <a:t>with students with disabilities </a:t>
            </a:r>
          </a:p>
          <a:p>
            <a:pPr marL="0" indent="0" algn="ctr">
              <a:buNone/>
            </a:pPr>
            <a:r>
              <a:rPr lang="en-US" dirty="0" smtClean="0"/>
              <a:t>who were eligible for the </a:t>
            </a:r>
          </a:p>
          <a:p>
            <a:pPr marL="0" indent="0" algn="ctr">
              <a:buNone/>
            </a:pPr>
            <a:r>
              <a:rPr lang="en-US" dirty="0" smtClean="0"/>
              <a:t>modified state assessments</a:t>
            </a:r>
            <a:endParaRPr lang="en-US" dirty="0"/>
          </a:p>
        </p:txBody>
      </p:sp>
    </p:spTree>
    <p:extLst>
      <p:ext uri="{BB962C8B-B14F-4D97-AF65-F5344CB8AC3E}">
        <p14:creationId xmlns:p14="http://schemas.microsoft.com/office/powerpoint/2010/main" val="30024817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smtClean="0"/>
              <a:t>Focus Group Comments (7</a:t>
            </a:r>
            <a:r>
              <a:rPr lang="en-US" baseline="30000" dirty="0" smtClean="0"/>
              <a:t>th</a:t>
            </a:r>
            <a:r>
              <a:rPr lang="en-US" dirty="0" smtClean="0"/>
              <a:t> Grade)</a:t>
            </a:r>
            <a:endParaRPr lang="en-US" dirty="0"/>
          </a:p>
        </p:txBody>
      </p:sp>
      <p:sp>
        <p:nvSpPr>
          <p:cNvPr id="3" name="Content Placeholder 2"/>
          <p:cNvSpPr>
            <a:spLocks noGrp="1"/>
          </p:cNvSpPr>
          <p:nvPr>
            <p:ph idx="1"/>
          </p:nvPr>
        </p:nvSpPr>
        <p:spPr>
          <a:xfrm>
            <a:off x="914400" y="590551"/>
            <a:ext cx="10248900" cy="5029199"/>
          </a:xfrm>
        </p:spPr>
        <p:txBody>
          <a:bodyPr>
            <a:normAutofit/>
          </a:bodyPr>
          <a:lstStyle/>
          <a:p>
            <a:pPr marL="0" indent="0">
              <a:buNone/>
            </a:pPr>
            <a:r>
              <a:rPr lang="en-US" dirty="0" smtClean="0"/>
              <a:t>How do you prepare for the state test?</a:t>
            </a:r>
          </a:p>
          <a:p>
            <a:pPr lvl="1"/>
            <a:r>
              <a:rPr lang="en-US" dirty="0" smtClean="0"/>
              <a:t>Sleep well, eat good, and stay awake</a:t>
            </a:r>
          </a:p>
          <a:p>
            <a:pPr lvl="1"/>
            <a:r>
              <a:rPr lang="en-US" dirty="0" smtClean="0"/>
              <a:t>We get snacks during the test</a:t>
            </a:r>
          </a:p>
          <a:p>
            <a:pPr lvl="1"/>
            <a:r>
              <a:rPr lang="en-US" dirty="0" smtClean="0"/>
              <a:t>To study, I read a lot and do practice questions</a:t>
            </a:r>
          </a:p>
          <a:p>
            <a:pPr lvl="1"/>
            <a:r>
              <a:rPr lang="en-US" dirty="0" smtClean="0"/>
              <a:t>I don’t like to review my notes, it’s pretty boring</a:t>
            </a:r>
          </a:p>
          <a:p>
            <a:pPr lvl="1"/>
            <a:r>
              <a:rPr lang="en-US" dirty="0" smtClean="0"/>
              <a:t>When I get bored I get the temptation for guessing, but I’m not doing that any more</a:t>
            </a:r>
          </a:p>
          <a:p>
            <a:pPr lvl="1"/>
            <a:r>
              <a:rPr lang="en-US" dirty="0" smtClean="0"/>
              <a:t>We do extra writing in class, teachers take the time to help us practice so we don’t forget</a:t>
            </a:r>
            <a:endParaRPr lang="en-US" dirty="0"/>
          </a:p>
        </p:txBody>
      </p:sp>
      <p:sp>
        <p:nvSpPr>
          <p:cNvPr id="4"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mtClean="0"/>
              <a:t>Focus Groups cont.</a:t>
            </a:r>
            <a:endParaRPr lang="en-US" dirty="0"/>
          </a:p>
        </p:txBody>
      </p:sp>
    </p:spTree>
    <p:extLst>
      <p:ext uri="{BB962C8B-B14F-4D97-AF65-F5344CB8AC3E}">
        <p14:creationId xmlns:p14="http://schemas.microsoft.com/office/powerpoint/2010/main" val="1993964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 cont.</a:t>
            </a:r>
            <a:endParaRPr lang="en-US" dirty="0"/>
          </a:p>
        </p:txBody>
      </p:sp>
      <p:sp>
        <p:nvSpPr>
          <p:cNvPr id="3" name="Content Placeholder 2"/>
          <p:cNvSpPr>
            <a:spLocks noGrp="1"/>
          </p:cNvSpPr>
          <p:nvPr>
            <p:ph idx="1"/>
          </p:nvPr>
        </p:nvSpPr>
        <p:spPr>
          <a:xfrm>
            <a:off x="777221" y="552450"/>
            <a:ext cx="10944171" cy="4743451"/>
          </a:xfrm>
        </p:spPr>
        <p:txBody>
          <a:bodyPr/>
          <a:lstStyle/>
          <a:p>
            <a:pPr marL="0" indent="0">
              <a:buNone/>
            </a:pPr>
            <a:r>
              <a:rPr lang="en-US" dirty="0" smtClean="0"/>
              <a:t>What do you think about the modified version?</a:t>
            </a:r>
          </a:p>
          <a:p>
            <a:pPr lvl="1"/>
            <a:r>
              <a:rPr lang="en-US" dirty="0" smtClean="0"/>
              <a:t>It has a complete question</a:t>
            </a:r>
          </a:p>
          <a:p>
            <a:pPr lvl="1"/>
            <a:r>
              <a:rPr lang="en-US" dirty="0" smtClean="0"/>
              <a:t>“perplexed”? I have no idea what that means</a:t>
            </a:r>
          </a:p>
          <a:p>
            <a:pPr lvl="1"/>
            <a:r>
              <a:rPr lang="en-US" dirty="0" smtClean="0"/>
              <a:t>There’s always one dumb answer – you don’t have to waste your time on that one</a:t>
            </a:r>
          </a:p>
          <a:p>
            <a:pPr lvl="1"/>
            <a:r>
              <a:rPr lang="en-US" dirty="0" smtClean="0"/>
              <a:t>Just give us the problem straight up, you don’t need all of this other information</a:t>
            </a:r>
          </a:p>
          <a:p>
            <a:pPr lvl="1"/>
            <a:r>
              <a:rPr lang="en-US" dirty="0" smtClean="0"/>
              <a:t>You get the question right at the part of the story where you need to answer it</a:t>
            </a:r>
          </a:p>
          <a:p>
            <a:pPr lvl="1"/>
            <a:endParaRPr lang="en-US" dirty="0"/>
          </a:p>
        </p:txBody>
      </p:sp>
    </p:spTree>
    <p:extLst>
      <p:ext uri="{BB962C8B-B14F-4D97-AF65-F5344CB8AC3E}">
        <p14:creationId xmlns:p14="http://schemas.microsoft.com/office/powerpoint/2010/main" val="34898300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 cont.</a:t>
            </a:r>
            <a:endParaRPr lang="en-US" dirty="0"/>
          </a:p>
        </p:txBody>
      </p:sp>
      <p:sp>
        <p:nvSpPr>
          <p:cNvPr id="3" name="Content Placeholder 2"/>
          <p:cNvSpPr>
            <a:spLocks noGrp="1"/>
          </p:cNvSpPr>
          <p:nvPr>
            <p:ph idx="1"/>
          </p:nvPr>
        </p:nvSpPr>
        <p:spPr>
          <a:xfrm>
            <a:off x="1007390" y="641888"/>
            <a:ext cx="10670260" cy="4800600"/>
          </a:xfrm>
        </p:spPr>
        <p:txBody>
          <a:bodyPr>
            <a:noAutofit/>
          </a:bodyPr>
          <a:lstStyle/>
          <a:p>
            <a:pPr marL="279400" lvl="1"/>
            <a:r>
              <a:rPr lang="en-US" sz="3600" dirty="0" smtClean="0"/>
              <a:t>They tell us they are trying to prepare us for college, but they are showing us questions that we never get to in class</a:t>
            </a:r>
          </a:p>
          <a:p>
            <a:pPr marL="279400" lvl="1"/>
            <a:r>
              <a:rPr lang="en-US" sz="3600" dirty="0" smtClean="0"/>
              <a:t>We shouldn’t be completely isolated from all students. If we could use devices to hear music, we wouldn’t be distracted.</a:t>
            </a:r>
          </a:p>
          <a:p>
            <a:pPr marL="279400" lvl="1"/>
            <a:r>
              <a:rPr lang="en-US" sz="3600" dirty="0" smtClean="0"/>
              <a:t>Sometimes the story is so long and you don’t have time to read and they only have one or two questions for that story anyway.</a:t>
            </a:r>
            <a:endParaRPr lang="en-US" sz="3600" dirty="0"/>
          </a:p>
        </p:txBody>
      </p:sp>
    </p:spTree>
    <p:extLst>
      <p:ext uri="{BB962C8B-B14F-4D97-AF65-F5344CB8AC3E}">
        <p14:creationId xmlns:p14="http://schemas.microsoft.com/office/powerpoint/2010/main" val="3991240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 cont.</a:t>
            </a:r>
            <a:endParaRPr lang="en-US" dirty="0"/>
          </a:p>
        </p:txBody>
      </p:sp>
      <p:sp>
        <p:nvSpPr>
          <p:cNvPr id="3" name="Content Placeholder 2"/>
          <p:cNvSpPr>
            <a:spLocks noGrp="1"/>
          </p:cNvSpPr>
          <p:nvPr>
            <p:ph idx="1"/>
          </p:nvPr>
        </p:nvSpPr>
        <p:spPr>
          <a:xfrm>
            <a:off x="1066800" y="876300"/>
            <a:ext cx="10502192" cy="4533901"/>
          </a:xfrm>
        </p:spPr>
        <p:txBody>
          <a:bodyPr/>
          <a:lstStyle/>
          <a:p>
            <a:r>
              <a:rPr lang="en-US" dirty="0" smtClean="0"/>
              <a:t>You should make two kinds of tests. One is the regular old test and then the new and improved test. Then you give it to some kids with disabilities and some without so you can compare. But it has to be random so you know what matters.</a:t>
            </a:r>
            <a:endParaRPr lang="en-US" dirty="0"/>
          </a:p>
        </p:txBody>
      </p:sp>
    </p:spTree>
    <p:extLst>
      <p:ext uri="{BB962C8B-B14F-4D97-AF65-F5344CB8AC3E}">
        <p14:creationId xmlns:p14="http://schemas.microsoft.com/office/powerpoint/2010/main" val="11786228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6015319"/>
            <a:ext cx="7010400" cy="842686"/>
          </a:xfrm>
        </p:spPr>
        <p:txBody>
          <a:bodyPr>
            <a:normAutofit/>
          </a:bodyPr>
          <a:lstStyle/>
          <a:p>
            <a:r>
              <a:rPr lang="en-US" sz="2800" dirty="0" smtClean="0"/>
              <a:t>Educational Leadership, Sept. 2012</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08620195"/>
              </p:ext>
            </p:extLst>
          </p:nvPr>
        </p:nvGraphicFramePr>
        <p:xfrm>
          <a:off x="-1" y="-1"/>
          <a:ext cx="5202279" cy="6858005"/>
        </p:xfrm>
        <a:graphic>
          <a:graphicData uri="http://schemas.openxmlformats.org/presentationml/2006/ole">
            <mc:AlternateContent xmlns:mc="http://schemas.openxmlformats.org/markup-compatibility/2006">
              <mc:Choice xmlns:v="urn:schemas-microsoft-com:vml" Requires="v">
                <p:oleObj spid="_x0000_s1034" name="Acrobat Document" r:id="rId3" imgW="5657691" imgH="7457995" progId="Acrobat.Document.DC">
                  <p:embed/>
                </p:oleObj>
              </mc:Choice>
              <mc:Fallback>
                <p:oleObj name="Acrobat Document" r:id="rId3" imgW="5657691" imgH="7457995" progId="Acrobat.Document.DC">
                  <p:embed/>
                  <p:pic>
                    <p:nvPicPr>
                      <p:cNvPr id="4" name="Object 3"/>
                      <p:cNvPicPr/>
                      <p:nvPr/>
                    </p:nvPicPr>
                    <p:blipFill>
                      <a:blip r:embed="rId4"/>
                      <a:stretch>
                        <a:fillRect/>
                      </a:stretch>
                    </p:blipFill>
                    <p:spPr>
                      <a:xfrm>
                        <a:off x="-1" y="-1"/>
                        <a:ext cx="5202279" cy="6858005"/>
                      </a:xfrm>
                      <a:prstGeom prst="rect">
                        <a:avLst/>
                      </a:prstGeom>
                    </p:spPr>
                  </p:pic>
                </p:oleObj>
              </mc:Fallback>
            </mc:AlternateContent>
          </a:graphicData>
        </a:graphic>
      </p:graphicFrame>
      <p:sp>
        <p:nvSpPr>
          <p:cNvPr id="5" name="Content Placeholder 2"/>
          <p:cNvSpPr>
            <a:spLocks noGrp="1"/>
          </p:cNvSpPr>
          <p:nvPr>
            <p:ph idx="1"/>
          </p:nvPr>
        </p:nvSpPr>
        <p:spPr>
          <a:xfrm>
            <a:off x="5181600" y="973394"/>
            <a:ext cx="6617110" cy="4684456"/>
          </a:xfrm>
        </p:spPr>
        <p:txBody>
          <a:bodyPr/>
          <a:lstStyle/>
          <a:p>
            <a:pPr marL="742950" indent="-742950">
              <a:buFont typeface="+mj-lt"/>
              <a:buAutoNum type="arabicPeriod"/>
            </a:pPr>
            <a:r>
              <a:rPr lang="en-US" dirty="0" smtClean="0"/>
              <a:t>Feedback is not advice, praise, or evaluation. Feedback is information about how we are doing in our efforts to reach a goal</a:t>
            </a:r>
            <a:endParaRPr lang="en-US" dirty="0"/>
          </a:p>
        </p:txBody>
      </p:sp>
    </p:spTree>
    <p:extLst>
      <p:ext uri="{BB962C8B-B14F-4D97-AF65-F5344CB8AC3E}">
        <p14:creationId xmlns:p14="http://schemas.microsoft.com/office/powerpoint/2010/main" val="9493282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2"/>
            </a:pPr>
            <a:r>
              <a:rPr lang="en-US" dirty="0" smtClean="0"/>
              <a:t>If students know the classroom is a safe place to make mistakes, they are more likely to use feedback for learning.</a:t>
            </a:r>
          </a:p>
          <a:p>
            <a:pPr marL="742950" indent="-742950">
              <a:buFont typeface="+mj-lt"/>
              <a:buAutoNum type="arabicPeriod" startAt="2"/>
            </a:pPr>
            <a:r>
              <a:rPr lang="en-US" dirty="0" smtClean="0"/>
              <a:t>The feedback students give teachers can be more powerful than the feedback teachers give students.</a:t>
            </a:r>
          </a:p>
          <a:p>
            <a:pPr marL="742950" indent="-742950">
              <a:buFont typeface="+mj-lt"/>
              <a:buAutoNum type="arabicPeriod" startAt="2"/>
            </a:pPr>
            <a:r>
              <a:rPr lang="en-US" dirty="0" smtClean="0"/>
              <a:t>When we give a grade as part of our feedback, students routinely read only as far as the grade.</a:t>
            </a:r>
            <a:endParaRPr lang="en-US" dirty="0"/>
          </a:p>
        </p:txBody>
      </p:sp>
    </p:spTree>
    <p:extLst>
      <p:ext uri="{BB962C8B-B14F-4D97-AF65-F5344CB8AC3E}">
        <p14:creationId xmlns:p14="http://schemas.microsoft.com/office/powerpoint/2010/main" val="16698542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5"/>
            </a:pPr>
            <a:r>
              <a:rPr lang="en-US" dirty="0" smtClean="0"/>
              <a:t>Effective feedback occurs during the learning, while there is still time to act on it.</a:t>
            </a:r>
          </a:p>
          <a:p>
            <a:pPr marL="742950" indent="-742950">
              <a:buFont typeface="+mj-lt"/>
              <a:buAutoNum type="arabicPeriod" startAt="5"/>
            </a:pPr>
            <a:r>
              <a:rPr lang="en-US" dirty="0" smtClean="0"/>
              <a:t>Most of the feedback that students receive about their classroom work is from other students—and much of that feedback is wrong.</a:t>
            </a:r>
          </a:p>
          <a:p>
            <a:pPr marL="742950" indent="-742950">
              <a:buFont typeface="+mj-lt"/>
              <a:buAutoNum type="arabicPeriod" startAt="5"/>
            </a:pPr>
            <a:r>
              <a:rPr lang="en-US" dirty="0" smtClean="0"/>
              <a:t>Students need to know their learning target—the specific skill they’re supposed to learn—or else “feedback” is just someone telling them what to do.</a:t>
            </a:r>
            <a:endParaRPr lang="en-US" dirty="0"/>
          </a:p>
        </p:txBody>
      </p:sp>
    </p:spTree>
    <p:extLst>
      <p:ext uri="{BB962C8B-B14F-4D97-AF65-F5344CB8AC3E}">
        <p14:creationId xmlns:p14="http://schemas.microsoft.com/office/powerpoint/2010/main" val="1448047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nvGraphicFramePr>
        <p:xfrm>
          <a:off x="722276" y="0"/>
          <a:ext cx="10629667" cy="6878141"/>
        </p:xfrm>
        <a:graphic>
          <a:graphicData uri="http://schemas.openxmlformats.org/presentationml/2006/ole">
            <mc:AlternateContent xmlns:mc="http://schemas.openxmlformats.org/markup-compatibility/2006">
              <mc:Choice xmlns:v="urn:schemas-microsoft-com:vml" Requires="v">
                <p:oleObj spid="_x0000_s2057" name="Acrobat Document" r:id="rId3" imgW="11658476" imgH="7543564" progId="Acrobat.Document.DC">
                  <p:embed/>
                </p:oleObj>
              </mc:Choice>
              <mc:Fallback>
                <p:oleObj name="Acrobat Document" r:id="rId3" imgW="11658476" imgH="7543564" progId="Acrobat.Document.DC">
                  <p:embed/>
                  <p:pic>
                    <p:nvPicPr>
                      <p:cNvPr id="4" name="Object 3"/>
                      <p:cNvPicPr/>
                      <p:nvPr/>
                    </p:nvPicPr>
                    <p:blipFill>
                      <a:blip r:embed="rId4"/>
                      <a:stretch>
                        <a:fillRect/>
                      </a:stretch>
                    </p:blipFill>
                    <p:spPr>
                      <a:xfrm>
                        <a:off x="722276" y="0"/>
                        <a:ext cx="10629667" cy="6878141"/>
                      </a:xfrm>
                      <a:prstGeom prst="rect">
                        <a:avLst/>
                      </a:prstGeom>
                    </p:spPr>
                  </p:pic>
                </p:oleObj>
              </mc:Fallback>
            </mc:AlternateContent>
          </a:graphicData>
        </a:graphic>
      </p:graphicFrame>
    </p:spTree>
    <p:extLst>
      <p:ext uri="{BB962C8B-B14F-4D97-AF65-F5344CB8AC3E}">
        <p14:creationId xmlns:p14="http://schemas.microsoft.com/office/powerpoint/2010/main" val="413127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about Formative Uses</a:t>
            </a:r>
            <a:endParaRPr lang="en-US" dirty="0"/>
          </a:p>
        </p:txBody>
      </p:sp>
      <p:sp>
        <p:nvSpPr>
          <p:cNvPr id="3" name="Content Placeholder 2"/>
          <p:cNvSpPr>
            <a:spLocks noGrp="1"/>
          </p:cNvSpPr>
          <p:nvPr>
            <p:ph idx="1"/>
          </p:nvPr>
        </p:nvSpPr>
        <p:spPr>
          <a:xfrm>
            <a:off x="624821" y="392610"/>
            <a:ext cx="10944171" cy="4503855"/>
          </a:xfrm>
        </p:spPr>
        <p:txBody>
          <a:bodyPr/>
          <a:lstStyle/>
          <a:p>
            <a:pPr marL="742950" indent="-742950">
              <a:buFont typeface="+mj-lt"/>
              <a:buAutoNum type="arabicPeriod"/>
            </a:pPr>
            <a:r>
              <a:rPr lang="en-US" dirty="0" smtClean="0"/>
              <a:t>Formative assessment is a special kind of test or series of tests that teachers learn to use to find out what their students know.</a:t>
            </a:r>
          </a:p>
          <a:p>
            <a:pPr marL="742950" indent="-742950">
              <a:buFont typeface="+mj-lt"/>
              <a:buAutoNum type="arabicPeriod"/>
            </a:pPr>
            <a:r>
              <a:rPr lang="en-US" dirty="0"/>
              <a:t>Formative assessment is a program that teachers adopt and add to what </a:t>
            </a:r>
            <a:r>
              <a:rPr lang="en-US" dirty="0" smtClean="0"/>
              <a:t>they already </a:t>
            </a:r>
            <a:r>
              <a:rPr lang="en-US" dirty="0"/>
              <a:t>do</a:t>
            </a:r>
            <a:r>
              <a:rPr lang="en-US" dirty="0" smtClean="0"/>
              <a:t>.</a:t>
            </a:r>
          </a:p>
          <a:p>
            <a:pPr marL="742950" indent="-742950">
              <a:buFont typeface="+mj-lt"/>
              <a:buAutoNum type="arabicPeriod"/>
            </a:pPr>
            <a:r>
              <a:rPr lang="en-US" dirty="0"/>
              <a:t>Any practice that gathers information for the purpose of improving programs </a:t>
            </a:r>
            <a:r>
              <a:rPr lang="en-US" dirty="0" smtClean="0"/>
              <a:t>or improving </a:t>
            </a:r>
            <a:r>
              <a:rPr lang="en-US" dirty="0"/>
              <a:t>teaching is a part of formative assessment.</a:t>
            </a:r>
          </a:p>
        </p:txBody>
      </p:sp>
      <p:sp>
        <p:nvSpPr>
          <p:cNvPr id="4" name="Rectangle 3"/>
          <p:cNvSpPr/>
          <p:nvPr/>
        </p:nvSpPr>
        <p:spPr>
          <a:xfrm>
            <a:off x="5439052" y="4901894"/>
            <a:ext cx="6129940" cy="553998"/>
          </a:xfrm>
          <a:prstGeom prst="rect">
            <a:avLst/>
          </a:prstGeom>
        </p:spPr>
        <p:txBody>
          <a:bodyPr wrap="square">
            <a:spAutoFit/>
          </a:bodyPr>
          <a:lstStyle/>
          <a:p>
            <a:r>
              <a:rPr lang="en-US" b="1" dirty="0">
                <a:solidFill>
                  <a:srgbClr val="393939"/>
                </a:solidFill>
                <a:latin typeface="OpenSans-SemiBold"/>
              </a:rPr>
              <a:t>Advancing Formative Assessment in Every Classroom</a:t>
            </a:r>
          </a:p>
          <a:p>
            <a:r>
              <a:rPr lang="en-US" sz="1200" i="1" dirty="0">
                <a:solidFill>
                  <a:srgbClr val="000000"/>
                </a:solidFill>
                <a:latin typeface="OpenSans-Italic"/>
              </a:rPr>
              <a:t>by Connie M. Moss and Susan M. Brookhart</a:t>
            </a:r>
            <a:endParaRPr lang="en-US" dirty="0"/>
          </a:p>
        </p:txBody>
      </p:sp>
    </p:spTree>
    <p:extLst>
      <p:ext uri="{BB962C8B-B14F-4D97-AF65-F5344CB8AC3E}">
        <p14:creationId xmlns:p14="http://schemas.microsoft.com/office/powerpoint/2010/main" val="29212309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nvGraphicFramePr>
        <p:xfrm>
          <a:off x="1646663" y="0"/>
          <a:ext cx="8898673" cy="6876247"/>
        </p:xfrm>
        <a:graphic>
          <a:graphicData uri="http://schemas.openxmlformats.org/presentationml/2006/ole">
            <mc:AlternateContent xmlns:mc="http://schemas.openxmlformats.org/markup-compatibility/2006">
              <mc:Choice xmlns:v="urn:schemas-microsoft-com:vml" Requires="v">
                <p:oleObj spid="_x0000_s3081" name="Acrobat Document" r:id="rId3" imgW="7543768" imgH="5829216" progId="Acrobat.Document.DC">
                  <p:embed/>
                </p:oleObj>
              </mc:Choice>
              <mc:Fallback>
                <p:oleObj name="Acrobat Document" r:id="rId3" imgW="7543768" imgH="5829216" progId="Acrobat.Document.DC">
                  <p:embed/>
                  <p:pic>
                    <p:nvPicPr>
                      <p:cNvPr id="4" name="Object 3"/>
                      <p:cNvPicPr/>
                      <p:nvPr/>
                    </p:nvPicPr>
                    <p:blipFill>
                      <a:blip r:embed="rId4"/>
                      <a:stretch>
                        <a:fillRect/>
                      </a:stretch>
                    </p:blipFill>
                    <p:spPr>
                      <a:xfrm>
                        <a:off x="1646663" y="0"/>
                        <a:ext cx="8898673" cy="6876247"/>
                      </a:xfrm>
                      <a:prstGeom prst="rect">
                        <a:avLst/>
                      </a:prstGeom>
                    </p:spPr>
                  </p:pic>
                </p:oleObj>
              </mc:Fallback>
            </mc:AlternateContent>
          </a:graphicData>
        </a:graphic>
      </p:graphicFrame>
    </p:spTree>
    <p:extLst>
      <p:ext uri="{BB962C8B-B14F-4D97-AF65-F5344CB8AC3E}">
        <p14:creationId xmlns:p14="http://schemas.microsoft.com/office/powerpoint/2010/main" val="2979052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Notions of Equity</a:t>
            </a:r>
            <a:endParaRPr lang="en-US" dirty="0"/>
          </a:p>
        </p:txBody>
      </p:sp>
      <p:pic>
        <p:nvPicPr>
          <p:cNvPr id="3" name="Picture 2" descr="http://culturalorganizing.org/wp-content/uploads/2016/10/The4thPanel_Kit.jpg"/>
          <p:cNvPicPr>
            <a:picLocks noChangeAspect="1" noChangeArrowheads="1"/>
          </p:cNvPicPr>
          <p:nvPr/>
        </p:nvPicPr>
        <p:blipFill rotWithShape="1">
          <a:blip r:embed="rId2">
            <a:extLst>
              <a:ext uri="{28A0092B-C50C-407E-A947-70E740481C1C}">
                <a14:useLocalDpi xmlns:a14="http://schemas.microsoft.com/office/drawing/2010/main" val="0"/>
              </a:ext>
            </a:extLst>
          </a:blip>
          <a:srcRect r="48791" b="50128"/>
          <a:stretch/>
        </p:blipFill>
        <p:spPr bwMode="auto">
          <a:xfrm>
            <a:off x="2454462" y="661406"/>
            <a:ext cx="3567010" cy="4520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culturalorganizing.org/wp-content/uploads/2016/10/The4thPanel_Kit.jpg"/>
          <p:cNvPicPr>
            <a:picLocks noChangeAspect="1" noChangeArrowheads="1"/>
          </p:cNvPicPr>
          <p:nvPr/>
        </p:nvPicPr>
        <p:blipFill rotWithShape="1">
          <a:blip r:embed="rId2">
            <a:extLst>
              <a:ext uri="{28A0092B-C50C-407E-A947-70E740481C1C}">
                <a14:useLocalDpi xmlns:a14="http://schemas.microsoft.com/office/drawing/2010/main" val="0"/>
              </a:ext>
            </a:extLst>
          </a:blip>
          <a:srcRect l="50250" t="-81" r="-1" b="50129"/>
          <a:stretch/>
        </p:blipFill>
        <p:spPr bwMode="auto">
          <a:xfrm>
            <a:off x="6131169" y="661406"/>
            <a:ext cx="3459873" cy="452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31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03235"/>
            <a:ext cx="12192000" cy="854765"/>
          </a:xfrm>
        </p:spPr>
        <p:txBody>
          <a:bodyPr/>
          <a:lstStyle/>
          <a:p>
            <a:r>
              <a:rPr lang="en-US" dirty="0" smtClean="0"/>
              <a:t>Rethinking Equity</a:t>
            </a:r>
            <a:endParaRPr lang="en-US" dirty="0"/>
          </a:p>
        </p:txBody>
      </p:sp>
      <p:pic>
        <p:nvPicPr>
          <p:cNvPr id="3" name="Picture 6" descr="equality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504" y="608652"/>
            <a:ext cx="7844115" cy="4566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252446"/>
            <a:ext cx="2643672" cy="336695"/>
          </a:xfrm>
          <a:prstGeom prst="rect">
            <a:avLst/>
          </a:prstGeom>
          <a:noFill/>
        </p:spPr>
        <p:txBody>
          <a:bodyPr wrap="none" rtlCol="0">
            <a:spAutoFit/>
          </a:bodyPr>
          <a:lstStyle/>
          <a:p>
            <a:r>
              <a:rPr lang="en-US" sz="1588" dirty="0"/>
              <a:t>http://culturalorganizing.org</a:t>
            </a:r>
          </a:p>
        </p:txBody>
      </p:sp>
    </p:spTree>
    <p:extLst>
      <p:ext uri="{BB962C8B-B14F-4D97-AF65-F5344CB8AC3E}">
        <p14:creationId xmlns:p14="http://schemas.microsoft.com/office/powerpoint/2010/main" val="18277268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241" y="522367"/>
            <a:ext cx="10515600" cy="5122295"/>
          </a:xfrm>
        </p:spPr>
        <p:txBody>
          <a:bodyPr>
            <a:normAutofit lnSpcReduction="10000"/>
          </a:bodyPr>
          <a:lstStyle/>
          <a:p>
            <a:r>
              <a:rPr lang="en-US" dirty="0" smtClean="0"/>
              <a:t>Student-centered approaches show great promise</a:t>
            </a:r>
          </a:p>
          <a:p>
            <a:r>
              <a:rPr lang="en-US" dirty="0" smtClean="0"/>
              <a:t>Helping students set appropriate goals and supporting them to meet their goals show great promise</a:t>
            </a:r>
          </a:p>
          <a:p>
            <a:r>
              <a:rPr lang="en-US" dirty="0" smtClean="0"/>
              <a:t>Teacher commitment and teacher-powered schools show great promise</a:t>
            </a:r>
          </a:p>
          <a:p>
            <a:r>
              <a:rPr lang="en-US" dirty="0" smtClean="0"/>
              <a:t>The key ingredient in all effective youth-development efforts is </a:t>
            </a:r>
            <a:r>
              <a:rPr lang="en-US" b="1" i="1" dirty="0" smtClean="0"/>
              <a:t>developmental relationships</a:t>
            </a:r>
            <a:endParaRPr lang="en-US" b="1" i="1" dirty="0"/>
          </a:p>
        </p:txBody>
      </p:sp>
      <p:sp>
        <p:nvSpPr>
          <p:cNvPr id="4" name="Title 1"/>
          <p:cNvSpPr>
            <a:spLocks noGrp="1"/>
          </p:cNvSpPr>
          <p:nvPr>
            <p:ph type="title"/>
          </p:nvPr>
        </p:nvSpPr>
        <p:spPr>
          <a:xfrm>
            <a:off x="0" y="6015319"/>
            <a:ext cx="12192000" cy="842686"/>
          </a:xfrm>
        </p:spPr>
        <p:txBody>
          <a:bodyPr/>
          <a:lstStyle/>
          <a:p>
            <a:r>
              <a:rPr lang="en-US" dirty="0" smtClean="0"/>
              <a:t>Promising Practices</a:t>
            </a:r>
            <a:endParaRPr lang="en-US" dirty="0"/>
          </a:p>
        </p:txBody>
      </p:sp>
    </p:spTree>
    <p:extLst>
      <p:ext uri="{BB962C8B-B14F-4D97-AF65-F5344CB8AC3E}">
        <p14:creationId xmlns:p14="http://schemas.microsoft.com/office/powerpoint/2010/main" val="14927919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Relationships</a:t>
            </a:r>
            <a:endParaRPr lang="en-US" dirty="0"/>
          </a:p>
        </p:txBody>
      </p:sp>
      <p:sp>
        <p:nvSpPr>
          <p:cNvPr id="3" name="Content Placeholder 2"/>
          <p:cNvSpPr>
            <a:spLocks noGrp="1"/>
          </p:cNvSpPr>
          <p:nvPr>
            <p:ph idx="1"/>
          </p:nvPr>
        </p:nvSpPr>
        <p:spPr>
          <a:xfrm>
            <a:off x="1104900" y="757519"/>
            <a:ext cx="10039350" cy="4862231"/>
          </a:xfrm>
        </p:spPr>
        <p:txBody>
          <a:bodyPr>
            <a:normAutofit/>
          </a:bodyPr>
          <a:lstStyle/>
          <a:p>
            <a:pPr marL="0" indent="0">
              <a:buNone/>
            </a:pPr>
            <a:r>
              <a:rPr lang="en-US" sz="3200" dirty="0" smtClean="0"/>
              <a:t>Success in boosting student proficiency is much less about the specific program or intervention and much more about getting the school community involved. We need to be attending to the resources we have in people. </a:t>
            </a:r>
          </a:p>
          <a:p>
            <a:pPr marL="0" indent="0">
              <a:buNone/>
            </a:pPr>
            <a:endParaRPr lang="en-US" sz="3200" dirty="0"/>
          </a:p>
          <a:p>
            <a:pPr marL="0" indent="0">
              <a:buNone/>
            </a:pPr>
            <a:r>
              <a:rPr lang="en-US" sz="3200" dirty="0" smtClean="0"/>
              <a:t>For education leaders, this means making connections with educators, students, and communities – learning about local wisdom, local needs, and local preferences.</a:t>
            </a:r>
          </a:p>
          <a:p>
            <a:pPr marL="0" indent="0">
              <a:buNone/>
            </a:pPr>
            <a:endParaRPr lang="en-US" sz="3200" dirty="0"/>
          </a:p>
        </p:txBody>
      </p:sp>
    </p:spTree>
    <p:extLst>
      <p:ext uri="{BB962C8B-B14F-4D97-AF65-F5344CB8AC3E}">
        <p14:creationId xmlns:p14="http://schemas.microsoft.com/office/powerpoint/2010/main" val="1134711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 Resiliency</a:t>
            </a:r>
            <a:endParaRPr lang="en-US" dirty="0"/>
          </a:p>
        </p:txBody>
      </p:sp>
      <p:sp>
        <p:nvSpPr>
          <p:cNvPr id="3" name="Content Placeholder 2"/>
          <p:cNvSpPr>
            <a:spLocks noGrp="1"/>
          </p:cNvSpPr>
          <p:nvPr>
            <p:ph idx="1"/>
          </p:nvPr>
        </p:nvSpPr>
        <p:spPr>
          <a:xfrm>
            <a:off x="1104900" y="757519"/>
            <a:ext cx="10039350" cy="4919381"/>
          </a:xfrm>
        </p:spPr>
        <p:txBody>
          <a:bodyPr>
            <a:normAutofit/>
          </a:bodyPr>
          <a:lstStyle/>
          <a:p>
            <a:pPr marL="0" indent="0">
              <a:buNone/>
            </a:pPr>
            <a:r>
              <a:rPr lang="en-US" sz="3200" dirty="0" smtClean="0"/>
              <a:t>Some people call it grit or perseverance. For kids that you know and that you work with, or even your own children, they all have strengths that are not easily recognized or rewarded.</a:t>
            </a:r>
          </a:p>
          <a:p>
            <a:pPr marL="0" indent="0">
              <a:buNone/>
            </a:pPr>
            <a:endParaRPr lang="en-US" sz="3200" dirty="0"/>
          </a:p>
          <a:p>
            <a:pPr marL="0" indent="0">
              <a:buNone/>
            </a:pPr>
            <a:r>
              <a:rPr lang="en-US" sz="3200" dirty="0" smtClean="0"/>
              <a:t>Whether it’s navigating multiple communities due to high mobility, translating English for your parents, or negotiating multiple generations in the home, kids are developing valuable skills we often fail to recognize, value, or advantage.</a:t>
            </a:r>
          </a:p>
        </p:txBody>
      </p:sp>
    </p:spTree>
    <p:extLst>
      <p:ext uri="{BB962C8B-B14F-4D97-AF65-F5344CB8AC3E}">
        <p14:creationId xmlns:p14="http://schemas.microsoft.com/office/powerpoint/2010/main" val="1022081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 Student Skills</a:t>
            </a:r>
            <a:endParaRPr lang="en-US" dirty="0"/>
          </a:p>
        </p:txBody>
      </p:sp>
      <p:sp>
        <p:nvSpPr>
          <p:cNvPr id="3" name="Content Placeholder 2"/>
          <p:cNvSpPr>
            <a:spLocks noGrp="1"/>
          </p:cNvSpPr>
          <p:nvPr>
            <p:ph idx="1"/>
          </p:nvPr>
        </p:nvSpPr>
        <p:spPr>
          <a:xfrm>
            <a:off x="1104900" y="757519"/>
            <a:ext cx="10039350" cy="4843181"/>
          </a:xfrm>
        </p:spPr>
        <p:txBody>
          <a:bodyPr>
            <a:normAutofit/>
          </a:bodyPr>
          <a:lstStyle/>
          <a:p>
            <a:pPr marL="0" indent="0">
              <a:buNone/>
            </a:pPr>
            <a:r>
              <a:rPr lang="en-US" sz="3200" dirty="0" smtClean="0"/>
              <a:t>With the way most schools are set up, it can be a major challenge for student communities with unique learning needs to apply their resiliency and the skills they use in everyday life to assignments in the classroom. </a:t>
            </a:r>
          </a:p>
          <a:p>
            <a:pPr marL="0" indent="0">
              <a:buNone/>
            </a:pPr>
            <a:endParaRPr lang="en-US" sz="3200" dirty="0"/>
          </a:p>
          <a:p>
            <a:pPr marL="0" indent="0">
              <a:buNone/>
            </a:pPr>
            <a:r>
              <a:rPr lang="en-US" sz="3200" dirty="0" smtClean="0"/>
              <a:t>It all goes back to building relationships and truly getting to know teachers, students, and families so we can help them all succeed.</a:t>
            </a:r>
          </a:p>
          <a:p>
            <a:pPr marL="0" indent="0">
              <a:buNone/>
            </a:pPr>
            <a:endParaRPr lang="en-US" sz="3200" dirty="0"/>
          </a:p>
        </p:txBody>
      </p:sp>
    </p:spTree>
    <p:extLst>
      <p:ext uri="{BB962C8B-B14F-4D97-AF65-F5344CB8AC3E}">
        <p14:creationId xmlns:p14="http://schemas.microsoft.com/office/powerpoint/2010/main" val="27974629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Academic Knowledge</a:t>
            </a:r>
            <a:endParaRPr lang="en-US" dirty="0"/>
          </a:p>
        </p:txBody>
      </p:sp>
      <p:sp>
        <p:nvSpPr>
          <p:cNvPr id="3" name="Content Placeholder 2"/>
          <p:cNvSpPr>
            <a:spLocks noGrp="1"/>
          </p:cNvSpPr>
          <p:nvPr>
            <p:ph idx="1"/>
          </p:nvPr>
        </p:nvSpPr>
        <p:spPr>
          <a:xfrm>
            <a:off x="1066800" y="717179"/>
            <a:ext cx="10077450" cy="3429000"/>
          </a:xfrm>
        </p:spPr>
        <p:txBody>
          <a:bodyPr>
            <a:normAutofit/>
          </a:bodyPr>
          <a:lstStyle/>
          <a:p>
            <a:r>
              <a:rPr lang="en-US" sz="3200" dirty="0" smtClean="0"/>
              <a:t>Everyday practice-based knowledge can and should be used to help students develop problem-solving skills with academic content.</a:t>
            </a:r>
          </a:p>
          <a:p>
            <a:r>
              <a:rPr lang="en-US" sz="3200" dirty="0" smtClean="0"/>
              <a:t>Out of school knowledge can and should be used as a conduit to acquire in-school knowledge.</a:t>
            </a:r>
          </a:p>
          <a:p>
            <a:endParaRPr lang="en-US" sz="3200" dirty="0"/>
          </a:p>
        </p:txBody>
      </p:sp>
      <p:sp>
        <p:nvSpPr>
          <p:cNvPr id="4" name="TextBox 3"/>
          <p:cNvSpPr txBox="1"/>
          <p:nvPr/>
        </p:nvSpPr>
        <p:spPr>
          <a:xfrm>
            <a:off x="8089159" y="4819139"/>
            <a:ext cx="3766800" cy="523220"/>
          </a:xfrm>
          <a:prstGeom prst="rect">
            <a:avLst/>
          </a:prstGeom>
          <a:noFill/>
        </p:spPr>
        <p:txBody>
          <a:bodyPr wrap="none" rtlCol="0">
            <a:spAutoFit/>
          </a:bodyPr>
          <a:lstStyle/>
          <a:p>
            <a:r>
              <a:rPr lang="en-US" sz="2800" dirty="0"/>
              <a:t>Tyrone Howard (2010)</a:t>
            </a:r>
          </a:p>
        </p:txBody>
      </p:sp>
    </p:spTree>
    <p:extLst>
      <p:ext uri="{BB962C8B-B14F-4D97-AF65-F5344CB8AC3E}">
        <p14:creationId xmlns:p14="http://schemas.microsoft.com/office/powerpoint/2010/main" val="16878552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Responsive Pedagogy</a:t>
            </a:r>
            <a:endParaRPr lang="en-US" dirty="0"/>
          </a:p>
        </p:txBody>
      </p:sp>
      <p:sp>
        <p:nvSpPr>
          <p:cNvPr id="3" name="Content Placeholder 2"/>
          <p:cNvSpPr>
            <a:spLocks noGrp="1"/>
          </p:cNvSpPr>
          <p:nvPr>
            <p:ph idx="1"/>
          </p:nvPr>
        </p:nvSpPr>
        <p:spPr>
          <a:xfrm>
            <a:off x="1066800" y="609600"/>
            <a:ext cx="9997976" cy="4267200"/>
          </a:xfrm>
        </p:spPr>
        <p:txBody>
          <a:bodyPr>
            <a:normAutofit/>
          </a:bodyPr>
          <a:lstStyle/>
          <a:p>
            <a:r>
              <a:rPr lang="en-US" sz="3200" dirty="0" smtClean="0"/>
              <a:t>Use community knowledge, prior experiences, frames of reference, and performance styles of diverse students to make learning more relevant to and effective for them. </a:t>
            </a:r>
          </a:p>
          <a:p>
            <a:r>
              <a:rPr lang="en-US" sz="3200" dirty="0" smtClean="0"/>
              <a:t>Teaches to and through the strengths  of these students. </a:t>
            </a:r>
          </a:p>
          <a:p>
            <a:r>
              <a:rPr lang="en-US" sz="3200" dirty="0" smtClean="0"/>
              <a:t>Affirm and validating community contexts.</a:t>
            </a:r>
          </a:p>
          <a:p>
            <a:endParaRPr lang="en-US" sz="3200" dirty="0"/>
          </a:p>
        </p:txBody>
      </p:sp>
      <p:sp>
        <p:nvSpPr>
          <p:cNvPr id="4" name="TextBox 3"/>
          <p:cNvSpPr txBox="1"/>
          <p:nvPr/>
        </p:nvSpPr>
        <p:spPr>
          <a:xfrm>
            <a:off x="8488687" y="4876800"/>
            <a:ext cx="3344185" cy="523220"/>
          </a:xfrm>
          <a:prstGeom prst="rect">
            <a:avLst/>
          </a:prstGeom>
          <a:noFill/>
        </p:spPr>
        <p:txBody>
          <a:bodyPr wrap="none" rtlCol="0">
            <a:spAutoFit/>
          </a:bodyPr>
          <a:lstStyle/>
          <a:p>
            <a:r>
              <a:rPr lang="en-US" sz="2800" dirty="0"/>
              <a:t>Geneva Gay (2000)</a:t>
            </a:r>
          </a:p>
        </p:txBody>
      </p:sp>
    </p:spTree>
    <p:extLst>
      <p:ext uri="{BB962C8B-B14F-4D97-AF65-F5344CB8AC3E}">
        <p14:creationId xmlns:p14="http://schemas.microsoft.com/office/powerpoint/2010/main" val="9056722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36" y="0"/>
            <a:ext cx="529936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318" y="0"/>
            <a:ext cx="5299364" cy="6858000"/>
          </a:xfrm>
          <a:prstGeom prst="rect">
            <a:avLst/>
          </a:prstGeom>
        </p:spPr>
      </p:pic>
    </p:spTree>
    <p:extLst>
      <p:ext uri="{BB962C8B-B14F-4D97-AF65-F5344CB8AC3E}">
        <p14:creationId xmlns:p14="http://schemas.microsoft.com/office/powerpoint/2010/main" val="303270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about Learning Targets</a:t>
            </a:r>
            <a:endParaRPr lang="en-US" dirty="0"/>
          </a:p>
        </p:txBody>
      </p:sp>
      <p:sp>
        <p:nvSpPr>
          <p:cNvPr id="3" name="Content Placeholder 2"/>
          <p:cNvSpPr>
            <a:spLocks noGrp="1"/>
          </p:cNvSpPr>
          <p:nvPr>
            <p:ph idx="1"/>
          </p:nvPr>
        </p:nvSpPr>
        <p:spPr>
          <a:xfrm>
            <a:off x="624821" y="392611"/>
            <a:ext cx="10944171" cy="4090900"/>
          </a:xfrm>
        </p:spPr>
        <p:txBody>
          <a:bodyPr/>
          <a:lstStyle/>
          <a:p>
            <a:pPr marL="742950" indent="-742950">
              <a:buFont typeface="+mj-lt"/>
              <a:buAutoNum type="arabicPeriod"/>
            </a:pPr>
            <a:r>
              <a:rPr lang="en-US" dirty="0"/>
              <a:t>Informing </a:t>
            </a:r>
            <a:r>
              <a:rPr lang="en-US" dirty="0" smtClean="0"/>
              <a:t>students </a:t>
            </a:r>
            <a:r>
              <a:rPr lang="en-US" dirty="0"/>
              <a:t>of the learning target by telling them what it is or </a:t>
            </a:r>
            <a:r>
              <a:rPr lang="en-US" dirty="0" smtClean="0"/>
              <a:t>by writing </a:t>
            </a:r>
            <a:r>
              <a:rPr lang="en-US" dirty="0"/>
              <a:t>it on the board is </a:t>
            </a:r>
            <a:r>
              <a:rPr lang="en-US" dirty="0" smtClean="0"/>
              <a:t>sufficient.</a:t>
            </a:r>
          </a:p>
          <a:p>
            <a:pPr marL="742950" indent="-742950">
              <a:buFont typeface="+mj-lt"/>
              <a:buAutoNum type="arabicPeriod"/>
            </a:pPr>
            <a:r>
              <a:rPr lang="en-US" dirty="0"/>
              <a:t>Sharing a rubric with students will ensure they understand the criteria for success</a:t>
            </a:r>
            <a:r>
              <a:rPr lang="en-US" dirty="0" smtClean="0"/>
              <a:t>.</a:t>
            </a:r>
          </a:p>
          <a:p>
            <a:pPr marL="742950" indent="-742950">
              <a:buFont typeface="+mj-lt"/>
              <a:buAutoNum type="arabicPeriod"/>
            </a:pPr>
            <a:r>
              <a:rPr lang="en-US" dirty="0" smtClean="0"/>
              <a:t>I will recognize effective sharing of learning targets and criteria for success when I see it.</a:t>
            </a:r>
            <a:endParaRPr lang="en-US" dirty="0"/>
          </a:p>
        </p:txBody>
      </p:sp>
      <p:sp>
        <p:nvSpPr>
          <p:cNvPr id="5" name="Rectangle 4"/>
          <p:cNvSpPr/>
          <p:nvPr/>
        </p:nvSpPr>
        <p:spPr>
          <a:xfrm>
            <a:off x="5439052" y="4901894"/>
            <a:ext cx="6129940" cy="553998"/>
          </a:xfrm>
          <a:prstGeom prst="rect">
            <a:avLst/>
          </a:prstGeom>
        </p:spPr>
        <p:txBody>
          <a:bodyPr wrap="square">
            <a:spAutoFit/>
          </a:bodyPr>
          <a:lstStyle/>
          <a:p>
            <a:r>
              <a:rPr lang="en-US" b="1" dirty="0">
                <a:solidFill>
                  <a:srgbClr val="393939"/>
                </a:solidFill>
                <a:latin typeface="OpenSans-SemiBold"/>
              </a:rPr>
              <a:t>Advancing Formative Assessment in Every Classroom</a:t>
            </a:r>
          </a:p>
          <a:p>
            <a:r>
              <a:rPr lang="en-US" sz="1200" i="1" dirty="0">
                <a:solidFill>
                  <a:srgbClr val="000000"/>
                </a:solidFill>
                <a:latin typeface="OpenSans-Italic"/>
              </a:rPr>
              <a:t>by Connie M. Moss and Susan M. Brookhart</a:t>
            </a:r>
            <a:endParaRPr lang="en-US" dirty="0"/>
          </a:p>
        </p:txBody>
      </p:sp>
    </p:spTree>
    <p:extLst>
      <p:ext uri="{BB962C8B-B14F-4D97-AF65-F5344CB8AC3E}">
        <p14:creationId xmlns:p14="http://schemas.microsoft.com/office/powerpoint/2010/main" val="21775533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12192000" cy="838200"/>
          </a:xfrm>
          <a:noFill/>
        </p:spPr>
        <p:txBody>
          <a:bodyPr>
            <a:noAutofit/>
          </a:bodyPr>
          <a:lstStyle/>
          <a:p>
            <a:r>
              <a:rPr lang="en-US" sz="2800" b="1" dirty="0" smtClean="0"/>
              <a:t>Educator &amp; Community Resources                www.gap.umn.edu</a:t>
            </a:r>
            <a:endParaRPr lang="en-US" sz="2800" b="1" dirty="0"/>
          </a:p>
        </p:txBody>
      </p:sp>
      <p:sp>
        <p:nvSpPr>
          <p:cNvPr id="4" name="TextBox 3"/>
          <p:cNvSpPr txBox="1"/>
          <p:nvPr/>
        </p:nvSpPr>
        <p:spPr>
          <a:xfrm>
            <a:off x="401444" y="490567"/>
            <a:ext cx="4830460" cy="5016758"/>
          </a:xfrm>
          <a:prstGeom prst="rect">
            <a:avLst/>
          </a:prstGeom>
          <a:noFill/>
        </p:spPr>
        <p:txBody>
          <a:bodyPr wrap="square" rtlCol="0">
            <a:spAutoFit/>
          </a:bodyPr>
          <a:lstStyle/>
          <a:p>
            <a:r>
              <a:rPr lang="en-US" sz="3200" b="1" u="sng" dirty="0" smtClean="0"/>
              <a:t>RESOURCES Tab</a:t>
            </a:r>
          </a:p>
          <a:p>
            <a:r>
              <a:rPr lang="en-US" sz="3200" b="1" dirty="0" smtClean="0"/>
              <a:t>Art &amp; Design</a:t>
            </a:r>
            <a:br>
              <a:rPr lang="en-US" sz="3200" b="1" dirty="0" smtClean="0"/>
            </a:br>
            <a:r>
              <a:rPr lang="en-US" sz="3200" b="1" dirty="0" smtClean="0"/>
              <a:t>College Readiness</a:t>
            </a:r>
            <a:br>
              <a:rPr lang="en-US" sz="3200" b="1" dirty="0" smtClean="0"/>
            </a:br>
            <a:r>
              <a:rPr lang="en-US" sz="3200" b="1" dirty="0" smtClean="0"/>
              <a:t>Early Childhood &amp; </a:t>
            </a:r>
          </a:p>
          <a:p>
            <a:r>
              <a:rPr lang="en-US" sz="3200" b="1" dirty="0"/>
              <a:t> </a:t>
            </a:r>
            <a:r>
              <a:rPr lang="en-US" sz="3200" b="1" dirty="0" smtClean="0"/>
              <a:t>    Youth Development</a:t>
            </a:r>
            <a:br>
              <a:rPr lang="en-US" sz="3200" b="1" dirty="0" smtClean="0"/>
            </a:br>
            <a:r>
              <a:rPr lang="en-US" sz="3200" b="1" dirty="0" smtClean="0"/>
              <a:t>Language/Literacy</a:t>
            </a:r>
            <a:br>
              <a:rPr lang="en-US" sz="3200" b="1" dirty="0" smtClean="0"/>
            </a:br>
            <a:r>
              <a:rPr lang="en-US" sz="3200" b="1" dirty="0" smtClean="0"/>
              <a:t>Leaders &amp; Educators</a:t>
            </a:r>
            <a:br>
              <a:rPr lang="en-US" sz="3200" b="1" dirty="0" smtClean="0"/>
            </a:br>
            <a:r>
              <a:rPr lang="en-US" sz="3200" b="1" dirty="0" smtClean="0"/>
              <a:t>Social Studies</a:t>
            </a:r>
            <a:br>
              <a:rPr lang="en-US" sz="3200" b="1" dirty="0" smtClean="0"/>
            </a:br>
            <a:r>
              <a:rPr lang="en-US" sz="3200" b="1" dirty="0" smtClean="0"/>
              <a:t>STEM/Agriculture &amp; </a:t>
            </a:r>
          </a:p>
          <a:p>
            <a:r>
              <a:rPr lang="en-US" sz="3200" b="1" dirty="0"/>
              <a:t> </a:t>
            </a:r>
            <a:r>
              <a:rPr lang="en-US" sz="3200" b="1" dirty="0" smtClean="0"/>
              <a:t>    Environment</a:t>
            </a:r>
            <a:endParaRPr lang="en-US" sz="3200" dirty="0"/>
          </a:p>
        </p:txBody>
      </p:sp>
      <p:pic>
        <p:nvPicPr>
          <p:cNvPr id="4098" name="Picture 2" descr="Map of Education Equity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l="24233" t="7316" r="16235" b="5360"/>
          <a:stretch/>
        </p:blipFill>
        <p:spPr bwMode="auto">
          <a:xfrm>
            <a:off x="6273039" y="29095"/>
            <a:ext cx="5918961" cy="599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454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CwdmkD2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85" y="533400"/>
            <a:ext cx="6195579"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oldyM2ou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6" y="2363147"/>
            <a:ext cx="4397375" cy="304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778242" y="5724769"/>
            <a:ext cx="3319975" cy="290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06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y of Minnesota">
      <a:dk1>
        <a:sysClr val="windowText" lastClr="000000"/>
      </a:dk1>
      <a:lt1>
        <a:sysClr val="window" lastClr="FFFFFF"/>
      </a:lt1>
      <a:dk2>
        <a:srgbClr val="7A0019"/>
      </a:dk2>
      <a:lt2>
        <a:srgbClr val="FFCC33"/>
      </a:lt2>
      <a:accent1>
        <a:srgbClr val="00B9E4"/>
      </a:accent1>
      <a:accent2>
        <a:srgbClr val="E98300"/>
      </a:accent2>
      <a:accent3>
        <a:srgbClr val="BED600"/>
      </a:accent3>
      <a:accent4>
        <a:srgbClr val="CCCCCC"/>
      </a:accent4>
      <a:accent5>
        <a:srgbClr val="E2D3A4"/>
      </a:accent5>
      <a:accent6>
        <a:srgbClr val="91785B"/>
      </a:accent6>
      <a:hlink>
        <a:srgbClr val="003D4C"/>
      </a:hlink>
      <a:folHlink>
        <a:srgbClr val="CA7700"/>
      </a:folHlink>
    </a:clrScheme>
    <a:fontScheme name="Custom 5">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25323</TotalTime>
  <Words>3725</Words>
  <Application>Microsoft Office PowerPoint</Application>
  <PresentationFormat>Widescreen</PresentationFormat>
  <Paragraphs>380</Paragraphs>
  <Slides>91</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3" baseType="lpstr">
      <vt:lpstr>Arial</vt:lpstr>
      <vt:lpstr>Book Antiqua</vt:lpstr>
      <vt:lpstr>Bookman Old Style</vt:lpstr>
      <vt:lpstr>Calibri</vt:lpstr>
      <vt:lpstr>Georgia</vt:lpstr>
      <vt:lpstr>OpenSans-Italic</vt:lpstr>
      <vt:lpstr>OpenSans-SemiBold</vt:lpstr>
      <vt:lpstr>Tahoma</vt:lpstr>
      <vt:lpstr>Times New Roman</vt:lpstr>
      <vt:lpstr>Wingdings</vt:lpstr>
      <vt:lpstr>Office Theme</vt:lpstr>
      <vt:lpstr>Acrobat Document</vt:lpstr>
      <vt:lpstr>Classroom Assessment Essentials to Support Teaching and Learning </vt:lpstr>
      <vt:lpstr>PowerPoint Presentation</vt:lpstr>
      <vt:lpstr>Tests and Measurements for Teachers (Tiegs, 1931)</vt:lpstr>
      <vt:lpstr>PowerPoint Presentation</vt:lpstr>
      <vt:lpstr>p. 8</vt:lpstr>
      <vt:lpstr>p. 13</vt:lpstr>
      <vt:lpstr>p. 28</vt:lpstr>
      <vt:lpstr>Misconceptions about Formative Uses</vt:lpstr>
      <vt:lpstr>Misconceptions about Learning Targets</vt:lpstr>
      <vt:lpstr>PowerPoint Presentation</vt:lpstr>
      <vt:lpstr>Role of standards-based assessment, instructional approaches/curriculum</vt:lpstr>
      <vt:lpstr>…thoughts</vt:lpstr>
      <vt:lpstr>…thoughts</vt:lpstr>
      <vt:lpstr>…thoughts</vt:lpstr>
      <vt:lpstr>Moving Forward</vt:lpstr>
      <vt:lpstr>Shepard, Penuel, &amp; Pellegrino</vt:lpstr>
      <vt:lpstr>Shepard, Penuel, &amp; Pellegrino</vt:lpstr>
      <vt:lpstr>Shepard, Penuel, &amp; Pellegrino</vt:lpstr>
      <vt:lpstr>Sociocultural Learning Theory</vt:lpstr>
      <vt:lpstr>Discipline-Specific Models of Learning</vt:lpstr>
      <vt:lpstr>PowerPoint Presentation</vt:lpstr>
      <vt:lpstr>PowerPoint Presentation</vt:lpstr>
      <vt:lpstr>PowerPoint Presentation</vt:lpstr>
      <vt:lpstr>Instruction-Assessment Integration</vt:lpstr>
      <vt:lpstr>PowerPoint Presentation</vt:lpstr>
      <vt:lpstr>PowerPoint Presentation</vt:lpstr>
      <vt:lpstr>PowerPoint Presentation</vt:lpstr>
      <vt:lpstr>Grading</vt:lpstr>
      <vt:lpstr>PowerPoint Presentation</vt:lpstr>
      <vt:lpstr>PowerPoint Presentation</vt:lpstr>
      <vt:lpstr>Goals to Strive For</vt:lpstr>
      <vt:lpstr>Ecology of Youth Development</vt:lpstr>
      <vt:lpstr>Social Emotional Context for P Y D</vt:lpstr>
      <vt:lpstr>PowerPoint Presentation</vt:lpstr>
      <vt:lpstr>PowerPoint Presentation</vt:lpstr>
      <vt:lpstr>PowerPoint Presentation</vt:lpstr>
      <vt:lpstr>Using Models of Learning</vt:lpstr>
      <vt:lpstr>Using Models of Learning</vt:lpstr>
      <vt:lpstr>Lessons from Research on Learning</vt:lpstr>
      <vt:lpstr>PowerPoint Presentation</vt:lpstr>
      <vt:lpstr>PowerPoint Presentation</vt:lpstr>
      <vt:lpstr>PowerPoint Presentation</vt:lpstr>
      <vt:lpstr>Teacher Assessment Activities</vt:lpstr>
      <vt:lpstr>Essential: Purpose</vt:lpstr>
      <vt:lpstr>Essential: Blueprint</vt:lpstr>
      <vt:lpstr>Quality Items</vt:lpstr>
      <vt:lpstr>Essential: Item Quality</vt:lpstr>
      <vt:lpstr>Writing MC Items</vt:lpstr>
      <vt:lpstr>PowerPoint Presentation</vt:lpstr>
      <vt:lpstr>SLOs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Item Review</vt:lpstr>
      <vt:lpstr>PowerPoint Presentation</vt:lpstr>
      <vt:lpstr>Focus Group Comments (7th Grade)</vt:lpstr>
      <vt:lpstr>Focus Groups cont.</vt:lpstr>
      <vt:lpstr>Focus Groups cont.</vt:lpstr>
      <vt:lpstr>Focus Groups cont.</vt:lpstr>
      <vt:lpstr>Educational Leadership, Sept. 2012</vt:lpstr>
      <vt:lpstr>PowerPoint Presentation</vt:lpstr>
      <vt:lpstr>PowerPoint Presentation</vt:lpstr>
      <vt:lpstr>PowerPoint Presentation</vt:lpstr>
      <vt:lpstr>PowerPoint Presentation</vt:lpstr>
      <vt:lpstr>Common Notions of Equity</vt:lpstr>
      <vt:lpstr>Rethinking Equity</vt:lpstr>
      <vt:lpstr>Promising Practices</vt:lpstr>
      <vt:lpstr>Build Relationships</vt:lpstr>
      <vt:lpstr>Acknowledge Resiliency</vt:lpstr>
      <vt:lpstr>Tap Student Skills</vt:lpstr>
      <vt:lpstr>Expand Academic Knowledge</vt:lpstr>
      <vt:lpstr>Community Responsive Pedagogy</vt:lpstr>
      <vt:lpstr>PowerPoint Presentation</vt:lpstr>
      <vt:lpstr>Educator &amp; Community Resources                www.gap.umn.edu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dc:creator>
  <cp:lastModifiedBy>Michael C Rodriguez</cp:lastModifiedBy>
  <cp:revision>400</cp:revision>
  <cp:lastPrinted>2014-11-14T04:36:35Z</cp:lastPrinted>
  <dcterms:created xsi:type="dcterms:W3CDTF">2014-09-08T00:57:16Z</dcterms:created>
  <dcterms:modified xsi:type="dcterms:W3CDTF">2018-10-31T16:58:30Z</dcterms:modified>
</cp:coreProperties>
</file>