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399" r:id="rId2"/>
    <p:sldId id="497" r:id="rId3"/>
    <p:sldId id="484" r:id="rId4"/>
    <p:sldId id="406" r:id="rId5"/>
    <p:sldId id="486" r:id="rId6"/>
    <p:sldId id="487" r:id="rId7"/>
    <p:sldId id="488" r:id="rId8"/>
    <p:sldId id="489" r:id="rId9"/>
    <p:sldId id="490" r:id="rId10"/>
    <p:sldId id="491" r:id="rId11"/>
    <p:sldId id="492" r:id="rId12"/>
    <p:sldId id="493" r:id="rId13"/>
    <p:sldId id="400" r:id="rId14"/>
    <p:sldId id="401" r:id="rId15"/>
    <p:sldId id="402" r:id="rId16"/>
    <p:sldId id="403" r:id="rId17"/>
    <p:sldId id="404" r:id="rId18"/>
    <p:sldId id="405" r:id="rId19"/>
    <p:sldId id="407" r:id="rId20"/>
    <p:sldId id="408" r:id="rId21"/>
    <p:sldId id="485" r:id="rId22"/>
    <p:sldId id="409" r:id="rId23"/>
    <p:sldId id="411" r:id="rId24"/>
    <p:sldId id="502" r:id="rId25"/>
    <p:sldId id="412" r:id="rId26"/>
    <p:sldId id="413" r:id="rId27"/>
    <p:sldId id="414" r:id="rId28"/>
    <p:sldId id="415" r:id="rId29"/>
    <p:sldId id="416" r:id="rId30"/>
    <p:sldId id="417" r:id="rId31"/>
    <p:sldId id="418" r:id="rId32"/>
    <p:sldId id="419" r:id="rId33"/>
    <p:sldId id="420" r:id="rId34"/>
    <p:sldId id="421" r:id="rId35"/>
    <p:sldId id="422" r:id="rId36"/>
    <p:sldId id="423" r:id="rId37"/>
    <p:sldId id="424" r:id="rId38"/>
    <p:sldId id="425" r:id="rId39"/>
    <p:sldId id="426" r:id="rId40"/>
    <p:sldId id="427" r:id="rId41"/>
    <p:sldId id="434" r:id="rId42"/>
    <p:sldId id="435" r:id="rId43"/>
    <p:sldId id="436" r:id="rId44"/>
    <p:sldId id="437" r:id="rId45"/>
    <p:sldId id="438" r:id="rId46"/>
    <p:sldId id="439" r:id="rId47"/>
    <p:sldId id="440" r:id="rId48"/>
    <p:sldId id="503" r:id="rId49"/>
    <p:sldId id="504" r:id="rId50"/>
    <p:sldId id="452" r:id="rId51"/>
    <p:sldId id="451" r:id="rId52"/>
    <p:sldId id="501" r:id="rId53"/>
    <p:sldId id="500" r:id="rId54"/>
    <p:sldId id="498" r:id="rId5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 Rodriguez" initials="Reviewer" lastIdx="1" clrIdx="0">
    <p:extLst>
      <p:ext uri="{19B8F6BF-5375-455C-9EA6-DF929625EA0E}">
        <p15:presenceInfo xmlns:p15="http://schemas.microsoft.com/office/powerpoint/2012/main" userId="Michael C 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44" autoAdjust="0"/>
    <p:restoredTop sz="94424" autoAdjust="0"/>
  </p:normalViewPr>
  <p:slideViewPr>
    <p:cSldViewPr snapToGrid="0">
      <p:cViewPr varScale="1">
        <p:scale>
          <a:sx n="33" d="100"/>
          <a:sy n="33" d="100"/>
        </p:scale>
        <p:origin x="78" y="888"/>
      </p:cViewPr>
      <p:guideLst>
        <p:guide orient="horz" pos="2160"/>
        <p:guide pos="3840"/>
      </p:guideLst>
    </p:cSldViewPr>
  </p:slideViewPr>
  <p:notesTextViewPr>
    <p:cViewPr>
      <p:scale>
        <a:sx n="1" d="1"/>
        <a:sy n="1" d="1"/>
      </p:scale>
      <p:origin x="0" y="0"/>
    </p:cViewPr>
  </p:notesTextViewPr>
  <p:sorterViewPr>
    <p:cViewPr>
      <p:scale>
        <a:sx n="120" d="100"/>
        <a:sy n="120" d="100"/>
      </p:scale>
      <p:origin x="0" y="-6462"/>
    </p:cViewPr>
  </p:sorterViewPr>
  <p:notesViewPr>
    <p:cSldViewPr snapToGrid="0">
      <p:cViewPr varScale="1">
        <p:scale>
          <a:sx n="51" d="100"/>
          <a:sy n="51" d="100"/>
        </p:scale>
        <p:origin x="1338"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'PostHS Plans'!$O$15</c:f>
              <c:strCache>
                <c:ptCount val="1"/>
                <c:pt idx="0">
                  <c:v>Complete High School</c:v>
                </c:pt>
              </c:strCache>
            </c:strRef>
          </c:tx>
          <c:spPr>
            <a:solidFill>
              <a:schemeClr val="accent4"/>
            </a:solidFill>
            <a:ln>
              <a:noFill/>
            </a:ln>
            <a:effectLst/>
          </c:spPr>
          <c:invertIfNegative val="0"/>
          <c:cat>
            <c:strRef>
              <c:f>'PostHS Plans'!$N$16:$N$23</c:f>
              <c:strCache>
                <c:ptCount val="8"/>
                <c:pt idx="0">
                  <c:v>Am Indian</c:v>
                </c:pt>
                <c:pt idx="1">
                  <c:v>Asian</c:v>
                </c:pt>
                <c:pt idx="2">
                  <c:v>Black</c:v>
                </c:pt>
                <c:pt idx="3">
                  <c:v>White</c:v>
                </c:pt>
                <c:pt idx="4">
                  <c:v>Multiple</c:v>
                </c:pt>
                <c:pt idx="5">
                  <c:v>Latino</c:v>
                </c:pt>
                <c:pt idx="6">
                  <c:v>Somali</c:v>
                </c:pt>
                <c:pt idx="7">
                  <c:v>Hmong</c:v>
                </c:pt>
              </c:strCache>
            </c:strRef>
          </c:cat>
          <c:val>
            <c:numRef>
              <c:f>'PostHS Plans'!$O$16:$O$23</c:f>
              <c:numCache>
                <c:formatCode>0%</c:formatCode>
                <c:ptCount val="8"/>
                <c:pt idx="0">
                  <c:v>0.9956521739130435</c:v>
                </c:pt>
                <c:pt idx="1">
                  <c:v>0.99524886877828056</c:v>
                </c:pt>
                <c:pt idx="2">
                  <c:v>0.99241018721538199</c:v>
                </c:pt>
                <c:pt idx="3">
                  <c:v>0.99761414289538308</c:v>
                </c:pt>
                <c:pt idx="4">
                  <c:v>0.99422735346358793</c:v>
                </c:pt>
                <c:pt idx="5">
                  <c:v>0.99188023344328846</c:v>
                </c:pt>
                <c:pt idx="6">
                  <c:v>0.98141745894554888</c:v>
                </c:pt>
                <c:pt idx="7">
                  <c:v>0.99497487437185927</c:v>
                </c:pt>
              </c:numCache>
            </c:numRef>
          </c:val>
          <c:extLst>
            <c:ext xmlns:c16="http://schemas.microsoft.com/office/drawing/2014/chart" uri="{C3380CC4-5D6E-409C-BE32-E72D297353CC}">
              <c16:uniqueId val="{00000000-CF94-4AEB-AB7D-2448810E6E2A}"/>
            </c:ext>
          </c:extLst>
        </c:ser>
        <c:ser>
          <c:idx val="1"/>
          <c:order val="1"/>
          <c:tx>
            <c:strRef>
              <c:f>'PostHS Plans'!$P$15</c:f>
              <c:strCache>
                <c:ptCount val="1"/>
                <c:pt idx="0">
                  <c:v>Post-Secondary Education</c:v>
                </c:pt>
              </c:strCache>
            </c:strRef>
          </c:tx>
          <c:spPr>
            <a:solidFill>
              <a:srgbClr val="920000"/>
            </a:solidFill>
            <a:ln>
              <a:noFill/>
            </a:ln>
            <a:effectLst/>
          </c:spPr>
          <c:invertIfNegative val="0"/>
          <c:cat>
            <c:strRef>
              <c:f>'PostHS Plans'!$N$16:$N$23</c:f>
              <c:strCache>
                <c:ptCount val="8"/>
                <c:pt idx="0">
                  <c:v>Am Indian</c:v>
                </c:pt>
                <c:pt idx="1">
                  <c:v>Asian</c:v>
                </c:pt>
                <c:pt idx="2">
                  <c:v>Black</c:v>
                </c:pt>
                <c:pt idx="3">
                  <c:v>White</c:v>
                </c:pt>
                <c:pt idx="4">
                  <c:v>Multiple</c:v>
                </c:pt>
                <c:pt idx="5">
                  <c:v>Latino</c:v>
                </c:pt>
                <c:pt idx="6">
                  <c:v>Somali</c:v>
                </c:pt>
                <c:pt idx="7">
                  <c:v>Hmong</c:v>
                </c:pt>
              </c:strCache>
            </c:strRef>
          </c:cat>
          <c:val>
            <c:numRef>
              <c:f>'PostHS Plans'!$P$16:$P$23</c:f>
              <c:numCache>
                <c:formatCode>0%</c:formatCode>
                <c:ptCount val="8"/>
                <c:pt idx="0">
                  <c:v>0.67525083612040138</c:v>
                </c:pt>
                <c:pt idx="1">
                  <c:v>0.86764705882352944</c:v>
                </c:pt>
                <c:pt idx="2">
                  <c:v>0.77669084162590651</c:v>
                </c:pt>
                <c:pt idx="3">
                  <c:v>0.81078407411286846</c:v>
                </c:pt>
                <c:pt idx="4">
                  <c:v>0.79329484902309055</c:v>
                </c:pt>
                <c:pt idx="5">
                  <c:v>0.69863824748371817</c:v>
                </c:pt>
                <c:pt idx="6">
                  <c:v>0.81158167675021609</c:v>
                </c:pt>
                <c:pt idx="7">
                  <c:v>0.80017735737511086</c:v>
                </c:pt>
              </c:numCache>
            </c:numRef>
          </c:val>
          <c:extLst>
            <c:ext xmlns:c16="http://schemas.microsoft.com/office/drawing/2014/chart" uri="{C3380CC4-5D6E-409C-BE32-E72D297353CC}">
              <c16:uniqueId val="{00000001-CF94-4AEB-AB7D-2448810E6E2A}"/>
            </c:ext>
          </c:extLst>
        </c:ser>
        <c:dLbls>
          <c:showLegendKey val="0"/>
          <c:showVal val="0"/>
          <c:showCatName val="0"/>
          <c:showSerName val="0"/>
          <c:showPercent val="0"/>
          <c:showBubbleSize val="0"/>
        </c:dLbls>
        <c:gapWidth val="100"/>
        <c:overlap val="-15"/>
        <c:axId val="253990336"/>
        <c:axId val="253990728"/>
      </c:barChart>
      <c:catAx>
        <c:axId val="2539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53990728"/>
        <c:crosses val="autoZero"/>
        <c:auto val="1"/>
        <c:lblAlgn val="ctr"/>
        <c:lblOffset val="100"/>
        <c:noMultiLvlLbl val="0"/>
      </c:catAx>
      <c:valAx>
        <c:axId val="2539907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5399033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1238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9" tIns="48329" rIns="96659"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9" tIns="48329" rIns="96659" bIns="48329" rtlCol="0"/>
          <a:lstStyle>
            <a:lvl1pPr algn="r">
              <a:defRPr sz="1200"/>
            </a:lvl1pPr>
          </a:lstStyle>
          <a:p>
            <a:fld id="{AE3FEE46-0C4E-4CB0-B3A5-69C9B1178811}" type="datetimeFigureOut">
              <a:rPr lang="en-US" smtClean="0"/>
              <a:t>10/31/2018</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9" tIns="48329" rIns="96659" bIns="4832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59" tIns="48329" rIns="96659"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9" tIns="48329" rIns="96659"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9" tIns="48329" rIns="96659" bIns="48329" rtlCol="0" anchor="b"/>
          <a:lstStyle>
            <a:lvl1pPr algn="r">
              <a:defRPr sz="1200"/>
            </a:lvl1pPr>
          </a:lstStyle>
          <a:p>
            <a:fld id="{E6544E12-A2BF-426B-A515-CCF657A6F7D8}" type="slidenum">
              <a:rPr lang="en-US" smtClean="0"/>
              <a:t>‹#›</a:t>
            </a:fld>
            <a:endParaRPr lang="en-US"/>
          </a:p>
        </p:txBody>
      </p:sp>
    </p:spTree>
    <p:extLst>
      <p:ext uri="{BB962C8B-B14F-4D97-AF65-F5344CB8AC3E}">
        <p14:creationId xmlns:p14="http://schemas.microsoft.com/office/powerpoint/2010/main" val="40300216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832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68" name="Shape 168"/>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83678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202" name="Shape 202"/>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785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208" name="Shape 208"/>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89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214" name="Shape 214"/>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235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096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17" name="Shape 117"/>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5855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569736" y="6085510"/>
            <a:ext cx="4557872" cy="5765219"/>
          </a:xfrm>
          <a:prstGeom prst="rect">
            <a:avLst/>
          </a:prstGeom>
          <a:noFill/>
          <a:ln>
            <a:noFill/>
          </a:ln>
        </p:spPr>
        <p:txBody>
          <a:bodyPr lIns="98486" tIns="49243" rIns="98486" bIns="49243" anchor="t" anchorCtr="0">
            <a:noAutofit/>
          </a:bodyPr>
          <a:lstStyle/>
          <a:p>
            <a:pPr>
              <a:buSzPct val="25000"/>
            </a:pPr>
            <a:r>
              <a:rPr lang="en-US">
                <a:solidFill>
                  <a:schemeClr val="dk1"/>
                </a:solidFill>
                <a:latin typeface="Calibri"/>
                <a:ea typeface="Calibri"/>
                <a:cs typeface="Calibri"/>
                <a:sym typeface="Calibri"/>
              </a:rPr>
              <a:t>185 pages</a:t>
            </a:r>
          </a:p>
        </p:txBody>
      </p:sp>
    </p:spTree>
    <p:extLst>
      <p:ext uri="{BB962C8B-B14F-4D97-AF65-F5344CB8AC3E}">
        <p14:creationId xmlns:p14="http://schemas.microsoft.com/office/powerpoint/2010/main" val="196260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30" name="Shape 130"/>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7326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36" name="Shape 136"/>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18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42" name="Shape 142"/>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4743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569736" y="6085510"/>
            <a:ext cx="4557872" cy="5765219"/>
          </a:xfrm>
          <a:prstGeom prst="rect">
            <a:avLst/>
          </a:prstGeom>
          <a:noFill/>
          <a:ln>
            <a:noFill/>
          </a:ln>
        </p:spPr>
        <p:txBody>
          <a:bodyPr lIns="98486" tIns="49243" rIns="98486" bIns="49243" anchor="t" anchorCtr="0">
            <a:noAutofit/>
          </a:bodyPr>
          <a:lstStyle/>
          <a:p>
            <a:pPr>
              <a:buSzPct val="25000"/>
            </a:pPr>
            <a:r>
              <a:rPr lang="en-US">
                <a:solidFill>
                  <a:schemeClr val="dk1"/>
                </a:solidFill>
                <a:latin typeface="Calibri"/>
                <a:ea typeface="Calibri"/>
                <a:cs typeface="Calibri"/>
                <a:sym typeface="Calibri"/>
              </a:rPr>
              <a:t>454 pages of tables</a:t>
            </a:r>
          </a:p>
          <a:p>
            <a:pPr>
              <a:buSzPct val="25000"/>
            </a:pPr>
            <a:r>
              <a:rPr lang="en-US">
                <a:solidFill>
                  <a:schemeClr val="dk1"/>
                </a:solidFill>
                <a:latin typeface="Calibri"/>
                <a:ea typeface="Calibri"/>
                <a:cs typeface="Calibri"/>
                <a:sym typeface="Calibri"/>
              </a:rPr>
              <a:t>Does Not Meet</a:t>
            </a:r>
          </a:p>
          <a:p>
            <a:pPr>
              <a:buSzPct val="25000"/>
            </a:pPr>
            <a:r>
              <a:rPr lang="en-US">
                <a:solidFill>
                  <a:schemeClr val="dk1"/>
                </a:solidFill>
                <a:latin typeface="Calibri"/>
                <a:ea typeface="Calibri"/>
                <a:cs typeface="Calibri"/>
                <a:sym typeface="Calibri"/>
              </a:rPr>
              <a:t>Partially Meets</a:t>
            </a:r>
          </a:p>
          <a:p>
            <a:pPr>
              <a:buSzPct val="25000"/>
            </a:pPr>
            <a:r>
              <a:rPr lang="en-US">
                <a:solidFill>
                  <a:schemeClr val="dk1"/>
                </a:solidFill>
                <a:latin typeface="Calibri"/>
                <a:ea typeface="Calibri"/>
                <a:cs typeface="Calibri"/>
                <a:sym typeface="Calibri"/>
              </a:rPr>
              <a:t>Meets</a:t>
            </a:r>
          </a:p>
        </p:txBody>
      </p:sp>
    </p:spTree>
    <p:extLst>
      <p:ext uri="{BB962C8B-B14F-4D97-AF65-F5344CB8AC3E}">
        <p14:creationId xmlns:p14="http://schemas.microsoft.com/office/powerpoint/2010/main" val="121844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56" name="Shape 156"/>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503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569736" y="6085510"/>
            <a:ext cx="4557872" cy="5765219"/>
          </a:xfrm>
          <a:prstGeom prst="rect">
            <a:avLst/>
          </a:prstGeom>
        </p:spPr>
        <p:txBody>
          <a:bodyPr lIns="93162" tIns="93162" rIns="93162" bIns="93162" anchor="t" anchorCtr="0">
            <a:noAutofit/>
          </a:bodyPr>
          <a:lstStyle/>
          <a:p>
            <a:endParaRPr/>
          </a:p>
        </p:txBody>
      </p:sp>
      <p:sp>
        <p:nvSpPr>
          <p:cNvPr id="162" name="Shape 162"/>
          <p:cNvSpPr>
            <a:spLocks noGrp="1" noRot="1" noChangeAspect="1"/>
          </p:cNvSpPr>
          <p:nvPr>
            <p:ph type="sldImg" idx="2"/>
          </p:nvPr>
        </p:nvSpPr>
        <p:spPr>
          <a:xfrm>
            <a:off x="-1419225" y="965200"/>
            <a:ext cx="8535988" cy="48021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977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9864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204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96876"/>
            <a:ext cx="5410200" cy="50133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levelz</a:t>
            </a:r>
            <a:endParaRPr lang="en-US" dirty="0"/>
          </a:p>
        </p:txBody>
      </p:sp>
      <p:sp>
        <p:nvSpPr>
          <p:cNvPr id="4" name="Content Placeholder 3"/>
          <p:cNvSpPr>
            <a:spLocks noGrp="1"/>
          </p:cNvSpPr>
          <p:nvPr>
            <p:ph sz="half" idx="2"/>
          </p:nvPr>
        </p:nvSpPr>
        <p:spPr>
          <a:xfrm>
            <a:off x="6172200" y="396876"/>
            <a:ext cx="5410200" cy="5013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2081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42027"/>
            <a:ext cx="10515600" cy="8159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09602" y="366713"/>
            <a:ext cx="5387975"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1190626"/>
            <a:ext cx="5387975"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366713"/>
            <a:ext cx="5410200"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1190626"/>
            <a:ext cx="5410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8259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9273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0443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0444" y="5714745"/>
            <a:ext cx="12212887" cy="1155280"/>
            <a:chOff x="-10444" y="5704947"/>
            <a:chExt cx="12212887" cy="1155280"/>
          </a:xfrm>
        </p:grpSpPr>
        <p:sp>
          <p:nvSpPr>
            <p:cNvPr id="8" name="Rectangle 7"/>
            <p:cNvSpPr/>
            <p:nvPr/>
          </p:nvSpPr>
          <p:spPr>
            <a:xfrm flipV="1">
              <a:off x="0" y="6003552"/>
              <a:ext cx="12202443" cy="856675"/>
            </a:xfrm>
            <a:prstGeom prst="rect">
              <a:avLst/>
            </a:prstGeom>
            <a:solidFill>
              <a:srgbClr val="6700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p:nvSpPr>
          <p:spPr>
            <a:xfrm flipV="1">
              <a:off x="-10444" y="5704947"/>
              <a:ext cx="12212887" cy="300579"/>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rgbClr val="E29519"/>
                </a:solidFill>
              </a:endParaRPr>
            </a:p>
          </p:txBody>
        </p:sp>
        <p:pic>
          <p:nvPicPr>
            <p:cNvPr id="10" name="Picture 5" descr="Msol-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8466" y="5769742"/>
              <a:ext cx="304800" cy="16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dmk-RGB"/>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322267" y="5771174"/>
              <a:ext cx="2743200"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624821" y="392610"/>
            <a:ext cx="10944171" cy="50175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6015319"/>
            <a:ext cx="12192000" cy="842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9778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tes.nationalacademies.org/cs/groups/dbassesite/documents/webpage/dbasse_082766.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ap.edu/catalog/12780/letter-report-to-the-us-department-of-education-on-the-race-to-the-top-fu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84" y="240630"/>
            <a:ext cx="11479978" cy="2918205"/>
          </a:xfrm>
        </p:spPr>
        <p:txBody>
          <a:bodyPr>
            <a:normAutofit/>
          </a:bodyPr>
          <a:lstStyle/>
          <a:p>
            <a:r>
              <a:rPr lang="en-US" dirty="0" smtClean="0">
                <a:latin typeface="Bookman Old Style" panose="02050604050505020204" pitchFamily="18" charset="0"/>
              </a:rPr>
              <a:t>Principles of Measurement</a:t>
            </a:r>
            <a:br>
              <a:rPr lang="en-US" dirty="0" smtClean="0">
                <a:latin typeface="Bookman Old Style" panose="02050604050505020204" pitchFamily="18" charset="0"/>
              </a:rPr>
            </a:br>
            <a:r>
              <a:rPr lang="en-US" dirty="0" smtClean="0">
                <a:latin typeface="Bookman Old Style" panose="02050604050505020204" pitchFamily="18" charset="0"/>
              </a:rPr>
              <a:t>to Support Teaching &amp; Learning</a:t>
            </a:r>
            <a:br>
              <a:rPr lang="en-US" dirty="0" smtClean="0">
                <a:latin typeface="Bookman Old Style" panose="02050604050505020204" pitchFamily="18" charset="0"/>
              </a:rPr>
            </a:br>
            <a:r>
              <a:rPr lang="en-US" dirty="0" smtClean="0">
                <a:latin typeface="Bookman Old Style" panose="02050604050505020204" pitchFamily="18" charset="0"/>
              </a:rPr>
              <a:t>(to meet accountability demands)</a:t>
            </a:r>
            <a:endParaRPr lang="en-US" dirty="0">
              <a:latin typeface="Bookman Old Style" panose="02050604050505020204" pitchFamily="18" charset="0"/>
            </a:endParaRPr>
          </a:p>
        </p:txBody>
      </p:sp>
      <p:sp>
        <p:nvSpPr>
          <p:cNvPr id="4" name="TextBox 3"/>
          <p:cNvSpPr txBox="1"/>
          <p:nvPr/>
        </p:nvSpPr>
        <p:spPr>
          <a:xfrm>
            <a:off x="9272604" y="6206248"/>
            <a:ext cx="2852063" cy="369332"/>
          </a:xfrm>
          <a:prstGeom prst="rect">
            <a:avLst/>
          </a:prstGeom>
          <a:noFill/>
        </p:spPr>
        <p:txBody>
          <a:bodyPr wrap="none" rtlCol="0">
            <a:spAutoFit/>
          </a:bodyPr>
          <a:lstStyle/>
          <a:p>
            <a:r>
              <a:rPr lang="en-US" b="1" dirty="0">
                <a:solidFill>
                  <a:schemeClr val="bg1"/>
                </a:solidFill>
              </a:rPr>
              <a:t>Educational Psychology</a:t>
            </a:r>
          </a:p>
        </p:txBody>
      </p:sp>
      <p:sp>
        <p:nvSpPr>
          <p:cNvPr id="6" name="Subtitle 2"/>
          <p:cNvSpPr>
            <a:spLocks noGrp="1"/>
          </p:cNvSpPr>
          <p:nvPr>
            <p:ph type="subTitle" idx="1"/>
          </p:nvPr>
        </p:nvSpPr>
        <p:spPr>
          <a:xfrm>
            <a:off x="336884" y="4046751"/>
            <a:ext cx="11479978" cy="1015699"/>
          </a:xfrm>
        </p:spPr>
        <p:txBody>
          <a:bodyPr>
            <a:normAutofit/>
          </a:bodyPr>
          <a:lstStyle/>
          <a:p>
            <a:r>
              <a:rPr lang="en-US" altLang="en-US" b="1" dirty="0">
                <a:latin typeface="Bookman Old Style" pitchFamily="18" charset="0"/>
              </a:rPr>
              <a:t>Michael C. Rodriguez</a:t>
            </a:r>
          </a:p>
          <a:p>
            <a:r>
              <a:rPr lang="en-US" altLang="en-US" dirty="0">
                <a:latin typeface="Bookman Old Style" pitchFamily="18" charset="0"/>
              </a:rPr>
              <a:t>Quantitative Methods in </a:t>
            </a:r>
            <a:r>
              <a:rPr lang="en-US" altLang="en-US" dirty="0" smtClean="0">
                <a:latin typeface="Bookman Old Style" pitchFamily="18" charset="0"/>
              </a:rPr>
              <a:t>Education</a:t>
            </a:r>
            <a:endParaRPr lang="en-US" altLang="en-US" dirty="0">
              <a:latin typeface="Bookman Old Style" pitchFamily="18" charset="0"/>
            </a:endParaRPr>
          </a:p>
        </p:txBody>
      </p:sp>
    </p:spTree>
    <p:extLst>
      <p:ext uri="{BB962C8B-B14F-4D97-AF65-F5344CB8AC3E}">
        <p14:creationId xmlns:p14="http://schemas.microsoft.com/office/powerpoint/2010/main" val="390390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Related Issues</a:t>
            </a:r>
            <a:endParaRPr lang="en-US" dirty="0"/>
          </a:p>
        </p:txBody>
      </p:sp>
      <p:sp>
        <p:nvSpPr>
          <p:cNvPr id="3" name="Content Placeholder 2"/>
          <p:cNvSpPr>
            <a:spLocks noGrp="1"/>
          </p:cNvSpPr>
          <p:nvPr>
            <p:ph idx="1"/>
          </p:nvPr>
        </p:nvSpPr>
        <p:spPr>
          <a:xfrm>
            <a:off x="1119243" y="1337465"/>
            <a:ext cx="9967857" cy="2783541"/>
          </a:xfrm>
        </p:spPr>
        <p:txBody>
          <a:bodyPr/>
          <a:lstStyle/>
          <a:p>
            <a:r>
              <a:rPr lang="en-US" dirty="0" smtClean="0"/>
              <a:t>Reliability/precision is always important.</a:t>
            </a:r>
          </a:p>
          <a:p>
            <a:r>
              <a:rPr lang="en-US" dirty="0" smtClean="0"/>
              <a:t>The need for precision increases as the consequences of decisions and interpretations grow in importance.</a:t>
            </a:r>
          </a:p>
        </p:txBody>
      </p:sp>
    </p:spTree>
    <p:extLst>
      <p:ext uri="{BB962C8B-B14F-4D97-AF65-F5344CB8AC3E}">
        <p14:creationId xmlns:p14="http://schemas.microsoft.com/office/powerpoint/2010/main" val="257509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Fairness Principles</a:t>
            </a:r>
            <a:endParaRPr lang="en-US" dirty="0"/>
          </a:p>
        </p:txBody>
      </p:sp>
      <p:sp>
        <p:nvSpPr>
          <p:cNvPr id="3" name="Content Placeholder 2"/>
          <p:cNvSpPr>
            <a:spLocks noGrp="1"/>
          </p:cNvSpPr>
          <p:nvPr>
            <p:ph idx="1"/>
          </p:nvPr>
        </p:nvSpPr>
        <p:spPr>
          <a:xfrm>
            <a:off x="624821" y="661182"/>
            <a:ext cx="10944171" cy="4749019"/>
          </a:xfrm>
        </p:spPr>
        <p:txBody>
          <a:bodyPr/>
          <a:lstStyle/>
          <a:p>
            <a:r>
              <a:rPr lang="en-US" dirty="0" smtClean="0"/>
              <a:t>Fairness is a fundamental validity issue and requires attention throughout all stages of test development and use.</a:t>
            </a:r>
          </a:p>
          <a:p>
            <a:r>
              <a:rPr lang="en-US" dirty="0" smtClean="0"/>
              <a:t>Potential threats to score interpretation and use exist for individuals that differ in English proficiency (native and non-native English speakers), specific disabilities, cultural experiences, prior experience in the system.</a:t>
            </a:r>
          </a:p>
        </p:txBody>
      </p:sp>
    </p:spTree>
    <p:extLst>
      <p:ext uri="{BB962C8B-B14F-4D97-AF65-F5344CB8AC3E}">
        <p14:creationId xmlns:p14="http://schemas.microsoft.com/office/powerpoint/2010/main" val="326677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a:t>
            </a:r>
            <a:endParaRPr lang="en-US" dirty="0"/>
          </a:p>
        </p:txBody>
      </p:sp>
      <p:sp>
        <p:nvSpPr>
          <p:cNvPr id="3" name="Content Placeholder 2"/>
          <p:cNvSpPr>
            <a:spLocks noGrp="1"/>
          </p:cNvSpPr>
          <p:nvPr>
            <p:ph idx="1"/>
          </p:nvPr>
        </p:nvSpPr>
        <p:spPr>
          <a:xfrm>
            <a:off x="1069145" y="655182"/>
            <a:ext cx="10578904" cy="5103159"/>
          </a:xfrm>
        </p:spPr>
        <p:txBody>
          <a:bodyPr>
            <a:normAutofit/>
          </a:bodyPr>
          <a:lstStyle/>
          <a:p>
            <a:r>
              <a:rPr lang="en-US" dirty="0" smtClean="0"/>
              <a:t>Fairness applies to</a:t>
            </a:r>
          </a:p>
          <a:p>
            <a:pPr lvl="1"/>
            <a:r>
              <a:rPr lang="en-US" dirty="0" smtClean="0"/>
              <a:t>Treatment during the testing process</a:t>
            </a:r>
          </a:p>
          <a:p>
            <a:pPr lvl="1"/>
            <a:r>
              <a:rPr lang="en-US" dirty="0" smtClean="0"/>
              <a:t>Lack of measurement bias (score level, prediction, precision)</a:t>
            </a:r>
          </a:p>
          <a:p>
            <a:pPr lvl="1"/>
            <a:r>
              <a:rPr lang="en-US" dirty="0" smtClean="0"/>
              <a:t>Accessibility – opportunity to demonstrate standing on the measure</a:t>
            </a:r>
          </a:p>
          <a:p>
            <a:pPr lvl="1"/>
            <a:r>
              <a:rPr lang="en-US" dirty="0" smtClean="0"/>
              <a:t>Opportunity to learn the relevant content (with appropriate supports)</a:t>
            </a:r>
          </a:p>
          <a:p>
            <a:pPr lvl="1"/>
            <a:r>
              <a:rPr lang="en-US" dirty="0" smtClean="0"/>
              <a:t>Access to high-quality instruction</a:t>
            </a:r>
          </a:p>
          <a:p>
            <a:pPr lvl="1"/>
            <a:r>
              <a:rPr lang="en-US" dirty="0" smtClean="0"/>
              <a:t>Validity of test score interpretations and uses</a:t>
            </a:r>
            <a:endParaRPr lang="en-US" dirty="0"/>
          </a:p>
          <a:p>
            <a:endParaRPr lang="en-US" dirty="0"/>
          </a:p>
        </p:txBody>
      </p:sp>
    </p:spTree>
    <p:extLst>
      <p:ext uri="{BB962C8B-B14F-4D97-AF65-F5344CB8AC3E}">
        <p14:creationId xmlns:p14="http://schemas.microsoft.com/office/powerpoint/2010/main" val="2421626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about Testing</a:t>
            </a:r>
            <a:endParaRPr lang="en-US" dirty="0"/>
          </a:p>
        </p:txBody>
      </p:sp>
      <p:sp>
        <p:nvSpPr>
          <p:cNvPr id="3" name="Content Placeholder 2"/>
          <p:cNvSpPr>
            <a:spLocks noGrp="1"/>
          </p:cNvSpPr>
          <p:nvPr>
            <p:ph idx="1"/>
          </p:nvPr>
        </p:nvSpPr>
        <p:spPr>
          <a:xfrm>
            <a:off x="1055077" y="647114"/>
            <a:ext cx="10513915" cy="4763087"/>
          </a:xfrm>
        </p:spPr>
        <p:txBody>
          <a:bodyPr/>
          <a:lstStyle/>
          <a:p>
            <a:pPr marL="0" indent="0">
              <a:buNone/>
            </a:pPr>
            <a:endParaRPr lang="en-US" dirty="0" smtClean="0"/>
          </a:p>
          <a:p>
            <a:pPr marL="0" indent="0">
              <a:buNone/>
            </a:pPr>
            <a:r>
              <a:rPr lang="en-US" dirty="0" smtClean="0"/>
              <a:t>A Report of the </a:t>
            </a:r>
            <a:r>
              <a:rPr lang="en-US" b="1" i="1" dirty="0" smtClean="0"/>
              <a:t>National Research Council</a:t>
            </a:r>
          </a:p>
          <a:p>
            <a:endParaRPr lang="en-US" dirty="0" smtClean="0"/>
          </a:p>
          <a:p>
            <a:pPr marL="0" indent="0">
              <a:buNone/>
            </a:pPr>
            <a:r>
              <a:rPr lang="en-US" dirty="0"/>
              <a:t>	</a:t>
            </a:r>
            <a:r>
              <a:rPr lang="en-US" i="1" dirty="0" smtClean="0">
                <a:latin typeface="+mj-lt"/>
                <a:hlinkClick r:id="rId2"/>
              </a:rPr>
              <a:t>Lessons Learned about Testing</a:t>
            </a:r>
            <a:endParaRPr lang="en-US" i="1" dirty="0" smtClean="0">
              <a:latin typeface="+mj-lt"/>
            </a:endParaRPr>
          </a:p>
          <a:p>
            <a:endParaRPr lang="en-US" dirty="0"/>
          </a:p>
        </p:txBody>
      </p:sp>
    </p:spTree>
    <p:extLst>
      <p:ext uri="{BB962C8B-B14F-4D97-AF65-F5344CB8AC3E}">
        <p14:creationId xmlns:p14="http://schemas.microsoft.com/office/powerpoint/2010/main" val="105855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8640"/>
            <a:ext cx="10515600" cy="5102021"/>
          </a:xfrm>
        </p:spPr>
        <p:txBody>
          <a:bodyPr>
            <a:normAutofit/>
          </a:bodyPr>
          <a:lstStyle/>
          <a:p>
            <a:r>
              <a:rPr lang="en-US" sz="3200" dirty="0" smtClean="0">
                <a:cs typeface="Times New Roman" panose="02020603050405020304" pitchFamily="18" charset="0"/>
              </a:rPr>
              <a:t>In </a:t>
            </a:r>
            <a:r>
              <a:rPr lang="en-US" sz="3200" dirty="0">
                <a:cs typeface="Times New Roman" panose="02020603050405020304" pitchFamily="18" charset="0"/>
              </a:rPr>
              <a:t>many situations, standardized tests provide the most objective way to compare the performance of a large group of examinees across places and times. </a:t>
            </a:r>
          </a:p>
          <a:p>
            <a:r>
              <a:rPr lang="en-US" sz="3200" dirty="0">
                <a:cs typeface="Times New Roman" panose="02020603050405020304" pitchFamily="18" charset="0"/>
              </a:rPr>
              <a:t>A test score is an estimate rather than an exact measure of what a person knows and can do.</a:t>
            </a:r>
          </a:p>
          <a:p>
            <a:r>
              <a:rPr lang="en-US" sz="3200" dirty="0">
                <a:cs typeface="Times New Roman" panose="02020603050405020304" pitchFamily="18" charset="0"/>
              </a:rPr>
              <a:t>High-stakes decisions about individuals should not be made on the basis of a single test score. </a:t>
            </a:r>
          </a:p>
          <a:p>
            <a:r>
              <a:rPr lang="en-US" sz="3200" dirty="0">
                <a:cs typeface="Times New Roman" panose="02020603050405020304" pitchFamily="18" charset="0"/>
              </a:rPr>
              <a:t>Tests should not be used for high-stakes decisions if test takers have not had an opportunity to learn the material on which they will be tested. </a:t>
            </a:r>
          </a:p>
        </p:txBody>
      </p:sp>
      <p:sp>
        <p:nvSpPr>
          <p:cNvPr id="5" name="Title 1"/>
          <p:cNvSpPr>
            <a:spLocks noGrp="1"/>
          </p:cNvSpPr>
          <p:nvPr>
            <p:ph type="title"/>
          </p:nvPr>
        </p:nvSpPr>
        <p:spPr>
          <a:xfrm>
            <a:off x="0" y="6015319"/>
            <a:ext cx="12192000" cy="842686"/>
          </a:xfrm>
        </p:spPr>
        <p:txBody>
          <a:bodyPr/>
          <a:lstStyle/>
          <a:p>
            <a:r>
              <a:rPr lang="en-US" dirty="0" smtClean="0">
                <a:latin typeface="+mn-lt"/>
              </a:rPr>
              <a:t>Lessons re: Uses</a:t>
            </a:r>
            <a:endParaRPr lang="en-US" dirty="0">
              <a:latin typeface="+mn-lt"/>
            </a:endParaRPr>
          </a:p>
        </p:txBody>
      </p:sp>
    </p:spTree>
    <p:extLst>
      <p:ext uri="{BB962C8B-B14F-4D97-AF65-F5344CB8AC3E}">
        <p14:creationId xmlns:p14="http://schemas.microsoft.com/office/powerpoint/2010/main" val="3318002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07831"/>
            <a:ext cx="10515600" cy="4448907"/>
          </a:xfrm>
        </p:spPr>
        <p:txBody>
          <a:bodyPr>
            <a:normAutofit/>
          </a:bodyPr>
          <a:lstStyle/>
          <a:p>
            <a:r>
              <a:rPr lang="en-US" sz="3200" dirty="0">
                <a:cs typeface="Times New Roman" panose="02020603050405020304" pitchFamily="18" charset="0"/>
              </a:rPr>
              <a:t>States, districts, and schools should aim to maximize the participation of English-language learners and students with disabilities in large-scale tests. </a:t>
            </a:r>
          </a:p>
          <a:p>
            <a:r>
              <a:rPr lang="en-US" sz="3200" dirty="0">
                <a:cs typeface="Times New Roman" panose="02020603050405020304" pitchFamily="18" charset="0"/>
              </a:rPr>
              <a:t>Teachers need professional development that helps them better understand core principles of assessment and how to apply these to their regular instruction and testing.</a:t>
            </a:r>
          </a:p>
        </p:txBody>
      </p:sp>
      <p:sp>
        <p:nvSpPr>
          <p:cNvPr id="5" name="Title 1"/>
          <p:cNvSpPr>
            <a:spLocks noGrp="1"/>
          </p:cNvSpPr>
          <p:nvPr>
            <p:ph type="title"/>
          </p:nvPr>
        </p:nvSpPr>
        <p:spPr>
          <a:xfrm>
            <a:off x="0" y="6015319"/>
            <a:ext cx="12192000" cy="842686"/>
          </a:xfrm>
        </p:spPr>
        <p:txBody>
          <a:bodyPr/>
          <a:lstStyle/>
          <a:p>
            <a:r>
              <a:rPr lang="en-US" dirty="0" smtClean="0"/>
              <a:t>Lessons re: Uses</a:t>
            </a:r>
            <a:endParaRPr lang="en-US" dirty="0"/>
          </a:p>
        </p:txBody>
      </p:sp>
    </p:spTree>
    <p:extLst>
      <p:ext uri="{BB962C8B-B14F-4D97-AF65-F5344CB8AC3E}">
        <p14:creationId xmlns:p14="http://schemas.microsoft.com/office/powerpoint/2010/main" val="2584747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911" y="301007"/>
            <a:ext cx="10986867" cy="5326070"/>
          </a:xfrm>
        </p:spPr>
        <p:txBody>
          <a:bodyPr>
            <a:noAutofit/>
          </a:bodyPr>
          <a:lstStyle/>
          <a:p>
            <a:r>
              <a:rPr lang="en-US" sz="3200" dirty="0" smtClean="0">
                <a:cs typeface="Times New Roman" panose="02020603050405020304" pitchFamily="18" charset="0"/>
              </a:rPr>
              <a:t>In </a:t>
            </a:r>
            <a:r>
              <a:rPr lang="en-US" sz="3200" dirty="0">
                <a:cs typeface="Times New Roman" panose="02020603050405020304" pitchFamily="18" charset="0"/>
              </a:rPr>
              <a:t>the design of tests, form must follow function. </a:t>
            </a:r>
          </a:p>
          <a:p>
            <a:r>
              <a:rPr lang="en-US" sz="3200" dirty="0" smtClean="0">
                <a:cs typeface="Times New Roman" panose="02020603050405020304" pitchFamily="18" charset="0"/>
              </a:rPr>
              <a:t>Design process must </a:t>
            </a:r>
            <a:r>
              <a:rPr lang="en-US" sz="3200" dirty="0">
                <a:cs typeface="Times New Roman" panose="02020603050405020304" pitchFamily="18" charset="0"/>
              </a:rPr>
              <a:t>ensure </a:t>
            </a:r>
            <a:r>
              <a:rPr lang="en-US" sz="3200" dirty="0" smtClean="0">
                <a:cs typeface="Times New Roman" panose="02020603050405020304" pitchFamily="18" charset="0"/>
              </a:rPr>
              <a:t>score interpretation is </a:t>
            </a:r>
            <a:r>
              <a:rPr lang="en-US" sz="3200" dirty="0">
                <a:cs typeface="Times New Roman" panose="02020603050405020304" pitchFamily="18" charset="0"/>
              </a:rPr>
              <a:t>valid. </a:t>
            </a:r>
          </a:p>
          <a:p>
            <a:r>
              <a:rPr lang="en-US" sz="3200" dirty="0" smtClean="0">
                <a:cs typeface="Times New Roman" panose="02020603050405020304" pitchFamily="18" charset="0"/>
              </a:rPr>
              <a:t>Design process must </a:t>
            </a:r>
            <a:r>
              <a:rPr lang="en-US" sz="3200" dirty="0">
                <a:cs typeface="Times New Roman" panose="02020603050405020304" pitchFamily="18" charset="0"/>
              </a:rPr>
              <a:t>ensure </a:t>
            </a:r>
            <a:r>
              <a:rPr lang="en-US" sz="3200" dirty="0" smtClean="0">
                <a:cs typeface="Times New Roman" panose="02020603050405020304" pitchFamily="18" charset="0"/>
              </a:rPr>
              <a:t>scores are </a:t>
            </a:r>
            <a:r>
              <a:rPr lang="en-US" sz="3200" dirty="0">
                <a:cs typeface="Times New Roman" panose="02020603050405020304" pitchFamily="18" charset="0"/>
              </a:rPr>
              <a:t>reliable and fair.</a:t>
            </a:r>
          </a:p>
          <a:p>
            <a:r>
              <a:rPr lang="en-US" sz="3200" dirty="0">
                <a:cs typeface="Times New Roman" panose="02020603050405020304" pitchFamily="18" charset="0"/>
              </a:rPr>
              <a:t>Testing professionals should consider the </a:t>
            </a:r>
            <a:r>
              <a:rPr lang="en-US" sz="3200" dirty="0" smtClean="0">
                <a:cs typeface="Times New Roman" panose="02020603050405020304" pitchFamily="18" charset="0"/>
              </a:rPr>
              <a:t>connections </a:t>
            </a:r>
            <a:r>
              <a:rPr lang="en-US" sz="3200" dirty="0">
                <a:cs typeface="Times New Roman" panose="02020603050405020304" pitchFamily="18" charset="0"/>
              </a:rPr>
              <a:t>among cognition, observation, and interpretation—the “assessment triangle”—when evaluating the soundness of current educational tests or designing new ones.</a:t>
            </a:r>
          </a:p>
          <a:p>
            <a:r>
              <a:rPr lang="en-US" sz="3200" dirty="0">
                <a:cs typeface="Times New Roman" panose="02020603050405020304" pitchFamily="18" charset="0"/>
              </a:rPr>
              <a:t>Advances in cognitive sciences and measurement offer opportunities to develop </a:t>
            </a:r>
            <a:r>
              <a:rPr lang="en-US" sz="3200" dirty="0" smtClean="0">
                <a:cs typeface="Times New Roman" panose="02020603050405020304" pitchFamily="18" charset="0"/>
              </a:rPr>
              <a:t>assessments </a:t>
            </a:r>
            <a:r>
              <a:rPr lang="en-US" sz="3200" dirty="0">
                <a:cs typeface="Times New Roman" panose="02020603050405020304" pitchFamily="18" charset="0"/>
              </a:rPr>
              <a:t>that better support learning. </a:t>
            </a:r>
          </a:p>
        </p:txBody>
      </p:sp>
      <p:sp>
        <p:nvSpPr>
          <p:cNvPr id="5" name="Title 1"/>
          <p:cNvSpPr>
            <a:spLocks noGrp="1"/>
          </p:cNvSpPr>
          <p:nvPr>
            <p:ph type="title"/>
          </p:nvPr>
        </p:nvSpPr>
        <p:spPr>
          <a:xfrm>
            <a:off x="0" y="6015319"/>
            <a:ext cx="12192000" cy="842686"/>
          </a:xfrm>
        </p:spPr>
        <p:txBody>
          <a:bodyPr/>
          <a:lstStyle/>
          <a:p>
            <a:r>
              <a:rPr lang="en-US" dirty="0" smtClean="0"/>
              <a:t>Lessons re: Design</a:t>
            </a:r>
            <a:endParaRPr lang="en-US" dirty="0"/>
          </a:p>
        </p:txBody>
      </p:sp>
    </p:spTree>
    <p:extLst>
      <p:ext uri="{BB962C8B-B14F-4D97-AF65-F5344CB8AC3E}">
        <p14:creationId xmlns:p14="http://schemas.microsoft.com/office/powerpoint/2010/main" val="379652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6022"/>
            <a:ext cx="10515600" cy="4699701"/>
          </a:xfrm>
        </p:spPr>
        <p:txBody>
          <a:bodyPr>
            <a:noAutofit/>
          </a:bodyPr>
          <a:lstStyle/>
          <a:p>
            <a:r>
              <a:rPr lang="en-US" sz="3200" dirty="0" smtClean="0">
                <a:cs typeface="Times New Roman" panose="02020603050405020304" pitchFamily="18" charset="0"/>
              </a:rPr>
              <a:t>The </a:t>
            </a:r>
            <a:r>
              <a:rPr lang="en-US" sz="3200" dirty="0">
                <a:cs typeface="Times New Roman" panose="02020603050405020304" pitchFamily="18" charset="0"/>
              </a:rPr>
              <a:t>people who design and mandate tests must be constantly vigilant about equity concerns, including opportunity to learn, cultural bias, or adverse impact. </a:t>
            </a:r>
          </a:p>
          <a:p>
            <a:r>
              <a:rPr lang="en-US" sz="3200" dirty="0">
                <a:cs typeface="Times New Roman" panose="02020603050405020304" pitchFamily="18" charset="0"/>
              </a:rPr>
              <a:t>In the absence of effective services for low-performing students, better tests will not lead to better educational outcomes.</a:t>
            </a:r>
          </a:p>
          <a:p>
            <a:r>
              <a:rPr lang="en-US" sz="3200" dirty="0">
                <a:cs typeface="Times New Roman" panose="02020603050405020304" pitchFamily="18" charset="0"/>
              </a:rPr>
              <a:t>Test results may be invalidated by teaching narrowly to a particular test. </a:t>
            </a:r>
          </a:p>
          <a:p>
            <a:r>
              <a:rPr lang="en-US" sz="3200" dirty="0">
                <a:cs typeface="Times New Roman" panose="02020603050405020304" pitchFamily="18" charset="0"/>
              </a:rPr>
              <a:t>New testing programs should build in an evaluation component.</a:t>
            </a:r>
          </a:p>
        </p:txBody>
      </p:sp>
      <p:sp>
        <p:nvSpPr>
          <p:cNvPr id="5" name="Title 1"/>
          <p:cNvSpPr>
            <a:spLocks noGrp="1"/>
          </p:cNvSpPr>
          <p:nvPr>
            <p:ph type="title"/>
          </p:nvPr>
        </p:nvSpPr>
        <p:spPr>
          <a:xfrm>
            <a:off x="0" y="6015319"/>
            <a:ext cx="12192000" cy="842686"/>
          </a:xfrm>
        </p:spPr>
        <p:txBody>
          <a:bodyPr/>
          <a:lstStyle/>
          <a:p>
            <a:r>
              <a:rPr lang="en-US" dirty="0" smtClean="0"/>
              <a:t>Lessons re: Consequences</a:t>
            </a:r>
            <a:endParaRPr lang="en-US" dirty="0"/>
          </a:p>
        </p:txBody>
      </p:sp>
    </p:spTree>
    <p:extLst>
      <p:ext uri="{BB962C8B-B14F-4D97-AF65-F5344CB8AC3E}">
        <p14:creationId xmlns:p14="http://schemas.microsoft.com/office/powerpoint/2010/main" val="29104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3258"/>
            <a:ext cx="10515600" cy="4087342"/>
          </a:xfrm>
        </p:spPr>
        <p:txBody>
          <a:bodyPr>
            <a:normAutofit/>
          </a:bodyPr>
          <a:lstStyle/>
          <a:p>
            <a:r>
              <a:rPr lang="en-US" sz="3200" dirty="0" smtClean="0">
                <a:cs typeface="Times New Roman" panose="02020603050405020304" pitchFamily="18" charset="0"/>
              </a:rPr>
              <a:t>Test </a:t>
            </a:r>
            <a:r>
              <a:rPr lang="en-US" sz="3200" dirty="0">
                <a:cs typeface="Times New Roman" panose="02020603050405020304" pitchFamily="18" charset="0"/>
              </a:rPr>
              <a:t>developers and policy makers should clearly explain to the public the purpose for a test and the meaning of different levels of test performance. </a:t>
            </a:r>
          </a:p>
          <a:p>
            <a:r>
              <a:rPr lang="en-US" sz="3200" dirty="0">
                <a:cs typeface="Times New Roman" panose="02020603050405020304" pitchFamily="18" charset="0"/>
              </a:rPr>
              <a:t>When test results are reported to students, teachers, and the public, the limitations of the test should be explained clearly to a lay audience.</a:t>
            </a:r>
          </a:p>
        </p:txBody>
      </p:sp>
      <p:sp>
        <p:nvSpPr>
          <p:cNvPr id="5" name="Title 1"/>
          <p:cNvSpPr>
            <a:spLocks noGrp="1"/>
          </p:cNvSpPr>
          <p:nvPr>
            <p:ph type="title"/>
          </p:nvPr>
        </p:nvSpPr>
        <p:spPr>
          <a:xfrm>
            <a:off x="0" y="6015319"/>
            <a:ext cx="12192000" cy="842686"/>
          </a:xfrm>
        </p:spPr>
        <p:txBody>
          <a:bodyPr/>
          <a:lstStyle/>
          <a:p>
            <a:r>
              <a:rPr lang="en-US" dirty="0" smtClean="0"/>
              <a:t>Lessons re: Public Understanding</a:t>
            </a:r>
            <a:endParaRPr lang="en-US" dirty="0"/>
          </a:p>
        </p:txBody>
      </p:sp>
    </p:spTree>
    <p:extLst>
      <p:ext uri="{BB962C8B-B14F-4D97-AF65-F5344CB8AC3E}">
        <p14:creationId xmlns:p14="http://schemas.microsoft.com/office/powerpoint/2010/main" val="128641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ea typeface="Calibri"/>
                <a:cs typeface="Calibri"/>
                <a:sym typeface="Calibri"/>
              </a:rPr>
              <a:t>National Academies (2009)</a:t>
            </a:r>
            <a:endParaRPr lang="en-US" dirty="0"/>
          </a:p>
        </p:txBody>
      </p:sp>
      <p:sp>
        <p:nvSpPr>
          <p:cNvPr id="3" name="Content Placeholder 2"/>
          <p:cNvSpPr>
            <a:spLocks noGrp="1"/>
          </p:cNvSpPr>
          <p:nvPr>
            <p:ph idx="1"/>
          </p:nvPr>
        </p:nvSpPr>
        <p:spPr>
          <a:xfrm>
            <a:off x="2268631" y="738555"/>
            <a:ext cx="7654738" cy="5186556"/>
          </a:xfrm>
        </p:spPr>
        <p:txBody>
          <a:bodyPr>
            <a:normAutofit/>
          </a:bodyPr>
          <a:lstStyle/>
          <a:p>
            <a:pPr marL="0" indent="0">
              <a:buNone/>
            </a:pPr>
            <a:r>
              <a:rPr lang="en-US" sz="3200" i="1" dirty="0" smtClean="0">
                <a:solidFill>
                  <a:schemeClr val="dk1"/>
                </a:solidFill>
                <a:ea typeface="Calibri"/>
                <a:cs typeface="Calibri"/>
                <a:sym typeface="Calibri"/>
                <a:hlinkClick r:id="rId2"/>
              </a:rPr>
              <a:t>Board </a:t>
            </a:r>
            <a:r>
              <a:rPr lang="en-US" sz="3200" i="1" dirty="0">
                <a:solidFill>
                  <a:schemeClr val="dk1"/>
                </a:solidFill>
                <a:ea typeface="Calibri"/>
                <a:cs typeface="Calibri"/>
                <a:sym typeface="Calibri"/>
                <a:hlinkClick r:id="rId2"/>
              </a:rPr>
              <a:t>of Testing and Assessment</a:t>
            </a:r>
            <a:endParaRPr lang="en-US" sz="3200" i="1" dirty="0">
              <a:solidFill>
                <a:schemeClr val="dk1"/>
              </a:solidFill>
              <a:ea typeface="Calibri"/>
              <a:cs typeface="Calibri"/>
              <a:sym typeface="Calibri"/>
            </a:endParaRPr>
          </a:p>
          <a:p>
            <a:pPr marL="0" indent="0">
              <a:buNone/>
            </a:pPr>
            <a:endParaRPr lang="en-US" sz="3200" dirty="0" smtClean="0">
              <a:solidFill>
                <a:schemeClr val="dk1"/>
              </a:solidFill>
              <a:ea typeface="Calibri"/>
              <a:cs typeface="Calibri"/>
              <a:sym typeface="Calibri"/>
            </a:endParaRPr>
          </a:p>
          <a:p>
            <a:pPr marL="0" indent="0">
              <a:buNone/>
            </a:pPr>
            <a:r>
              <a:rPr lang="en-US" sz="3200" dirty="0" smtClean="0">
                <a:solidFill>
                  <a:schemeClr val="dk1"/>
                </a:solidFill>
                <a:ea typeface="Calibri"/>
                <a:cs typeface="Calibri"/>
                <a:sym typeface="Calibri"/>
              </a:rPr>
              <a:t>A </a:t>
            </a:r>
            <a:r>
              <a:rPr lang="en-US" sz="3200" dirty="0">
                <a:solidFill>
                  <a:schemeClr val="dk1"/>
                </a:solidFill>
                <a:ea typeface="Calibri"/>
                <a:cs typeface="Calibri"/>
                <a:sym typeface="Calibri"/>
              </a:rPr>
              <a:t>test score is an </a:t>
            </a:r>
            <a:r>
              <a:rPr lang="en-US" sz="3200" b="1" dirty="0">
                <a:solidFill>
                  <a:schemeClr val="dk1"/>
                </a:solidFill>
                <a:ea typeface="Calibri"/>
                <a:cs typeface="Calibri"/>
                <a:sym typeface="Calibri"/>
              </a:rPr>
              <a:t>estimate </a:t>
            </a:r>
            <a:r>
              <a:rPr lang="en-US" sz="3200" dirty="0">
                <a:solidFill>
                  <a:schemeClr val="dk1"/>
                </a:solidFill>
                <a:ea typeface="Calibri"/>
                <a:cs typeface="Calibri"/>
                <a:sym typeface="Calibri"/>
              </a:rPr>
              <a:t>rather than an exact measure of what a person knows and can do. The items on any test are a sample from some larger universe of knowledge and skills, and scores for individual students are affected by the particular questions included. </a:t>
            </a:r>
          </a:p>
        </p:txBody>
      </p:sp>
    </p:spTree>
    <p:extLst>
      <p:ext uri="{BB962C8B-B14F-4D97-AF65-F5344CB8AC3E}">
        <p14:creationId xmlns:p14="http://schemas.microsoft.com/office/powerpoint/2010/main" val="597148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1699747"/>
            <a:ext cx="12192000" cy="3185161"/>
          </a:xfrm>
        </p:spPr>
        <p:txBody>
          <a:bodyPr>
            <a:normAutofit/>
          </a:bodyPr>
          <a:lstStyle/>
          <a:p>
            <a:pPr marL="0" indent="0" algn="ctr">
              <a:buNone/>
            </a:pPr>
            <a:r>
              <a:rPr lang="en-US" sz="6000" dirty="0" smtClean="0">
                <a:latin typeface="Tahoma" panose="020B0604030504040204" pitchFamily="34" charset="0"/>
                <a:ea typeface="Tahoma" panose="020B0604030504040204" pitchFamily="34" charset="0"/>
                <a:cs typeface="Tahoma" panose="020B0604030504040204" pitchFamily="34" charset="0"/>
              </a:rPr>
              <a:t>www.edmeasurement.net/MAG</a:t>
            </a:r>
          </a:p>
          <a:p>
            <a:pPr marL="0" indent="0" algn="ctr">
              <a:buNone/>
            </a:pPr>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9583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ea typeface="Calibri"/>
                <a:cs typeface="Calibri"/>
                <a:sym typeface="Calibri"/>
              </a:rPr>
              <a:t>National Academies (2009)</a:t>
            </a:r>
            <a:endParaRPr lang="en-US" dirty="0"/>
          </a:p>
        </p:txBody>
      </p:sp>
      <p:sp>
        <p:nvSpPr>
          <p:cNvPr id="3" name="Content Placeholder 2"/>
          <p:cNvSpPr>
            <a:spLocks noGrp="1"/>
          </p:cNvSpPr>
          <p:nvPr>
            <p:ph idx="1"/>
          </p:nvPr>
        </p:nvSpPr>
        <p:spPr>
          <a:xfrm>
            <a:off x="2321170" y="1389185"/>
            <a:ext cx="7680960" cy="4021016"/>
          </a:xfrm>
        </p:spPr>
        <p:txBody>
          <a:bodyPr>
            <a:normAutofit/>
          </a:bodyPr>
          <a:lstStyle/>
          <a:p>
            <a:pPr marL="0" indent="0">
              <a:buNone/>
            </a:pPr>
            <a:r>
              <a:rPr lang="en-US" sz="3200" dirty="0">
                <a:solidFill>
                  <a:schemeClr val="dk1"/>
                </a:solidFill>
                <a:ea typeface="Calibri"/>
                <a:cs typeface="Calibri"/>
                <a:sym typeface="Calibri"/>
              </a:rPr>
              <a:t>A student may have done better or worse on a different sample of questions. In addition, guessing, motivation, momentary distractions, and other factors introduce uncertainty into individual </a:t>
            </a:r>
            <a:r>
              <a:rPr lang="en-US" sz="3200" dirty="0" smtClean="0">
                <a:solidFill>
                  <a:schemeClr val="dk1"/>
                </a:solidFill>
                <a:ea typeface="Calibri"/>
                <a:cs typeface="Calibri"/>
                <a:sym typeface="Calibri"/>
              </a:rPr>
              <a:t>scores.</a:t>
            </a:r>
            <a:endParaRPr lang="en-US" sz="3200" dirty="0">
              <a:solidFill>
                <a:schemeClr val="dk1"/>
              </a:solidFill>
              <a:ea typeface="Calibri"/>
              <a:cs typeface="Calibri"/>
              <a:sym typeface="Calibri"/>
            </a:endParaRPr>
          </a:p>
        </p:txBody>
      </p:sp>
    </p:spTree>
    <p:extLst>
      <p:ext uri="{BB962C8B-B14F-4D97-AF65-F5344CB8AC3E}">
        <p14:creationId xmlns:p14="http://schemas.microsoft.com/office/powerpoint/2010/main" val="181334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latin typeface="+mn-lt"/>
              </a:rPr>
              <a:t>Interpreting Individual Scores</a:t>
            </a:r>
          </a:p>
        </p:txBody>
      </p:sp>
      <p:sp>
        <p:nvSpPr>
          <p:cNvPr id="47107" name="Rectangle 3"/>
          <p:cNvSpPr>
            <a:spLocks noGrp="1" noChangeArrowheads="1"/>
          </p:cNvSpPr>
          <p:nvPr>
            <p:ph type="body" idx="1"/>
          </p:nvPr>
        </p:nvSpPr>
        <p:spPr>
          <a:xfrm>
            <a:off x="1524000" y="1137414"/>
            <a:ext cx="9144000" cy="3361765"/>
          </a:xfrm>
        </p:spPr>
        <p:txBody>
          <a:bodyPr/>
          <a:lstStyle/>
          <a:p>
            <a:pPr marL="0" indent="0">
              <a:buFontTx/>
              <a:buNone/>
            </a:pPr>
            <a:r>
              <a:rPr lang="en-US" altLang="en-US" sz="3530" dirty="0"/>
              <a:t>We observe a score, and due to sampling of items/time/occasions/settings/</a:t>
            </a:r>
            <a:r>
              <a:rPr lang="en-US" altLang="en-US" sz="3530" dirty="0" err="1"/>
              <a:t>etc</a:t>
            </a:r>
            <a:r>
              <a:rPr lang="en-US" altLang="en-US" sz="3530" dirty="0"/>
              <a:t>, we know an individual’s score will vary on average by the </a:t>
            </a:r>
            <a:r>
              <a:rPr lang="en-US" altLang="en-US" sz="3530" i="1" dirty="0"/>
              <a:t>SEM</a:t>
            </a:r>
            <a:r>
              <a:rPr lang="en-US" altLang="en-US" sz="3530" dirty="0"/>
              <a:t>, simply as a function of measurement error.</a:t>
            </a:r>
          </a:p>
        </p:txBody>
      </p:sp>
    </p:spTree>
    <p:extLst>
      <p:ext uri="{BB962C8B-B14F-4D97-AF65-F5344CB8AC3E}">
        <p14:creationId xmlns:p14="http://schemas.microsoft.com/office/powerpoint/2010/main" val="341585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idx="4294967295"/>
          </p:nvPr>
        </p:nvSpPr>
        <p:spPr>
          <a:xfrm>
            <a:off x="3100668" y="1047480"/>
            <a:ext cx="5990665"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sz="4800" dirty="0">
                <a:solidFill>
                  <a:schemeClr val="dk1"/>
                </a:solidFill>
                <a:latin typeface="Calibri"/>
                <a:ea typeface="Calibri"/>
                <a:cs typeface="Calibri"/>
                <a:sym typeface="Calibri"/>
              </a:rPr>
              <a:t>Measurement Error</a:t>
            </a:r>
          </a:p>
        </p:txBody>
      </p:sp>
      <p:sp>
        <p:nvSpPr>
          <p:cNvPr id="4" name="Shape 113"/>
          <p:cNvSpPr txBox="1">
            <a:spLocks/>
          </p:cNvSpPr>
          <p:nvPr/>
        </p:nvSpPr>
        <p:spPr>
          <a:xfrm>
            <a:off x="3100668" y="2877961"/>
            <a:ext cx="5990665" cy="832037"/>
          </a:xfrm>
          <a:prstGeom prst="rect">
            <a:avLst/>
          </a:prstGeom>
          <a:noFill/>
          <a:ln>
            <a:noFill/>
          </a:ln>
        </p:spPr>
        <p:txBody>
          <a:bodyPr lIns="66552" tIns="33267" rIns="66552" bIns="33267"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None/>
              <a:defRPr sz="3600" b="1" i="0" u="none" strike="noStrike" cap="none" baseline="0">
                <a:solidFill>
                  <a:schemeClr val="dk2"/>
                </a:solidFill>
                <a:latin typeface="Arial"/>
                <a:ea typeface="Arial"/>
                <a:cs typeface="Arial"/>
                <a:sym typeface="Arial"/>
                <a:rtl val="0"/>
              </a:defRPr>
            </a:lvl1pPr>
            <a:lvl2pPr marR="0" algn="l" rtl="0">
              <a:lnSpc>
                <a:spcPct val="100000"/>
              </a:lnSpc>
              <a:spcBef>
                <a:spcPts val="0"/>
              </a:spcBef>
              <a:spcAft>
                <a:spcPts val="0"/>
              </a:spcAft>
              <a:buClr>
                <a:schemeClr val="dk2"/>
              </a:buClr>
              <a:buSzPct val="100000"/>
              <a:buNone/>
              <a:defRPr sz="3600" b="1" i="0" u="none" strike="noStrike" cap="none" baseline="0">
                <a:solidFill>
                  <a:schemeClr val="dk2"/>
                </a:solidFill>
                <a:latin typeface="Arial"/>
                <a:ea typeface="Arial"/>
                <a:cs typeface="Arial"/>
                <a:sym typeface="Arial"/>
                <a:rtl val="0"/>
              </a:defRPr>
            </a:lvl2pPr>
            <a:lvl3pPr>
              <a:spcBef>
                <a:spcPts val="0"/>
              </a:spcBef>
              <a:buClr>
                <a:schemeClr val="dk2"/>
              </a:buClr>
              <a:buSzPct val="100000"/>
              <a:buNone/>
              <a:defRPr sz="3600" b="1">
                <a:solidFill>
                  <a:schemeClr val="dk2"/>
                </a:solidFill>
              </a:defRPr>
            </a:lvl3pPr>
            <a:lvl4pPr>
              <a:spcBef>
                <a:spcPts val="0"/>
              </a:spcBef>
              <a:buClr>
                <a:schemeClr val="dk2"/>
              </a:buClr>
              <a:buSzPct val="100000"/>
              <a:buNone/>
              <a:defRPr sz="3600" b="1">
                <a:solidFill>
                  <a:schemeClr val="dk2"/>
                </a:solidFill>
              </a:defRPr>
            </a:lvl4pPr>
            <a:lvl5pPr>
              <a:spcBef>
                <a:spcPts val="0"/>
              </a:spcBef>
              <a:buClr>
                <a:schemeClr val="dk2"/>
              </a:buClr>
              <a:buSzPct val="100000"/>
              <a:buNone/>
              <a:defRPr sz="3600" b="1">
                <a:solidFill>
                  <a:schemeClr val="dk2"/>
                </a:solidFill>
              </a:defRPr>
            </a:lvl5pPr>
            <a:lvl6pPr>
              <a:spcBef>
                <a:spcPts val="0"/>
              </a:spcBef>
              <a:buClr>
                <a:schemeClr val="dk2"/>
              </a:buClr>
              <a:buSzPct val="100000"/>
              <a:buNone/>
              <a:defRPr sz="3600" b="1">
                <a:solidFill>
                  <a:schemeClr val="dk2"/>
                </a:solidFill>
              </a:defRPr>
            </a:lvl6pPr>
            <a:lvl7pPr>
              <a:spcBef>
                <a:spcPts val="0"/>
              </a:spcBef>
              <a:buClr>
                <a:schemeClr val="dk2"/>
              </a:buClr>
              <a:buSzPct val="100000"/>
              <a:buNone/>
              <a:defRPr sz="3600" b="1">
                <a:solidFill>
                  <a:schemeClr val="dk2"/>
                </a:solidFill>
              </a:defRPr>
            </a:lvl7pPr>
            <a:lvl8pPr>
              <a:spcBef>
                <a:spcPts val="0"/>
              </a:spcBef>
              <a:buClr>
                <a:schemeClr val="dk2"/>
              </a:buClr>
              <a:buSzPct val="100000"/>
              <a:buNone/>
              <a:defRPr sz="3600" b="1">
                <a:solidFill>
                  <a:schemeClr val="dk2"/>
                </a:solidFill>
              </a:defRPr>
            </a:lvl8pPr>
            <a:lvl9pPr>
              <a:spcBef>
                <a:spcPts val="0"/>
              </a:spcBef>
              <a:buClr>
                <a:schemeClr val="dk2"/>
              </a:buClr>
              <a:buSzPct val="100000"/>
              <a:buNone/>
              <a:defRPr sz="3600" b="1">
                <a:solidFill>
                  <a:schemeClr val="dk2"/>
                </a:solidFill>
              </a:defRPr>
            </a:lvl9pPr>
          </a:lstStyle>
          <a:p>
            <a:pPr algn="ctr">
              <a:buClr>
                <a:schemeClr val="dk1"/>
              </a:buClr>
              <a:buSzPct val="25000"/>
              <a:buFont typeface="Calibri"/>
              <a:buNone/>
            </a:pPr>
            <a:r>
              <a:rPr lang="en-US" sz="4800" dirty="0">
                <a:solidFill>
                  <a:schemeClr val="dk1"/>
                </a:solidFill>
                <a:latin typeface="Calibri"/>
                <a:ea typeface="Calibri"/>
                <a:cs typeface="Calibri"/>
                <a:sym typeface="Calibri"/>
              </a:rPr>
              <a:t>Sampling Error</a:t>
            </a:r>
          </a:p>
        </p:txBody>
      </p:sp>
      <p:cxnSp>
        <p:nvCxnSpPr>
          <p:cNvPr id="6" name="Straight Arrow Connector 5"/>
          <p:cNvCxnSpPr/>
          <p:nvPr/>
        </p:nvCxnSpPr>
        <p:spPr>
          <a:xfrm>
            <a:off x="6096000" y="1879516"/>
            <a:ext cx="0" cy="998444"/>
          </a:xfrm>
          <a:prstGeom prst="straightConnector1">
            <a:avLst/>
          </a:prstGeom>
          <a:ln w="76200">
            <a:solidFill>
              <a:srgbClr val="C00000"/>
            </a:solidFill>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7699504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idx="4294967295"/>
          </p:nvPr>
        </p:nvSpPr>
        <p:spPr>
          <a:xfrm>
            <a:off x="2296343" y="538707"/>
            <a:ext cx="7639653" cy="964931"/>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sz="3200" dirty="0" smtClean="0">
                <a:solidFill>
                  <a:schemeClr val="dk1"/>
                </a:solidFill>
                <a:latin typeface="Calibri"/>
                <a:ea typeface="Calibri"/>
                <a:cs typeface="Calibri"/>
                <a:sym typeface="Calibri"/>
              </a:rPr>
              <a:t>2016-2017 </a:t>
            </a:r>
            <a:r>
              <a:rPr lang="en-US" sz="3200" dirty="0">
                <a:solidFill>
                  <a:schemeClr val="dk1"/>
                </a:solidFill>
                <a:latin typeface="Calibri"/>
                <a:ea typeface="Calibri"/>
                <a:cs typeface="Calibri"/>
                <a:sym typeface="Calibri"/>
              </a:rPr>
              <a:t>Technical Manual for </a:t>
            </a: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Minnesota’s Title I and Title III Assessments</a:t>
            </a:r>
          </a:p>
        </p:txBody>
      </p:sp>
      <p:sp>
        <p:nvSpPr>
          <p:cNvPr id="120" name="Shape 120"/>
          <p:cNvSpPr txBox="1">
            <a:spLocks noGrp="1"/>
          </p:cNvSpPr>
          <p:nvPr>
            <p:ph type="body" idx="4294967295"/>
          </p:nvPr>
        </p:nvSpPr>
        <p:spPr>
          <a:xfrm>
            <a:off x="1501966" y="1847549"/>
            <a:ext cx="9228406" cy="3550023"/>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sz="3200" b="1" i="1" dirty="0">
                <a:solidFill>
                  <a:schemeClr val="dk1"/>
                </a:solidFill>
                <a:latin typeface="Calibri"/>
                <a:ea typeface="Calibri"/>
                <a:cs typeface="Calibri"/>
                <a:sym typeface="Calibri"/>
              </a:rPr>
              <a:t>Understanding Measurement Error</a:t>
            </a:r>
          </a:p>
          <a:p>
            <a:pPr marL="0" indent="0">
              <a:spcBef>
                <a:spcPts val="466"/>
              </a:spcBef>
              <a:buClr>
                <a:schemeClr val="dk1"/>
              </a:buClr>
              <a:buSzPct val="25000"/>
              <a:buNone/>
            </a:pPr>
            <a:r>
              <a:rPr lang="en-US" sz="3200" dirty="0">
                <a:solidFill>
                  <a:schemeClr val="dk1"/>
                </a:solidFill>
                <a:latin typeface="Calibri"/>
                <a:ea typeface="Calibri"/>
                <a:cs typeface="Calibri"/>
                <a:sym typeface="Calibri"/>
              </a:rPr>
              <a:t>When interpreting test scores, it is important to remember that test </a:t>
            </a:r>
            <a:r>
              <a:rPr lang="en-US" sz="3200" dirty="0" smtClean="0">
                <a:solidFill>
                  <a:schemeClr val="dk1"/>
                </a:solidFill>
                <a:latin typeface="Calibri"/>
                <a:ea typeface="Calibri"/>
                <a:cs typeface="Calibri"/>
                <a:sym typeface="Calibri"/>
              </a:rPr>
              <a:t>scores always </a:t>
            </a:r>
            <a:r>
              <a:rPr lang="en-US" sz="3200" dirty="0">
                <a:solidFill>
                  <a:schemeClr val="dk1"/>
                </a:solidFill>
                <a:latin typeface="Calibri"/>
                <a:ea typeface="Calibri"/>
                <a:cs typeface="Calibri"/>
                <a:sym typeface="Calibri"/>
              </a:rPr>
              <a:t>contain some amount of measurement error. That </a:t>
            </a:r>
            <a:r>
              <a:rPr lang="en-US" sz="3200" dirty="0" smtClean="0">
                <a:solidFill>
                  <a:schemeClr val="dk1"/>
                </a:solidFill>
                <a:latin typeface="Calibri"/>
                <a:ea typeface="Calibri"/>
                <a:cs typeface="Calibri"/>
                <a:sym typeface="Calibri"/>
              </a:rPr>
              <a:t>is, </a:t>
            </a:r>
            <a:r>
              <a:rPr lang="en-US" sz="3200" dirty="0">
                <a:solidFill>
                  <a:schemeClr val="dk1"/>
                </a:solidFill>
                <a:latin typeface="Calibri"/>
                <a:ea typeface="Calibri"/>
                <a:cs typeface="Calibri"/>
                <a:sym typeface="Calibri"/>
              </a:rPr>
              <a:t>test scores are not infallible measures of student characteristics… </a:t>
            </a:r>
            <a:r>
              <a:rPr lang="en-US" sz="3200" b="1" dirty="0">
                <a:solidFill>
                  <a:schemeClr val="dk1"/>
                </a:solidFill>
                <a:latin typeface="Calibri"/>
                <a:ea typeface="Calibri"/>
                <a:cs typeface="Calibri"/>
                <a:sym typeface="Calibri"/>
              </a:rPr>
              <a:t>measurement error must always be considered</a:t>
            </a:r>
            <a:r>
              <a:rPr lang="en-US" sz="3200" dirty="0">
                <a:solidFill>
                  <a:schemeClr val="dk1"/>
                </a:solidFill>
                <a:latin typeface="Calibri"/>
                <a:ea typeface="Calibri"/>
                <a:cs typeface="Calibri"/>
                <a:sym typeface="Calibri"/>
              </a:rPr>
              <a:t> when making score interpretations.  (p. 7</a:t>
            </a:r>
            <a:r>
              <a:rPr lang="en-US" sz="3200" dirty="0" smtClean="0">
                <a:solidFill>
                  <a:schemeClr val="dk1"/>
                </a:solidFill>
                <a:latin typeface="Calibri"/>
                <a:ea typeface="Calibri"/>
                <a:cs typeface="Calibri"/>
                <a:sym typeface="Calibri"/>
              </a:rPr>
              <a:t>1)</a:t>
            </a:r>
            <a:endParaRPr lang="en-US" sz="3200" dirty="0">
              <a:solidFill>
                <a:schemeClr val="dk1"/>
              </a:solidFill>
              <a:latin typeface="Calibri"/>
              <a:ea typeface="Calibri"/>
              <a:cs typeface="Calibri"/>
              <a:sym typeface="Calibri"/>
            </a:endParaRPr>
          </a:p>
          <a:p>
            <a:pPr marL="0" indent="0">
              <a:spcBef>
                <a:spcPts val="466"/>
              </a:spcBef>
              <a:buClr>
                <a:schemeClr val="dk1"/>
              </a:buClr>
              <a:buNone/>
            </a:pP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014968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290" y="1209368"/>
            <a:ext cx="7226710" cy="2554545"/>
          </a:xfrm>
          <a:prstGeom prst="rect">
            <a:avLst/>
          </a:prstGeom>
        </p:spPr>
        <p:txBody>
          <a:bodyPr wrap="square">
            <a:spAutoFit/>
          </a:bodyPr>
          <a:lstStyle/>
          <a:p>
            <a:r>
              <a:rPr lang="en-US" sz="3200" dirty="0">
                <a:solidFill>
                  <a:srgbClr val="000000"/>
                </a:solidFill>
                <a:latin typeface="Calibri" panose="020F0502020204030204" pitchFamily="34" charset="0"/>
              </a:rPr>
              <a:t>Because measurement error tends to behave in a fairly random fashion, when aggregating over students, these errors in the measurement of students tend to cancel out. </a:t>
            </a:r>
            <a:r>
              <a:rPr lang="en-US" sz="3200" dirty="0" smtClean="0">
                <a:solidFill>
                  <a:srgbClr val="000000"/>
                </a:solidFill>
                <a:latin typeface="Calibri" panose="020F0502020204030204" pitchFamily="34" charset="0"/>
              </a:rPr>
              <a:t> (p. 71)</a:t>
            </a:r>
            <a:endParaRPr lang="en-US" sz="3200" dirty="0">
              <a:latin typeface="Calibri" panose="020F0502020204030204" pitchFamily="34" charset="0"/>
            </a:endParaRPr>
          </a:p>
        </p:txBody>
      </p:sp>
    </p:spTree>
    <p:extLst>
      <p:ext uri="{BB962C8B-B14F-4D97-AF65-F5344CB8AC3E}">
        <p14:creationId xmlns:p14="http://schemas.microsoft.com/office/powerpoint/2010/main" val="103147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idx="4294967295"/>
          </p:nvPr>
        </p:nvSpPr>
        <p:spPr>
          <a:xfrm>
            <a:off x="2798109" y="6099064"/>
            <a:ext cx="6656294" cy="63211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smtClean="0">
                <a:latin typeface="Calibri"/>
                <a:ea typeface="Calibri"/>
                <a:cs typeface="Calibri"/>
                <a:sym typeface="Calibri"/>
              </a:rPr>
              <a:t>2016-2017 </a:t>
            </a:r>
            <a:r>
              <a:rPr lang="en-US" dirty="0">
                <a:latin typeface="Calibri"/>
                <a:ea typeface="Calibri"/>
                <a:cs typeface="Calibri"/>
                <a:sym typeface="Calibri"/>
              </a:rPr>
              <a:t>Technical Manual</a:t>
            </a:r>
          </a:p>
        </p:txBody>
      </p:sp>
      <p:sp>
        <p:nvSpPr>
          <p:cNvPr id="127" name="Shape 127"/>
          <p:cNvSpPr txBox="1">
            <a:spLocks noGrp="1"/>
          </p:cNvSpPr>
          <p:nvPr>
            <p:ph type="body" idx="4294967295"/>
          </p:nvPr>
        </p:nvSpPr>
        <p:spPr>
          <a:xfrm>
            <a:off x="1264110" y="878126"/>
            <a:ext cx="9724292" cy="3924473"/>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sz="3200" b="1" i="1" dirty="0">
                <a:solidFill>
                  <a:schemeClr val="dk1"/>
                </a:solidFill>
                <a:latin typeface="Calibri"/>
                <a:ea typeface="Calibri"/>
                <a:cs typeface="Calibri"/>
                <a:sym typeface="Calibri"/>
              </a:rPr>
              <a:t>Using Objective/Strand-Level Information</a:t>
            </a:r>
          </a:p>
          <a:p>
            <a:pPr marL="0" indent="0">
              <a:spcBef>
                <a:spcPts val="466"/>
              </a:spcBef>
              <a:buClr>
                <a:schemeClr val="dk1"/>
              </a:buClr>
              <a:buSzPct val="25000"/>
              <a:buNone/>
            </a:pPr>
            <a:r>
              <a:rPr lang="en-US" sz="3200" dirty="0">
                <a:solidFill>
                  <a:schemeClr val="dk1"/>
                </a:solidFill>
                <a:latin typeface="Calibri"/>
                <a:ea typeface="Calibri"/>
                <a:cs typeface="Calibri"/>
                <a:sym typeface="Calibri"/>
              </a:rPr>
              <a:t>Strand or </a:t>
            </a:r>
            <a:r>
              <a:rPr lang="en-US" sz="3200" dirty="0" err="1">
                <a:solidFill>
                  <a:schemeClr val="dk1"/>
                </a:solidFill>
                <a:latin typeface="Calibri"/>
                <a:ea typeface="Calibri"/>
                <a:cs typeface="Calibri"/>
                <a:sym typeface="Calibri"/>
              </a:rPr>
              <a:t>substrand</a:t>
            </a:r>
            <a:r>
              <a:rPr lang="en-US" sz="3200" dirty="0">
                <a:solidFill>
                  <a:schemeClr val="dk1"/>
                </a:solidFill>
                <a:latin typeface="Calibri"/>
                <a:ea typeface="Calibri"/>
                <a:cs typeface="Calibri"/>
                <a:sym typeface="Calibri"/>
              </a:rPr>
              <a:t> level information can be useful as a preliminary survey to help identify skill areas in which further diagnosis is warranted. The standard error of measurement associated with these generally brief scales makes drawing inferences from them at the individual level very suspect; more confidence in inferences is gained when analyzing group averages. (p. 7</a:t>
            </a:r>
            <a:r>
              <a:rPr lang="en-US" sz="3200" dirty="0" smtClean="0">
                <a:solidFill>
                  <a:schemeClr val="dk1"/>
                </a:solidFill>
                <a:latin typeface="Calibri"/>
                <a:ea typeface="Calibri"/>
                <a:cs typeface="Calibri"/>
                <a:sym typeface="Calibri"/>
              </a:rPr>
              <a:t>2)</a:t>
            </a:r>
            <a:endParaRPr lang="en-US"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357412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idx="4294967295"/>
          </p:nvPr>
        </p:nvSpPr>
        <p:spPr>
          <a:xfrm>
            <a:off x="2767853" y="6025963"/>
            <a:ext cx="6656294"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smtClean="0">
                <a:latin typeface="Calibri"/>
                <a:ea typeface="Calibri"/>
                <a:cs typeface="Calibri"/>
                <a:sym typeface="Calibri"/>
              </a:rPr>
              <a:t>2016-2017 </a:t>
            </a:r>
            <a:r>
              <a:rPr lang="en-US" dirty="0">
                <a:latin typeface="Calibri"/>
                <a:ea typeface="Calibri"/>
                <a:cs typeface="Calibri"/>
                <a:sym typeface="Calibri"/>
              </a:rPr>
              <a:t>Technical Manual</a:t>
            </a:r>
          </a:p>
        </p:txBody>
      </p:sp>
      <p:sp>
        <p:nvSpPr>
          <p:cNvPr id="133" name="Shape 133"/>
          <p:cNvSpPr txBox="1">
            <a:spLocks noGrp="1"/>
          </p:cNvSpPr>
          <p:nvPr>
            <p:ph type="body" idx="4294967295"/>
          </p:nvPr>
        </p:nvSpPr>
        <p:spPr>
          <a:xfrm>
            <a:off x="1910862" y="895389"/>
            <a:ext cx="8370276" cy="3294634"/>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sz="3200" dirty="0">
                <a:solidFill>
                  <a:schemeClr val="dk1"/>
                </a:solidFill>
                <a:ea typeface="Calibri"/>
                <a:cs typeface="Calibri"/>
                <a:sym typeface="Calibri"/>
              </a:rPr>
              <a:t>When considering data at the strand or </a:t>
            </a:r>
            <a:r>
              <a:rPr lang="en-US" sz="3200" dirty="0" err="1">
                <a:solidFill>
                  <a:schemeClr val="dk1"/>
                </a:solidFill>
                <a:ea typeface="Calibri"/>
                <a:cs typeface="Calibri"/>
                <a:sym typeface="Calibri"/>
              </a:rPr>
              <a:t>substrand</a:t>
            </a:r>
            <a:r>
              <a:rPr lang="en-US" sz="3200" dirty="0">
                <a:solidFill>
                  <a:schemeClr val="dk1"/>
                </a:solidFill>
                <a:ea typeface="Calibri"/>
                <a:cs typeface="Calibri"/>
                <a:sym typeface="Calibri"/>
              </a:rPr>
              <a:t> level, the error of measurement increases because the number of possible items is small. In order to provide comprehensive diagnostic data for each strand or </a:t>
            </a:r>
            <a:r>
              <a:rPr lang="en-US" sz="3200" dirty="0" err="1">
                <a:solidFill>
                  <a:schemeClr val="dk1"/>
                </a:solidFill>
                <a:ea typeface="Calibri"/>
                <a:cs typeface="Calibri"/>
                <a:sym typeface="Calibri"/>
              </a:rPr>
              <a:t>substrand</a:t>
            </a:r>
            <a:r>
              <a:rPr lang="en-US" sz="3200" dirty="0">
                <a:solidFill>
                  <a:schemeClr val="dk1"/>
                </a:solidFill>
                <a:ea typeface="Calibri"/>
                <a:cs typeface="Calibri"/>
                <a:sym typeface="Calibri"/>
              </a:rPr>
              <a:t>, the test would have to be prohibitively lengthened. (p. 7</a:t>
            </a:r>
            <a:r>
              <a:rPr lang="en-US" sz="3200" dirty="0" smtClean="0">
                <a:solidFill>
                  <a:schemeClr val="dk1"/>
                </a:solidFill>
                <a:ea typeface="Calibri"/>
                <a:cs typeface="Calibri"/>
                <a:sym typeface="Calibri"/>
              </a:rPr>
              <a:t>2)</a:t>
            </a:r>
            <a:endParaRPr lang="en-US" sz="3200" dirty="0">
              <a:solidFill>
                <a:schemeClr val="dk1"/>
              </a:solidFill>
              <a:ea typeface="Calibri"/>
              <a:cs typeface="Calibri"/>
              <a:sym typeface="Calibri"/>
            </a:endParaRPr>
          </a:p>
        </p:txBody>
      </p:sp>
    </p:spTree>
    <p:extLst>
      <p:ext uri="{BB962C8B-B14F-4D97-AF65-F5344CB8AC3E}">
        <p14:creationId xmlns:p14="http://schemas.microsoft.com/office/powerpoint/2010/main" val="128565786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idx="4294967295"/>
          </p:nvPr>
        </p:nvSpPr>
        <p:spPr>
          <a:xfrm>
            <a:off x="2061882" y="6025963"/>
            <a:ext cx="8027614"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a:latin typeface="Calibri"/>
                <a:ea typeface="Calibri"/>
                <a:cs typeface="Calibri"/>
                <a:sym typeface="Calibri"/>
              </a:rPr>
              <a:t>MCA for Individual Interpretation</a:t>
            </a:r>
          </a:p>
        </p:txBody>
      </p:sp>
      <p:sp>
        <p:nvSpPr>
          <p:cNvPr id="139" name="Shape 139"/>
          <p:cNvSpPr txBox="1">
            <a:spLocks noGrp="1"/>
          </p:cNvSpPr>
          <p:nvPr>
            <p:ph type="body" idx="4294967295"/>
          </p:nvPr>
        </p:nvSpPr>
        <p:spPr>
          <a:xfrm>
            <a:off x="2259009" y="1042746"/>
            <a:ext cx="8060648" cy="3439084"/>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582"/>
              </a:spcBef>
              <a:buClr>
                <a:schemeClr val="dk1"/>
              </a:buClr>
              <a:buSzPct val="25000"/>
              <a:buNone/>
            </a:pPr>
            <a:r>
              <a:rPr lang="en-US" sz="3200" b="1" dirty="0" smtClean="0">
                <a:solidFill>
                  <a:schemeClr val="dk1"/>
                </a:solidFill>
                <a:ea typeface="Calibri"/>
                <a:cs typeface="Calibri"/>
                <a:sym typeface="Calibri"/>
              </a:rPr>
              <a:t>2016-17 </a:t>
            </a:r>
            <a:r>
              <a:rPr lang="en-US" sz="3200" b="1" dirty="0">
                <a:solidFill>
                  <a:schemeClr val="dk1"/>
                </a:solidFill>
                <a:ea typeface="Calibri"/>
                <a:cs typeface="Calibri"/>
                <a:sym typeface="Calibri"/>
              </a:rPr>
              <a:t>Yearbook Tables </a:t>
            </a:r>
            <a:r>
              <a:rPr lang="en-US" sz="3200" dirty="0">
                <a:solidFill>
                  <a:schemeClr val="dk1"/>
                </a:solidFill>
                <a:ea typeface="Calibri"/>
                <a:cs typeface="Calibri"/>
                <a:sym typeface="Calibri"/>
              </a:rPr>
              <a:t>for </a:t>
            </a:r>
          </a:p>
          <a:p>
            <a:pPr marL="0" indent="0">
              <a:spcBef>
                <a:spcPts val="582"/>
              </a:spcBef>
              <a:buClr>
                <a:schemeClr val="dk1"/>
              </a:buClr>
              <a:buSzPct val="25000"/>
              <a:buNone/>
            </a:pPr>
            <a:r>
              <a:rPr lang="en-US" sz="3200" dirty="0">
                <a:solidFill>
                  <a:schemeClr val="dk1"/>
                </a:solidFill>
                <a:ea typeface="Calibri"/>
                <a:cs typeface="Calibri"/>
                <a:sym typeface="Calibri"/>
              </a:rPr>
              <a:t>Minnesota’s Title I and Title III Assessments</a:t>
            </a:r>
          </a:p>
          <a:p>
            <a:pPr marL="0" indent="0">
              <a:spcBef>
                <a:spcPts val="582"/>
              </a:spcBef>
              <a:buClr>
                <a:schemeClr val="dk1"/>
              </a:buClr>
              <a:buNone/>
            </a:pPr>
            <a:endParaRPr sz="3200" dirty="0">
              <a:solidFill>
                <a:schemeClr val="dk1"/>
              </a:solidFill>
              <a:ea typeface="Calibri"/>
              <a:cs typeface="Calibri"/>
              <a:sym typeface="Calibri"/>
            </a:endParaRPr>
          </a:p>
          <a:p>
            <a:pPr marL="0" indent="0">
              <a:spcBef>
                <a:spcPts val="582"/>
              </a:spcBef>
              <a:buClr>
                <a:schemeClr val="dk1"/>
              </a:buClr>
              <a:buSzPct val="25000"/>
              <a:buNone/>
            </a:pPr>
            <a:r>
              <a:rPr lang="en-US" sz="3200" dirty="0">
                <a:solidFill>
                  <a:schemeClr val="dk1"/>
                </a:solidFill>
                <a:ea typeface="Calibri"/>
                <a:cs typeface="Calibri"/>
                <a:sym typeface="Calibri"/>
              </a:rPr>
              <a:t>Example: Grade 3 Reading</a:t>
            </a:r>
          </a:p>
          <a:p>
            <a:pPr marL="0" indent="0">
              <a:spcBef>
                <a:spcPts val="582"/>
              </a:spcBef>
              <a:buClr>
                <a:schemeClr val="dk1"/>
              </a:buClr>
              <a:buSzPct val="25000"/>
              <a:buNone/>
            </a:pPr>
            <a:r>
              <a:rPr lang="en-US" sz="3200" dirty="0">
                <a:solidFill>
                  <a:schemeClr val="dk1"/>
                </a:solidFill>
                <a:ea typeface="Calibri"/>
                <a:cs typeface="Calibri"/>
                <a:sym typeface="Calibri"/>
              </a:rPr>
              <a:t>Score Distributions, p. </a:t>
            </a:r>
            <a:r>
              <a:rPr lang="en-US" sz="3200" dirty="0" smtClean="0">
                <a:solidFill>
                  <a:schemeClr val="dk1"/>
                </a:solidFill>
                <a:ea typeface="Calibri"/>
                <a:cs typeface="Calibri"/>
                <a:sym typeface="Calibri"/>
              </a:rPr>
              <a:t>96</a:t>
            </a:r>
            <a:endParaRPr lang="en-US" sz="3200" dirty="0">
              <a:solidFill>
                <a:schemeClr val="dk1"/>
              </a:solidFill>
              <a:ea typeface="Calibri"/>
              <a:cs typeface="Calibri"/>
              <a:sym typeface="Calibri"/>
            </a:endParaRPr>
          </a:p>
        </p:txBody>
      </p:sp>
    </p:spTree>
    <p:extLst>
      <p:ext uri="{BB962C8B-B14F-4D97-AF65-F5344CB8AC3E}">
        <p14:creationId xmlns:p14="http://schemas.microsoft.com/office/powerpoint/2010/main" val="219849053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Shape 144"/>
          <p:cNvGraphicFramePr/>
          <p:nvPr>
            <p:extLst>
              <p:ext uri="{D42A27DB-BD31-4B8C-83A1-F6EECF244321}">
                <p14:modId xmlns:p14="http://schemas.microsoft.com/office/powerpoint/2010/main" val="1505950838"/>
              </p:ext>
            </p:extLst>
          </p:nvPr>
        </p:nvGraphicFramePr>
        <p:xfrm>
          <a:off x="2180492" y="-2"/>
          <a:ext cx="7793502" cy="6857999"/>
        </p:xfrm>
        <a:graphic>
          <a:graphicData uri="http://schemas.openxmlformats.org/drawingml/2006/table">
            <a:tbl>
              <a:tblPr firstRow="1" bandRow="1">
                <a:noFill/>
              </a:tblPr>
              <a:tblGrid>
                <a:gridCol w="2309186">
                  <a:extLst>
                    <a:ext uri="{9D8B030D-6E8A-4147-A177-3AD203B41FA5}">
                      <a16:colId xmlns:a16="http://schemas.microsoft.com/office/drawing/2014/main" val="20000"/>
                    </a:ext>
                  </a:extLst>
                </a:gridCol>
                <a:gridCol w="1731889">
                  <a:extLst>
                    <a:ext uri="{9D8B030D-6E8A-4147-A177-3AD203B41FA5}">
                      <a16:colId xmlns:a16="http://schemas.microsoft.com/office/drawing/2014/main" val="20001"/>
                    </a:ext>
                  </a:extLst>
                </a:gridCol>
                <a:gridCol w="3752427">
                  <a:extLst>
                    <a:ext uri="{9D8B030D-6E8A-4147-A177-3AD203B41FA5}">
                      <a16:colId xmlns:a16="http://schemas.microsoft.com/office/drawing/2014/main" val="20002"/>
                    </a:ext>
                  </a:extLst>
                </a:gridCol>
              </a:tblGrid>
              <a:tr h="1184966">
                <a:tc>
                  <a:txBody>
                    <a:bodyPr/>
                    <a:lstStyle/>
                    <a:p>
                      <a:pPr marL="0" marR="0" lvl="0" indent="0" algn="ctr" rtl="0">
                        <a:spcBef>
                          <a:spcPts val="0"/>
                        </a:spcBef>
                        <a:buSzPct val="25000"/>
                        <a:buNone/>
                      </a:pPr>
                      <a:r>
                        <a:rPr lang="en-US" sz="3200" u="none" strike="noStrike" cap="none" baseline="0"/>
                        <a:t>Scale Score</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spcBef>
                          <a:spcPts val="0"/>
                        </a:spcBef>
                        <a:buSzPct val="25000"/>
                        <a:buNone/>
                      </a:pPr>
                      <a:r>
                        <a:rPr lang="en-US" sz="3200" u="none" strike="noStrike" cap="none" baseline="0"/>
                        <a:t>SEM</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spcBef>
                          <a:spcPts val="0"/>
                        </a:spcBef>
                        <a:buSzPct val="25000"/>
                        <a:buNone/>
                      </a:pPr>
                      <a:r>
                        <a:rPr lang="en-US" sz="3200" u="none" strike="noStrike" cap="none" baseline="0" dirty="0"/>
                        <a:t>Achievement Level</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0337">
                <a:tc>
                  <a:txBody>
                    <a:bodyPr/>
                    <a:lstStyle/>
                    <a:p>
                      <a:pPr marL="0" marR="0" lvl="0" indent="0" algn="ctr" rtl="0">
                        <a:spcBef>
                          <a:spcPts val="0"/>
                        </a:spcBef>
                        <a:buSzPct val="25000"/>
                        <a:buNone/>
                      </a:pPr>
                      <a:r>
                        <a:rPr lang="en-US" sz="3200" u="none" strike="noStrike" cap="none" baseline="0" dirty="0"/>
                        <a:t>338</a:t>
                      </a:r>
                    </a:p>
                  </a:txBody>
                  <a:tcPr marL="66570" marR="66570" marT="33285" marB="33285">
                    <a:lnT w="12700" cap="flat" cmpd="sng">
                      <a:solidFill>
                        <a:schemeClr val="dk1"/>
                      </a:solidFill>
                      <a:prstDash val="solid"/>
                      <a:round/>
                      <a:headEnd type="none" w="med" len="med"/>
                      <a:tailEnd type="none" w="med" len="med"/>
                    </a:lnT>
                    <a:solidFill>
                      <a:schemeClr val="bg1"/>
                    </a:solidFill>
                  </a:tcPr>
                </a:tc>
                <a:tc>
                  <a:txBody>
                    <a:bodyPr/>
                    <a:lstStyle/>
                    <a:p>
                      <a:pPr marL="0" marR="0" lvl="0" indent="0" algn="ctr" rtl="0">
                        <a:spcBef>
                          <a:spcPts val="0"/>
                        </a:spcBef>
                        <a:buSzPct val="25000"/>
                        <a:buNone/>
                      </a:pPr>
                      <a:r>
                        <a:rPr lang="en-US" sz="3200" u="none" strike="noStrike" cap="none" baseline="0" dirty="0" smtClean="0"/>
                        <a:t>4.4</a:t>
                      </a:r>
                      <a:endParaRPr lang="en-US" sz="3200" u="none" strike="noStrike" cap="none" baseline="0" dirty="0"/>
                    </a:p>
                  </a:txBody>
                  <a:tcPr marL="66570" marR="66570" marT="33285" marB="33285">
                    <a:lnT w="12700" cap="flat" cmpd="sng">
                      <a:solidFill>
                        <a:schemeClr val="dk1"/>
                      </a:solidFill>
                      <a:prstDash val="solid"/>
                      <a:round/>
                      <a:headEnd type="none" w="med" len="med"/>
                      <a:tailEnd type="none" w="med" len="med"/>
                    </a:lnT>
                    <a:solidFill>
                      <a:schemeClr val="bg1"/>
                    </a:solidFill>
                  </a:tcPr>
                </a:tc>
                <a:tc>
                  <a:txBody>
                    <a:bodyPr/>
                    <a:lstStyle/>
                    <a:p>
                      <a:pPr marL="0" marR="0" lvl="0" indent="0" algn="ctr" rtl="0">
                        <a:spcBef>
                          <a:spcPts val="0"/>
                        </a:spcBef>
                        <a:buSzPct val="25000"/>
                        <a:buNone/>
                      </a:pPr>
                      <a:r>
                        <a:rPr lang="en-US" sz="3200" u="none" strike="noStrike" cap="none" baseline="0"/>
                        <a:t>D</a:t>
                      </a:r>
                    </a:p>
                  </a:txBody>
                  <a:tcPr marL="66570" marR="66570" marT="33285" marB="33285">
                    <a:lnT w="12700" cap="flat" cmpd="sng">
                      <a:solidFill>
                        <a:schemeClr val="dk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630337">
                <a:tc>
                  <a:txBody>
                    <a:bodyPr/>
                    <a:lstStyle/>
                    <a:p>
                      <a:pPr marL="0" marR="0" lvl="0" indent="0" algn="ctr" rtl="0">
                        <a:spcBef>
                          <a:spcPts val="0"/>
                        </a:spcBef>
                        <a:buSzPct val="25000"/>
                        <a:buNone/>
                      </a:pPr>
                      <a:r>
                        <a:rPr lang="en-US" sz="3200" u="none" strike="noStrike" cap="none" baseline="0"/>
                        <a:t>339</a:t>
                      </a:r>
                    </a:p>
                  </a:txBody>
                  <a:tcPr marL="66570" marR="66570" marT="33285" marB="3328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smtClean="0">
                          <a:ln>
                            <a:noFill/>
                          </a:ln>
                          <a:solidFill>
                            <a:prstClr val="black"/>
                          </a:solidFill>
                          <a:effectLst/>
                          <a:uLnTx/>
                          <a:uFillTx/>
                          <a:latin typeface="Arial" panose="020B0604020202020204"/>
                          <a:ea typeface="+mn-ea"/>
                          <a:cs typeface="+mn-cs"/>
                        </a:rPr>
                        <a:t>4.4</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D</a:t>
                      </a:r>
                    </a:p>
                  </a:txBody>
                  <a:tcPr marL="66570" marR="66570" marT="33285" marB="33285">
                    <a:solidFill>
                      <a:schemeClr val="bg1"/>
                    </a:solidFill>
                  </a:tcPr>
                </a:tc>
                <a:extLst>
                  <a:ext uri="{0D108BD9-81ED-4DB2-BD59-A6C34878D82A}">
                    <a16:rowId xmlns:a16="http://schemas.microsoft.com/office/drawing/2014/main" val="10002"/>
                  </a:ext>
                </a:extLst>
              </a:tr>
              <a:tr h="630337">
                <a:tc>
                  <a:txBody>
                    <a:bodyPr/>
                    <a:lstStyle/>
                    <a:p>
                      <a:pPr marL="0" marR="0" lvl="0" indent="0" algn="ctr" rtl="0">
                        <a:spcBef>
                          <a:spcPts val="0"/>
                        </a:spcBef>
                        <a:buSzPct val="25000"/>
                        <a:buNone/>
                      </a:pPr>
                      <a:r>
                        <a:rPr lang="en-US" sz="3200" u="none" strike="noStrike" cap="none" baseline="0"/>
                        <a:t>340</a:t>
                      </a:r>
                    </a:p>
                  </a:txBody>
                  <a:tcPr marL="66570" marR="66570" marT="33285" marB="3328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smtClean="0">
                          <a:ln>
                            <a:noFill/>
                          </a:ln>
                          <a:solidFill>
                            <a:prstClr val="black"/>
                          </a:solidFill>
                          <a:effectLst/>
                          <a:uLnTx/>
                          <a:uFillTx/>
                          <a:latin typeface="Arial" panose="020B0604020202020204"/>
                          <a:ea typeface="+mn-ea"/>
                          <a:cs typeface="+mn-cs"/>
                        </a:rPr>
                        <a:t>4.4</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P</a:t>
                      </a:r>
                    </a:p>
                  </a:txBody>
                  <a:tcPr marL="66570" marR="66570" marT="33285" marB="33285">
                    <a:solidFill>
                      <a:schemeClr val="bg1"/>
                    </a:solidFill>
                  </a:tcPr>
                </a:tc>
                <a:extLst>
                  <a:ext uri="{0D108BD9-81ED-4DB2-BD59-A6C34878D82A}">
                    <a16:rowId xmlns:a16="http://schemas.microsoft.com/office/drawing/2014/main" val="10003"/>
                  </a:ext>
                </a:extLst>
              </a:tr>
              <a:tr h="630337">
                <a:tc>
                  <a:txBody>
                    <a:bodyPr/>
                    <a:lstStyle/>
                    <a:p>
                      <a:pPr marL="0" marR="0" lvl="0" indent="0" algn="ctr" rtl="0">
                        <a:spcBef>
                          <a:spcPts val="0"/>
                        </a:spcBef>
                        <a:buSzPct val="25000"/>
                        <a:buNone/>
                      </a:pPr>
                      <a:r>
                        <a:rPr lang="en-US" sz="3200" u="none" strike="noStrike" cap="none" baseline="0"/>
                        <a:t>341</a:t>
                      </a:r>
                    </a:p>
                  </a:txBody>
                  <a:tcPr marL="66570" marR="66570" marT="33285" marB="3328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dirty="0" smtClean="0">
                          <a:ln>
                            <a:noFill/>
                          </a:ln>
                          <a:solidFill>
                            <a:prstClr val="black"/>
                          </a:solidFill>
                          <a:effectLst/>
                          <a:uLnTx/>
                          <a:uFillTx/>
                          <a:latin typeface="Arial" panose="020B0604020202020204"/>
                          <a:ea typeface="+mn-ea"/>
                          <a:cs typeface="+mn-cs"/>
                        </a:rPr>
                        <a:t>4.4</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P</a:t>
                      </a:r>
                    </a:p>
                  </a:txBody>
                  <a:tcPr marL="66570" marR="66570" marT="33285" marB="33285">
                    <a:solidFill>
                      <a:schemeClr val="bg1"/>
                    </a:solidFill>
                  </a:tcPr>
                </a:tc>
                <a:extLst>
                  <a:ext uri="{0D108BD9-81ED-4DB2-BD59-A6C34878D82A}">
                    <a16:rowId xmlns:a16="http://schemas.microsoft.com/office/drawing/2014/main" val="10004"/>
                  </a:ext>
                </a:extLst>
              </a:tr>
              <a:tr h="630337">
                <a:tc>
                  <a:txBody>
                    <a:bodyPr/>
                    <a:lstStyle/>
                    <a:p>
                      <a:pPr marL="0" marR="0" lvl="0" indent="0" algn="ctr" rtl="0">
                        <a:spcBef>
                          <a:spcPts val="0"/>
                        </a:spcBef>
                        <a:buSzPct val="25000"/>
                        <a:buNone/>
                      </a:pPr>
                      <a:r>
                        <a:rPr lang="en-US" sz="3200" u="none" strike="noStrike" cap="none" baseline="0"/>
                        <a:t>…</a:t>
                      </a:r>
                    </a:p>
                  </a:txBody>
                  <a:tcPr marL="66570" marR="66570" marT="33285" marB="33285">
                    <a:solidFill>
                      <a:schemeClr val="bg1"/>
                    </a:solidFill>
                  </a:tcPr>
                </a:tc>
                <a:tc>
                  <a:txBody>
                    <a:bodyPr/>
                    <a:lstStyle/>
                    <a:p>
                      <a:pPr marL="0" marR="0" lvl="0" indent="0" algn="ctr" rtl="0">
                        <a:spcBef>
                          <a:spcPts val="0"/>
                        </a:spcBef>
                        <a:buNone/>
                      </a:pPr>
                      <a:endParaRPr sz="3200" u="none" strike="noStrike" cap="none" baseline="0" dirty="0"/>
                    </a:p>
                  </a:txBody>
                  <a:tcPr marL="66570" marR="66570" marT="33285" marB="33285">
                    <a:solidFill>
                      <a:schemeClr val="bg1"/>
                    </a:solidFill>
                  </a:tcPr>
                </a:tc>
                <a:tc>
                  <a:txBody>
                    <a:bodyPr/>
                    <a:lstStyle/>
                    <a:p>
                      <a:pPr marL="0" marR="0" lvl="0" indent="0" algn="ctr" rtl="0">
                        <a:spcBef>
                          <a:spcPts val="0"/>
                        </a:spcBef>
                        <a:buNone/>
                      </a:pPr>
                      <a:endParaRPr sz="3200" u="none" strike="noStrike" cap="none" baseline="0"/>
                    </a:p>
                  </a:txBody>
                  <a:tcPr marL="66570" marR="66570" marT="33285" marB="33285">
                    <a:solidFill>
                      <a:schemeClr val="bg1"/>
                    </a:solidFill>
                  </a:tcPr>
                </a:tc>
                <a:extLst>
                  <a:ext uri="{0D108BD9-81ED-4DB2-BD59-A6C34878D82A}">
                    <a16:rowId xmlns:a16="http://schemas.microsoft.com/office/drawing/2014/main" val="10005"/>
                  </a:ext>
                </a:extLst>
              </a:tr>
              <a:tr h="630337">
                <a:tc>
                  <a:txBody>
                    <a:bodyPr/>
                    <a:lstStyle/>
                    <a:p>
                      <a:pPr marL="0" marR="0" lvl="0" indent="0" algn="ctr" rtl="0">
                        <a:spcBef>
                          <a:spcPts val="0"/>
                        </a:spcBef>
                        <a:buSzPct val="25000"/>
                        <a:buNone/>
                      </a:pPr>
                      <a:r>
                        <a:rPr lang="en-US" sz="3200" u="none" strike="noStrike" cap="none" baseline="0"/>
                        <a:t>348</a:t>
                      </a: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dirty="0" smtClean="0"/>
                        <a:t>4.9</a:t>
                      </a:r>
                      <a:endParaRPr lang="en-US" sz="3200" u="none" strike="noStrike" cap="none" baseline="0" dirty="0"/>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P</a:t>
                      </a:r>
                    </a:p>
                  </a:txBody>
                  <a:tcPr marL="66570" marR="66570" marT="33285" marB="33285">
                    <a:solidFill>
                      <a:schemeClr val="bg1"/>
                    </a:solidFill>
                  </a:tcPr>
                </a:tc>
                <a:extLst>
                  <a:ext uri="{0D108BD9-81ED-4DB2-BD59-A6C34878D82A}">
                    <a16:rowId xmlns:a16="http://schemas.microsoft.com/office/drawing/2014/main" val="10006"/>
                  </a:ext>
                </a:extLst>
              </a:tr>
              <a:tr h="630337">
                <a:tc>
                  <a:txBody>
                    <a:bodyPr/>
                    <a:lstStyle/>
                    <a:p>
                      <a:pPr marL="0" marR="0" lvl="0" indent="0" algn="ctr" rtl="0">
                        <a:spcBef>
                          <a:spcPts val="0"/>
                        </a:spcBef>
                        <a:buSzPct val="25000"/>
                        <a:buNone/>
                      </a:pPr>
                      <a:r>
                        <a:rPr lang="en-US" sz="3200" u="none" strike="noStrike" cap="none" baseline="0"/>
                        <a:t>349</a:t>
                      </a:r>
                    </a:p>
                  </a:txBody>
                  <a:tcPr marL="66570" marR="66570" marT="33285" marB="3328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smtClean="0">
                          <a:ln>
                            <a:noFill/>
                          </a:ln>
                          <a:solidFill>
                            <a:prstClr val="black"/>
                          </a:solidFill>
                          <a:effectLst/>
                          <a:uLnTx/>
                          <a:uFillTx/>
                          <a:latin typeface="Arial" panose="020B0604020202020204"/>
                          <a:ea typeface="+mn-ea"/>
                          <a:cs typeface="+mn-cs"/>
                        </a:rPr>
                        <a:t>4.9</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P</a:t>
                      </a:r>
                    </a:p>
                  </a:txBody>
                  <a:tcPr marL="66570" marR="66570" marT="33285" marB="33285">
                    <a:solidFill>
                      <a:schemeClr val="bg1"/>
                    </a:solidFill>
                  </a:tcPr>
                </a:tc>
                <a:extLst>
                  <a:ext uri="{0D108BD9-81ED-4DB2-BD59-A6C34878D82A}">
                    <a16:rowId xmlns:a16="http://schemas.microsoft.com/office/drawing/2014/main" val="10007"/>
                  </a:ext>
                </a:extLst>
              </a:tr>
              <a:tr h="630337">
                <a:tc>
                  <a:txBody>
                    <a:bodyPr/>
                    <a:lstStyle/>
                    <a:p>
                      <a:pPr marL="0" marR="0" lvl="0" indent="0" algn="ctr" rtl="0">
                        <a:spcBef>
                          <a:spcPts val="0"/>
                        </a:spcBef>
                        <a:buSzPct val="25000"/>
                        <a:buNone/>
                      </a:pPr>
                      <a:r>
                        <a:rPr lang="en-US" sz="3200" u="none" strike="noStrike" cap="none" baseline="0"/>
                        <a:t>350</a:t>
                      </a:r>
                    </a:p>
                  </a:txBody>
                  <a:tcPr marL="66570" marR="66570" marT="33285" marB="33285">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smtClean="0">
                          <a:ln>
                            <a:noFill/>
                          </a:ln>
                          <a:solidFill>
                            <a:prstClr val="black"/>
                          </a:solidFill>
                          <a:effectLst/>
                          <a:uLnTx/>
                          <a:uFillTx/>
                          <a:latin typeface="Arial" panose="020B0604020202020204"/>
                          <a:ea typeface="+mn-ea"/>
                          <a:cs typeface="+mn-cs"/>
                        </a:rPr>
                        <a:t>4.9</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solidFill>
                      <a:schemeClr val="bg1"/>
                    </a:solidFill>
                  </a:tcPr>
                </a:tc>
                <a:tc>
                  <a:txBody>
                    <a:bodyPr/>
                    <a:lstStyle/>
                    <a:p>
                      <a:pPr marL="0" marR="0" lvl="0" indent="0" algn="ctr" rtl="0">
                        <a:spcBef>
                          <a:spcPts val="0"/>
                        </a:spcBef>
                        <a:buSzPct val="25000"/>
                        <a:buNone/>
                      </a:pPr>
                      <a:r>
                        <a:rPr lang="en-US" sz="3200" u="none" strike="noStrike" cap="none" baseline="0"/>
                        <a:t>M</a:t>
                      </a:r>
                    </a:p>
                  </a:txBody>
                  <a:tcPr marL="66570" marR="66570" marT="33285" marB="33285">
                    <a:solidFill>
                      <a:schemeClr val="bg1"/>
                    </a:solidFill>
                  </a:tcPr>
                </a:tc>
                <a:extLst>
                  <a:ext uri="{0D108BD9-81ED-4DB2-BD59-A6C34878D82A}">
                    <a16:rowId xmlns:a16="http://schemas.microsoft.com/office/drawing/2014/main" val="10008"/>
                  </a:ext>
                </a:extLst>
              </a:tr>
              <a:tr h="630337">
                <a:tc>
                  <a:txBody>
                    <a:bodyPr/>
                    <a:lstStyle/>
                    <a:p>
                      <a:pPr marL="0" marR="0" lvl="0" indent="0" algn="ctr" rtl="0">
                        <a:spcBef>
                          <a:spcPts val="0"/>
                        </a:spcBef>
                        <a:buSzPct val="25000"/>
                        <a:buNone/>
                      </a:pPr>
                      <a:r>
                        <a:rPr lang="en-US" sz="3200" u="none" strike="noStrike" cap="none" baseline="0"/>
                        <a:t>351</a:t>
                      </a:r>
                    </a:p>
                  </a:txBody>
                  <a:tcPr marL="66570" marR="66570" marT="33285" marB="33285">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0" i="0" u="none" strike="noStrike" kern="1200" cap="none" spc="0" normalizeH="0" baseline="0" noProof="0" dirty="0" smtClean="0">
                          <a:ln>
                            <a:noFill/>
                          </a:ln>
                          <a:solidFill>
                            <a:prstClr val="black"/>
                          </a:solidFill>
                          <a:effectLst/>
                          <a:uLnTx/>
                          <a:uFillTx/>
                          <a:latin typeface="Arial" panose="020B0604020202020204"/>
                          <a:ea typeface="+mn-ea"/>
                          <a:cs typeface="+mn-cs"/>
                        </a:rPr>
                        <a:t>4.9</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marL="66570" marR="66570" marT="33285" marB="33285">
                    <a:lnB w="12700" cap="flat" cmpd="sng">
                      <a:solidFill>
                        <a:schemeClr val="dk1"/>
                      </a:solidFill>
                      <a:prstDash val="solid"/>
                      <a:round/>
                      <a:headEnd type="none" w="med" len="med"/>
                      <a:tailEnd type="none" w="med" len="med"/>
                    </a:lnB>
                    <a:solidFill>
                      <a:schemeClr val="bg1"/>
                    </a:solidFill>
                  </a:tcPr>
                </a:tc>
                <a:tc>
                  <a:txBody>
                    <a:bodyPr/>
                    <a:lstStyle/>
                    <a:p>
                      <a:pPr marL="0" marR="0" lvl="0" indent="0" algn="ctr" rtl="0">
                        <a:spcBef>
                          <a:spcPts val="0"/>
                        </a:spcBef>
                        <a:buSzPct val="25000"/>
                        <a:buNone/>
                      </a:pPr>
                      <a:r>
                        <a:rPr lang="en-US" sz="3200" u="none" strike="noStrike" cap="none" baseline="0" dirty="0"/>
                        <a:t>M</a:t>
                      </a:r>
                    </a:p>
                  </a:txBody>
                  <a:tcPr marL="66570" marR="66570" marT="33285" marB="33285">
                    <a:lnB w="12700" cap="flat" cmpd="sng">
                      <a:solidFill>
                        <a:schemeClr val="dk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45" name="Shape 145"/>
          <p:cNvSpPr/>
          <p:nvPr/>
        </p:nvSpPr>
        <p:spPr>
          <a:xfrm>
            <a:off x="7582495" y="2457876"/>
            <a:ext cx="939966" cy="3070725"/>
          </a:xfrm>
          <a:custGeom>
            <a:avLst/>
            <a:gdLst/>
            <a:ahLst/>
            <a:cxnLst/>
            <a:rect l="0" t="0" r="0" b="0"/>
            <a:pathLst>
              <a:path w="1291268" h="3236686" extrusionOk="0">
                <a:moveTo>
                  <a:pt x="870857" y="43543"/>
                </a:moveTo>
                <a:cubicBezTo>
                  <a:pt x="730552" y="48381"/>
                  <a:pt x="590058" y="49300"/>
                  <a:pt x="449943" y="58057"/>
                </a:cubicBezTo>
                <a:cubicBezTo>
                  <a:pt x="434673" y="59011"/>
                  <a:pt x="421111" y="68368"/>
                  <a:pt x="406400" y="72571"/>
                </a:cubicBezTo>
                <a:cubicBezTo>
                  <a:pt x="252880" y="116435"/>
                  <a:pt x="468166" y="47144"/>
                  <a:pt x="261257" y="116114"/>
                </a:cubicBezTo>
                <a:lnTo>
                  <a:pt x="217715" y="130629"/>
                </a:lnTo>
                <a:cubicBezTo>
                  <a:pt x="188686" y="159657"/>
                  <a:pt x="143611" y="178768"/>
                  <a:pt x="130629" y="217714"/>
                </a:cubicBezTo>
                <a:cubicBezTo>
                  <a:pt x="97687" y="316542"/>
                  <a:pt x="139148" y="194997"/>
                  <a:pt x="87086" y="333829"/>
                </a:cubicBezTo>
                <a:cubicBezTo>
                  <a:pt x="81714" y="348154"/>
                  <a:pt x="77944" y="363046"/>
                  <a:pt x="72572" y="377371"/>
                </a:cubicBezTo>
                <a:cubicBezTo>
                  <a:pt x="63424" y="401766"/>
                  <a:pt x="53219" y="425752"/>
                  <a:pt x="43543" y="449943"/>
                </a:cubicBezTo>
                <a:cubicBezTo>
                  <a:pt x="38705" y="474133"/>
                  <a:pt x="31611" y="497980"/>
                  <a:pt x="29029" y="522514"/>
                </a:cubicBezTo>
                <a:cubicBezTo>
                  <a:pt x="2622" y="773381"/>
                  <a:pt x="38423" y="653992"/>
                  <a:pt x="0" y="769257"/>
                </a:cubicBezTo>
                <a:cubicBezTo>
                  <a:pt x="4838" y="1020838"/>
                  <a:pt x="5534" y="1272533"/>
                  <a:pt x="14515" y="1524000"/>
                </a:cubicBezTo>
                <a:cubicBezTo>
                  <a:pt x="15227" y="1543935"/>
                  <a:pt x="24702" y="1562584"/>
                  <a:pt x="29029" y="1582057"/>
                </a:cubicBezTo>
                <a:cubicBezTo>
                  <a:pt x="34380" y="1606139"/>
                  <a:pt x="39487" y="1630295"/>
                  <a:pt x="43543" y="1654629"/>
                </a:cubicBezTo>
                <a:cubicBezTo>
                  <a:pt x="79541" y="1870622"/>
                  <a:pt x="38371" y="1657804"/>
                  <a:pt x="72572" y="1828800"/>
                </a:cubicBezTo>
                <a:cubicBezTo>
                  <a:pt x="67734" y="1867505"/>
                  <a:pt x="63212" y="1906250"/>
                  <a:pt x="58057" y="1944914"/>
                </a:cubicBezTo>
                <a:cubicBezTo>
                  <a:pt x="53536" y="1978824"/>
                  <a:pt x="47540" y="2012538"/>
                  <a:pt x="43543" y="2046514"/>
                </a:cubicBezTo>
                <a:cubicBezTo>
                  <a:pt x="37862" y="2094803"/>
                  <a:pt x="33867" y="2143276"/>
                  <a:pt x="29029" y="2191657"/>
                </a:cubicBezTo>
                <a:cubicBezTo>
                  <a:pt x="33867" y="2322286"/>
                  <a:pt x="35635" y="2453064"/>
                  <a:pt x="43543" y="2583543"/>
                </a:cubicBezTo>
                <a:cubicBezTo>
                  <a:pt x="45081" y="2608924"/>
                  <a:pt x="56803" y="2682634"/>
                  <a:pt x="72572" y="2714171"/>
                </a:cubicBezTo>
                <a:cubicBezTo>
                  <a:pt x="80373" y="2729773"/>
                  <a:pt x="93799" y="2742112"/>
                  <a:pt x="101600" y="2757714"/>
                </a:cubicBezTo>
                <a:cubicBezTo>
                  <a:pt x="108442" y="2771398"/>
                  <a:pt x="108524" y="2787973"/>
                  <a:pt x="116115" y="2801257"/>
                </a:cubicBezTo>
                <a:cubicBezTo>
                  <a:pt x="128117" y="2822260"/>
                  <a:pt x="146836" y="2838801"/>
                  <a:pt x="159657" y="2859314"/>
                </a:cubicBezTo>
                <a:cubicBezTo>
                  <a:pt x="171124" y="2877662"/>
                  <a:pt x="177951" y="2898585"/>
                  <a:pt x="188686" y="2917371"/>
                </a:cubicBezTo>
                <a:cubicBezTo>
                  <a:pt x="197341" y="2932517"/>
                  <a:pt x="208039" y="2946400"/>
                  <a:pt x="217715" y="2960914"/>
                </a:cubicBezTo>
                <a:cubicBezTo>
                  <a:pt x="245211" y="3043404"/>
                  <a:pt x="221410" y="2993638"/>
                  <a:pt x="319315" y="3091543"/>
                </a:cubicBezTo>
                <a:cubicBezTo>
                  <a:pt x="356886" y="3129114"/>
                  <a:pt x="397857" y="3175782"/>
                  <a:pt x="449943" y="3193143"/>
                </a:cubicBezTo>
                <a:cubicBezTo>
                  <a:pt x="555953" y="3228479"/>
                  <a:pt x="507344" y="3214749"/>
                  <a:pt x="595086" y="3236686"/>
                </a:cubicBezTo>
                <a:cubicBezTo>
                  <a:pt x="645723" y="3232466"/>
                  <a:pt x="761844" y="3232208"/>
                  <a:pt x="827315" y="3207657"/>
                </a:cubicBezTo>
                <a:cubicBezTo>
                  <a:pt x="847574" y="3200060"/>
                  <a:pt x="866020" y="3188305"/>
                  <a:pt x="885372" y="3178629"/>
                </a:cubicBezTo>
                <a:cubicBezTo>
                  <a:pt x="899886" y="3164115"/>
                  <a:pt x="913028" y="3148084"/>
                  <a:pt x="928915" y="3135086"/>
                </a:cubicBezTo>
                <a:cubicBezTo>
                  <a:pt x="966360" y="3104449"/>
                  <a:pt x="1045029" y="3048000"/>
                  <a:pt x="1045029" y="3048000"/>
                </a:cubicBezTo>
                <a:cubicBezTo>
                  <a:pt x="1049867" y="3033486"/>
                  <a:pt x="1051952" y="3017741"/>
                  <a:pt x="1059543" y="3004457"/>
                </a:cubicBezTo>
                <a:cubicBezTo>
                  <a:pt x="1071545" y="2983454"/>
                  <a:pt x="1094819" y="2969134"/>
                  <a:pt x="1103086" y="2946400"/>
                </a:cubicBezTo>
                <a:cubicBezTo>
                  <a:pt x="1114777" y="2914249"/>
                  <a:pt x="1109907" y="2878134"/>
                  <a:pt x="1117600" y="2844800"/>
                </a:cubicBezTo>
                <a:cubicBezTo>
                  <a:pt x="1124480" y="2814985"/>
                  <a:pt x="1136953" y="2786743"/>
                  <a:pt x="1146629" y="2757714"/>
                </a:cubicBezTo>
                <a:cubicBezTo>
                  <a:pt x="1155935" y="2729795"/>
                  <a:pt x="1155879" y="2699583"/>
                  <a:pt x="1161143" y="2670629"/>
                </a:cubicBezTo>
                <a:cubicBezTo>
                  <a:pt x="1183034" y="2550224"/>
                  <a:pt x="1166871" y="2644851"/>
                  <a:pt x="1190172" y="2540000"/>
                </a:cubicBezTo>
                <a:cubicBezTo>
                  <a:pt x="1195524" y="2515918"/>
                  <a:pt x="1199335" y="2491511"/>
                  <a:pt x="1204686" y="2467429"/>
                </a:cubicBezTo>
                <a:cubicBezTo>
                  <a:pt x="1216837" y="2412747"/>
                  <a:pt x="1217549" y="2414323"/>
                  <a:pt x="1233715" y="2365829"/>
                </a:cubicBezTo>
                <a:cubicBezTo>
                  <a:pt x="1348671" y="1676077"/>
                  <a:pt x="1260399" y="2236542"/>
                  <a:pt x="1233715" y="435429"/>
                </a:cubicBezTo>
                <a:cubicBezTo>
                  <a:pt x="1233137" y="396427"/>
                  <a:pt x="1232319" y="356048"/>
                  <a:pt x="1219200" y="319314"/>
                </a:cubicBezTo>
                <a:cubicBezTo>
                  <a:pt x="1207466" y="286459"/>
                  <a:pt x="1161143" y="232229"/>
                  <a:pt x="1161143" y="232229"/>
                </a:cubicBezTo>
                <a:cubicBezTo>
                  <a:pt x="1136514" y="158339"/>
                  <a:pt x="1166421" y="209357"/>
                  <a:pt x="1103086" y="174171"/>
                </a:cubicBezTo>
                <a:cubicBezTo>
                  <a:pt x="986984" y="109669"/>
                  <a:pt x="1052217" y="117913"/>
                  <a:pt x="928915" y="87086"/>
                </a:cubicBezTo>
                <a:cubicBezTo>
                  <a:pt x="841171" y="65149"/>
                  <a:pt x="889783" y="78880"/>
                  <a:pt x="783772" y="43543"/>
                </a:cubicBezTo>
                <a:lnTo>
                  <a:pt x="696686" y="14514"/>
                </a:lnTo>
                <a:cubicBezTo>
                  <a:pt x="690195" y="12350"/>
                  <a:pt x="687010" y="4838"/>
                  <a:pt x="682172" y="0"/>
                </a:cubicBezTo>
              </a:path>
            </a:pathLst>
          </a:custGeom>
          <a:noFill/>
          <a:ln w="25400" cap="flat" cmpd="sng">
            <a:solidFill>
              <a:srgbClr val="FF0000"/>
            </a:solidFill>
            <a:prstDash val="solid"/>
            <a:round/>
            <a:headEnd type="none" w="med" len="med"/>
            <a:tailEnd type="none" w="med" len="med"/>
          </a:ln>
        </p:spPr>
        <p:txBody>
          <a:bodyPr lIns="66552" tIns="33267" rIns="66552" bIns="33267" anchor="ctr" anchorCtr="0">
            <a:noAutofit/>
          </a:bodyPr>
          <a:lstStyle/>
          <a:p>
            <a:pPr algn="ctr"/>
            <a:endParaRPr sz="1456">
              <a:solidFill>
                <a:schemeClr val="lt1"/>
              </a:solidFill>
              <a:latin typeface="Calibri"/>
              <a:ea typeface="Calibri"/>
              <a:cs typeface="Calibri"/>
              <a:sym typeface="Calibri"/>
            </a:endParaRPr>
          </a:p>
        </p:txBody>
      </p:sp>
      <p:sp>
        <p:nvSpPr>
          <p:cNvPr id="146" name="Shape 146"/>
          <p:cNvSpPr/>
          <p:nvPr/>
        </p:nvSpPr>
        <p:spPr>
          <a:xfrm>
            <a:off x="2839222" y="2359403"/>
            <a:ext cx="1198206" cy="3169199"/>
          </a:xfrm>
          <a:custGeom>
            <a:avLst/>
            <a:gdLst/>
            <a:ahLst/>
            <a:cxnLst/>
            <a:rect l="0" t="0" r="0" b="0"/>
            <a:pathLst>
              <a:path w="1567601" h="3251200" extrusionOk="0">
                <a:moveTo>
                  <a:pt x="1320800" y="319314"/>
                </a:moveTo>
                <a:cubicBezTo>
                  <a:pt x="1291772" y="290285"/>
                  <a:pt x="1265772" y="257873"/>
                  <a:pt x="1233715" y="232228"/>
                </a:cubicBezTo>
                <a:cubicBezTo>
                  <a:pt x="1216819" y="218712"/>
                  <a:pt x="1194443" y="213935"/>
                  <a:pt x="1175657" y="203200"/>
                </a:cubicBezTo>
                <a:cubicBezTo>
                  <a:pt x="1114548" y="168281"/>
                  <a:pt x="1147177" y="174391"/>
                  <a:pt x="1074057" y="145143"/>
                </a:cubicBezTo>
                <a:cubicBezTo>
                  <a:pt x="1045647" y="133779"/>
                  <a:pt x="1016000" y="125790"/>
                  <a:pt x="986972" y="116114"/>
                </a:cubicBezTo>
                <a:cubicBezTo>
                  <a:pt x="940165" y="100511"/>
                  <a:pt x="841829" y="87085"/>
                  <a:pt x="841829" y="87085"/>
                </a:cubicBezTo>
                <a:cubicBezTo>
                  <a:pt x="716038" y="91923"/>
                  <a:pt x="590110" y="93985"/>
                  <a:pt x="464457" y="101600"/>
                </a:cubicBezTo>
                <a:cubicBezTo>
                  <a:pt x="430309" y="103670"/>
                  <a:pt x="396767" y="111593"/>
                  <a:pt x="362857" y="116114"/>
                </a:cubicBezTo>
                <a:lnTo>
                  <a:pt x="246743" y="130628"/>
                </a:lnTo>
                <a:cubicBezTo>
                  <a:pt x="232229" y="135466"/>
                  <a:pt x="217911" y="140940"/>
                  <a:pt x="203200" y="145143"/>
                </a:cubicBezTo>
                <a:cubicBezTo>
                  <a:pt x="75599" y="181601"/>
                  <a:pt x="206022" y="139365"/>
                  <a:pt x="101600" y="174171"/>
                </a:cubicBezTo>
                <a:cubicBezTo>
                  <a:pt x="87086" y="183847"/>
                  <a:pt x="70392" y="190865"/>
                  <a:pt x="58057" y="203200"/>
                </a:cubicBezTo>
                <a:cubicBezTo>
                  <a:pt x="32613" y="228644"/>
                  <a:pt x="23959" y="257232"/>
                  <a:pt x="14515" y="290285"/>
                </a:cubicBezTo>
                <a:cubicBezTo>
                  <a:pt x="9035" y="309466"/>
                  <a:pt x="4838" y="328990"/>
                  <a:pt x="0" y="348343"/>
                </a:cubicBezTo>
                <a:cubicBezTo>
                  <a:pt x="4838" y="464457"/>
                  <a:pt x="2951" y="581047"/>
                  <a:pt x="14515" y="696685"/>
                </a:cubicBezTo>
                <a:cubicBezTo>
                  <a:pt x="17560" y="727132"/>
                  <a:pt x="37132" y="753851"/>
                  <a:pt x="43543" y="783771"/>
                </a:cubicBezTo>
                <a:cubicBezTo>
                  <a:pt x="51716" y="821911"/>
                  <a:pt x="49884" y="861745"/>
                  <a:pt x="58057" y="899885"/>
                </a:cubicBezTo>
                <a:cubicBezTo>
                  <a:pt x="64468" y="929805"/>
                  <a:pt x="87086" y="986971"/>
                  <a:pt x="87086" y="986971"/>
                </a:cubicBezTo>
                <a:lnTo>
                  <a:pt x="116115" y="1248228"/>
                </a:lnTo>
                <a:cubicBezTo>
                  <a:pt x="119494" y="1278640"/>
                  <a:pt x="128170" y="1309854"/>
                  <a:pt x="145143" y="1335314"/>
                </a:cubicBezTo>
                <a:lnTo>
                  <a:pt x="174172" y="1378857"/>
                </a:lnTo>
                <a:cubicBezTo>
                  <a:pt x="179010" y="1403047"/>
                  <a:pt x="182195" y="1427628"/>
                  <a:pt x="188686" y="1451428"/>
                </a:cubicBezTo>
                <a:cubicBezTo>
                  <a:pt x="196737" y="1480949"/>
                  <a:pt x="217715" y="1538514"/>
                  <a:pt x="217715" y="1538514"/>
                </a:cubicBezTo>
                <a:cubicBezTo>
                  <a:pt x="203201" y="1683657"/>
                  <a:pt x="194239" y="1829463"/>
                  <a:pt x="174172" y="1973943"/>
                </a:cubicBezTo>
                <a:cubicBezTo>
                  <a:pt x="169963" y="2004251"/>
                  <a:pt x="152564" y="2031343"/>
                  <a:pt x="145143" y="2061028"/>
                </a:cubicBezTo>
                <a:cubicBezTo>
                  <a:pt x="138005" y="2089578"/>
                  <a:pt x="135104" y="2119027"/>
                  <a:pt x="130629" y="2148114"/>
                </a:cubicBezTo>
                <a:cubicBezTo>
                  <a:pt x="125427" y="2181927"/>
                  <a:pt x="124412" y="2216525"/>
                  <a:pt x="116115" y="2249714"/>
                </a:cubicBezTo>
                <a:cubicBezTo>
                  <a:pt x="109796" y="2274990"/>
                  <a:pt x="95325" y="2297568"/>
                  <a:pt x="87086" y="2322285"/>
                </a:cubicBezTo>
                <a:cubicBezTo>
                  <a:pt x="80778" y="2341210"/>
                  <a:pt x="77410" y="2360990"/>
                  <a:pt x="72572" y="2380343"/>
                </a:cubicBezTo>
                <a:cubicBezTo>
                  <a:pt x="77410" y="2598057"/>
                  <a:pt x="78205" y="2815898"/>
                  <a:pt x="87086" y="3033485"/>
                </a:cubicBezTo>
                <a:cubicBezTo>
                  <a:pt x="89098" y="3082782"/>
                  <a:pt x="111930" y="3105970"/>
                  <a:pt x="130629" y="3149600"/>
                </a:cubicBezTo>
                <a:cubicBezTo>
                  <a:pt x="136656" y="3163662"/>
                  <a:pt x="130300" y="3189432"/>
                  <a:pt x="145143" y="3193143"/>
                </a:cubicBezTo>
                <a:cubicBezTo>
                  <a:pt x="215704" y="3210783"/>
                  <a:pt x="290286" y="3202819"/>
                  <a:pt x="362857" y="3207657"/>
                </a:cubicBezTo>
                <a:cubicBezTo>
                  <a:pt x="382210" y="3212495"/>
                  <a:pt x="401734" y="3216691"/>
                  <a:pt x="420915" y="3222171"/>
                </a:cubicBezTo>
                <a:cubicBezTo>
                  <a:pt x="566714" y="3263827"/>
                  <a:pt x="340959" y="3205810"/>
                  <a:pt x="522515" y="3251200"/>
                </a:cubicBezTo>
                <a:cubicBezTo>
                  <a:pt x="604762" y="3246362"/>
                  <a:pt x="687177" y="3243822"/>
                  <a:pt x="769257" y="3236685"/>
                </a:cubicBezTo>
                <a:cubicBezTo>
                  <a:pt x="798575" y="3234136"/>
                  <a:pt x="827210" y="3226333"/>
                  <a:pt x="856343" y="3222171"/>
                </a:cubicBezTo>
                <a:cubicBezTo>
                  <a:pt x="894957" y="3216655"/>
                  <a:pt x="933752" y="3212495"/>
                  <a:pt x="972457" y="3207657"/>
                </a:cubicBezTo>
                <a:cubicBezTo>
                  <a:pt x="986971" y="3202819"/>
                  <a:pt x="1001065" y="3196462"/>
                  <a:pt x="1016000" y="3193143"/>
                </a:cubicBezTo>
                <a:cubicBezTo>
                  <a:pt x="1044728" y="3186759"/>
                  <a:pt x="1074694" y="3186371"/>
                  <a:pt x="1103086" y="3178628"/>
                </a:cubicBezTo>
                <a:cubicBezTo>
                  <a:pt x="1128222" y="3171773"/>
                  <a:pt x="1150940" y="3157839"/>
                  <a:pt x="1175657" y="3149600"/>
                </a:cubicBezTo>
                <a:cubicBezTo>
                  <a:pt x="1243899" y="3126853"/>
                  <a:pt x="1234904" y="3144992"/>
                  <a:pt x="1306286" y="3106057"/>
                </a:cubicBezTo>
                <a:cubicBezTo>
                  <a:pt x="1336914" y="3089351"/>
                  <a:pt x="1364343" y="3067352"/>
                  <a:pt x="1393372" y="3048000"/>
                </a:cubicBezTo>
                <a:lnTo>
                  <a:pt x="1436915" y="3018971"/>
                </a:lnTo>
                <a:cubicBezTo>
                  <a:pt x="1460976" y="2982879"/>
                  <a:pt x="1479189" y="2959458"/>
                  <a:pt x="1494972" y="2917371"/>
                </a:cubicBezTo>
                <a:cubicBezTo>
                  <a:pt x="1501976" y="2898693"/>
                  <a:pt x="1505810" y="2878920"/>
                  <a:pt x="1509486" y="2859314"/>
                </a:cubicBezTo>
                <a:cubicBezTo>
                  <a:pt x="1520333" y="2801464"/>
                  <a:pt x="1538515" y="2685143"/>
                  <a:pt x="1538515" y="2685143"/>
                </a:cubicBezTo>
                <a:cubicBezTo>
                  <a:pt x="1543353" y="2535162"/>
                  <a:pt x="1546366" y="2385111"/>
                  <a:pt x="1553029" y="2235200"/>
                </a:cubicBezTo>
                <a:cubicBezTo>
                  <a:pt x="1556044" y="2167361"/>
                  <a:pt x="1568556" y="2099898"/>
                  <a:pt x="1567543" y="2032000"/>
                </a:cubicBezTo>
                <a:cubicBezTo>
                  <a:pt x="1563714" y="1775427"/>
                  <a:pt x="1552002" y="1518990"/>
                  <a:pt x="1538515" y="1262743"/>
                </a:cubicBezTo>
                <a:cubicBezTo>
                  <a:pt x="1535839" y="1211903"/>
                  <a:pt x="1514388" y="1191932"/>
                  <a:pt x="1494972" y="1146628"/>
                </a:cubicBezTo>
                <a:cubicBezTo>
                  <a:pt x="1488945" y="1132566"/>
                  <a:pt x="1485295" y="1117599"/>
                  <a:pt x="1480457" y="1103085"/>
                </a:cubicBezTo>
                <a:cubicBezTo>
                  <a:pt x="1475619" y="1074057"/>
                  <a:pt x="1476000" y="1043657"/>
                  <a:pt x="1465943" y="1016000"/>
                </a:cubicBezTo>
                <a:cubicBezTo>
                  <a:pt x="1404540" y="847140"/>
                  <a:pt x="1436738" y="1015295"/>
                  <a:pt x="1407886" y="899885"/>
                </a:cubicBezTo>
                <a:cubicBezTo>
                  <a:pt x="1381923" y="796033"/>
                  <a:pt x="1403433" y="848594"/>
                  <a:pt x="1378857" y="725714"/>
                </a:cubicBezTo>
                <a:cubicBezTo>
                  <a:pt x="1375856" y="710712"/>
                  <a:pt x="1369181" y="696685"/>
                  <a:pt x="1364343" y="682171"/>
                </a:cubicBezTo>
                <a:cubicBezTo>
                  <a:pt x="1345502" y="550279"/>
                  <a:pt x="1360648" y="613027"/>
                  <a:pt x="1320800" y="493485"/>
                </a:cubicBezTo>
                <a:lnTo>
                  <a:pt x="1306286" y="449943"/>
                </a:lnTo>
                <a:lnTo>
                  <a:pt x="1291772" y="406400"/>
                </a:lnTo>
                <a:cubicBezTo>
                  <a:pt x="1276524" y="253923"/>
                  <a:pt x="1268314" y="268591"/>
                  <a:pt x="1291772" y="116114"/>
                </a:cubicBezTo>
                <a:cubicBezTo>
                  <a:pt x="1298433" y="72821"/>
                  <a:pt x="1313043" y="66148"/>
                  <a:pt x="1335315" y="29028"/>
                </a:cubicBezTo>
                <a:cubicBezTo>
                  <a:pt x="1340881" y="19752"/>
                  <a:pt x="1344991" y="9676"/>
                  <a:pt x="1349829" y="0"/>
                </a:cubicBezTo>
              </a:path>
            </a:pathLst>
          </a:custGeom>
          <a:noFill/>
          <a:ln w="25400" cap="flat" cmpd="sng">
            <a:solidFill>
              <a:srgbClr val="FF0000"/>
            </a:solidFill>
            <a:prstDash val="solid"/>
            <a:round/>
            <a:headEnd type="none" w="med" len="med"/>
            <a:tailEnd type="none" w="med" len="med"/>
          </a:ln>
        </p:spPr>
        <p:txBody>
          <a:bodyPr lIns="66552" tIns="33267" rIns="66552" bIns="33267" anchor="ctr" anchorCtr="0">
            <a:noAutofit/>
          </a:bodyPr>
          <a:lstStyle/>
          <a:p>
            <a:pPr algn="ctr"/>
            <a:endParaRPr sz="1456">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6354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idx="4294967295"/>
          </p:nvPr>
        </p:nvSpPr>
        <p:spPr>
          <a:xfrm>
            <a:off x="3161178" y="6025963"/>
            <a:ext cx="5990665"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a:latin typeface="Calibri"/>
                <a:ea typeface="Calibri"/>
                <a:cs typeface="Calibri"/>
                <a:sym typeface="Calibri"/>
              </a:rPr>
              <a:t>Seeking More Information</a:t>
            </a:r>
          </a:p>
        </p:txBody>
      </p:sp>
      <p:sp>
        <p:nvSpPr>
          <p:cNvPr id="153" name="Shape 153"/>
          <p:cNvSpPr txBox="1">
            <a:spLocks noGrp="1"/>
          </p:cNvSpPr>
          <p:nvPr>
            <p:ph type="body" idx="4294967295"/>
          </p:nvPr>
        </p:nvSpPr>
        <p:spPr>
          <a:xfrm>
            <a:off x="2050504" y="631619"/>
            <a:ext cx="8212014" cy="4838452"/>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249625" indent="-249625">
              <a:spcBef>
                <a:spcPts val="0"/>
              </a:spcBef>
              <a:buClr>
                <a:schemeClr val="dk1"/>
              </a:buClr>
              <a:buSzPct val="100000"/>
              <a:buFont typeface="Arial"/>
              <a:buChar char="•"/>
            </a:pPr>
            <a:r>
              <a:rPr lang="en-US" sz="3200" dirty="0">
                <a:solidFill>
                  <a:schemeClr val="dk1"/>
                </a:solidFill>
                <a:latin typeface="Calibri"/>
                <a:ea typeface="Calibri"/>
                <a:cs typeface="Calibri"/>
                <a:sym typeface="Calibri"/>
              </a:rPr>
              <a:t>Looking to Subscales for more info</a:t>
            </a:r>
          </a:p>
          <a:p>
            <a:pPr marL="249625" indent="-249625">
              <a:spcBef>
                <a:spcPts val="466"/>
              </a:spcBef>
              <a:buClr>
                <a:schemeClr val="dk1"/>
              </a:buClr>
              <a:buSzPct val="100000"/>
              <a:buFont typeface="Arial"/>
              <a:buChar char="•"/>
            </a:pPr>
            <a:r>
              <a:rPr lang="en-US" sz="3200" dirty="0">
                <a:solidFill>
                  <a:schemeClr val="dk1"/>
                </a:solidFill>
                <a:latin typeface="Calibri"/>
                <a:ea typeface="Calibri"/>
                <a:cs typeface="Calibri"/>
                <a:sym typeface="Calibri"/>
              </a:rPr>
              <a:t>Knowing subscales are shorter – less precision</a:t>
            </a:r>
          </a:p>
          <a:p>
            <a:pPr marL="249625" indent="-249625">
              <a:spcBef>
                <a:spcPts val="466"/>
              </a:spcBef>
              <a:buClr>
                <a:schemeClr val="dk1"/>
              </a:buClr>
              <a:buSzPct val="100000"/>
              <a:buFont typeface="Arial"/>
              <a:buChar char="•"/>
            </a:pPr>
            <a:r>
              <a:rPr lang="en-US" sz="3200" dirty="0">
                <a:solidFill>
                  <a:schemeClr val="dk1"/>
                </a:solidFill>
                <a:latin typeface="Calibri"/>
                <a:ea typeface="Calibri"/>
                <a:cs typeface="Calibri"/>
                <a:sym typeface="Calibri"/>
              </a:rPr>
              <a:t>Consider the role of measurement error in correlations</a:t>
            </a:r>
          </a:p>
          <a:p>
            <a:pPr marL="249625" indent="-249625">
              <a:spcBef>
                <a:spcPts val="466"/>
              </a:spcBef>
              <a:buClr>
                <a:schemeClr val="dk1"/>
              </a:buClr>
              <a:buSzPct val="100000"/>
              <a:buFont typeface="Arial"/>
              <a:buChar char="•"/>
            </a:pPr>
            <a:r>
              <a:rPr lang="en-US" sz="3200" dirty="0">
                <a:solidFill>
                  <a:schemeClr val="dk1"/>
                </a:solidFill>
                <a:latin typeface="Calibri"/>
                <a:ea typeface="Calibri"/>
                <a:cs typeface="Calibri"/>
                <a:sym typeface="Calibri"/>
              </a:rPr>
              <a:t>Randomness doesn’t correlate with anything</a:t>
            </a:r>
          </a:p>
          <a:p>
            <a:pPr marL="249625" indent="-249625">
              <a:spcBef>
                <a:spcPts val="466"/>
              </a:spcBef>
              <a:buClr>
                <a:schemeClr val="dk1"/>
              </a:buClr>
              <a:buSzPct val="100000"/>
              <a:buFont typeface="Arial"/>
              <a:buChar char="•"/>
            </a:pPr>
            <a:r>
              <a:rPr lang="en-US" sz="3200" dirty="0">
                <a:solidFill>
                  <a:schemeClr val="dk1"/>
                </a:solidFill>
                <a:latin typeface="Calibri"/>
                <a:ea typeface="Calibri"/>
                <a:cs typeface="Calibri"/>
                <a:sym typeface="Calibri"/>
              </a:rPr>
              <a:t>Measurement error (random noise) limits </a:t>
            </a:r>
            <a:r>
              <a:rPr lang="en-US" sz="3200" dirty="0" smtClean="0">
                <a:solidFill>
                  <a:schemeClr val="dk1"/>
                </a:solidFill>
                <a:latin typeface="Calibri"/>
                <a:ea typeface="Calibri"/>
                <a:cs typeface="Calibri"/>
                <a:sym typeface="Calibri"/>
              </a:rPr>
              <a:t>correlations</a:t>
            </a:r>
          </a:p>
          <a:p>
            <a:pPr marL="249625" indent="-249625">
              <a:spcBef>
                <a:spcPts val="466"/>
              </a:spcBef>
              <a:buClr>
                <a:schemeClr val="dk1"/>
              </a:buClr>
              <a:buSzPct val="100000"/>
              <a:buFont typeface="Arial"/>
              <a:buChar char="•"/>
            </a:pPr>
            <a:r>
              <a:rPr lang="en-US" sz="3200" dirty="0" smtClean="0">
                <a:solidFill>
                  <a:schemeClr val="dk1"/>
                </a:solidFill>
                <a:latin typeface="Calibri"/>
                <a:ea typeface="Calibri"/>
                <a:cs typeface="Calibri"/>
                <a:sym typeface="Calibri"/>
              </a:rPr>
              <a:t>Reliability provides information about measurement error</a:t>
            </a:r>
            <a:endParaRPr lang="en-US"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891623"/>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77" dirty="0"/>
              <a:t>Competency Standards in </a:t>
            </a:r>
            <a:r>
              <a:rPr lang="en-US" sz="3177" dirty="0" smtClean="0"/>
              <a:t>Student</a:t>
            </a:r>
            <a:endParaRPr lang="en-US" sz="3177" dirty="0"/>
          </a:p>
        </p:txBody>
      </p:sp>
      <p:sp>
        <p:nvSpPr>
          <p:cNvPr id="3" name="Content Placeholder 2"/>
          <p:cNvSpPr>
            <a:spLocks noGrp="1"/>
          </p:cNvSpPr>
          <p:nvPr>
            <p:ph idx="1"/>
          </p:nvPr>
        </p:nvSpPr>
        <p:spPr>
          <a:xfrm>
            <a:off x="1954726" y="773723"/>
            <a:ext cx="8282547" cy="4459459"/>
          </a:xfrm>
        </p:spPr>
        <p:txBody>
          <a:bodyPr>
            <a:normAutofit/>
          </a:bodyPr>
          <a:lstStyle/>
          <a:p>
            <a:pPr marL="0" indent="0" algn="ctr">
              <a:buNone/>
            </a:pPr>
            <a:r>
              <a:rPr lang="en-US" dirty="0" smtClean="0"/>
              <a:t>See the </a:t>
            </a:r>
            <a:r>
              <a:rPr lang="en-US" i="1" dirty="0" smtClean="0"/>
              <a:t>Competency Standards</a:t>
            </a:r>
            <a:r>
              <a:rPr lang="en-US" dirty="0" smtClean="0"/>
              <a:t> for</a:t>
            </a:r>
          </a:p>
          <a:p>
            <a:pPr marL="1603375" lvl="1"/>
            <a:r>
              <a:rPr lang="en-US" dirty="0" smtClean="0"/>
              <a:t>Teachers</a:t>
            </a:r>
          </a:p>
          <a:p>
            <a:pPr marL="1603375" lvl="1"/>
            <a:r>
              <a:rPr lang="en-US" dirty="0" smtClean="0"/>
              <a:t>Educational Administrators</a:t>
            </a:r>
          </a:p>
          <a:p>
            <a:pPr marL="1603375" lvl="1"/>
            <a:r>
              <a:rPr lang="en-US" dirty="0" smtClean="0"/>
              <a:t>Counselors</a:t>
            </a:r>
          </a:p>
          <a:p>
            <a:pPr marL="1603375" lvl="1"/>
            <a:r>
              <a:rPr lang="en-US" dirty="0" smtClean="0"/>
              <a:t>Test Users</a:t>
            </a:r>
            <a:endParaRPr lang="en-US" dirty="0"/>
          </a:p>
          <a:p>
            <a:pPr marL="1603375" lvl="1"/>
            <a:r>
              <a:rPr lang="en-US" dirty="0" smtClean="0"/>
              <a:t>Test Takers</a:t>
            </a:r>
          </a:p>
          <a:p>
            <a:pPr marL="0" indent="0" algn="ctr">
              <a:buNone/>
            </a:pPr>
            <a:endParaRPr lang="en-US" dirty="0" smtClean="0"/>
          </a:p>
          <a:p>
            <a:pPr marL="0" indent="0" algn="ctr">
              <a:buNone/>
            </a:pPr>
            <a:r>
              <a:rPr lang="en-US" sz="2824" dirty="0" smtClean="0"/>
              <a:t>These </a:t>
            </a:r>
            <a:r>
              <a:rPr lang="en-US" sz="2824" dirty="0"/>
              <a:t>are available at the MAG resource website.</a:t>
            </a:r>
          </a:p>
        </p:txBody>
      </p:sp>
    </p:spTree>
    <p:extLst>
      <p:ext uri="{BB962C8B-B14F-4D97-AF65-F5344CB8AC3E}">
        <p14:creationId xmlns:p14="http://schemas.microsoft.com/office/powerpoint/2010/main" val="3798456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idx="4294967295"/>
          </p:nvPr>
        </p:nvSpPr>
        <p:spPr>
          <a:xfrm>
            <a:off x="2196353" y="794544"/>
            <a:ext cx="7799294" cy="1408684"/>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smtClean="0">
                <a:solidFill>
                  <a:schemeClr val="dk1"/>
                </a:solidFill>
                <a:latin typeface="Calibri"/>
                <a:ea typeface="Calibri"/>
                <a:cs typeface="Calibri"/>
                <a:sym typeface="Calibri"/>
              </a:rPr>
              <a:t>2017 </a:t>
            </a:r>
            <a:r>
              <a:rPr lang="en-US" dirty="0">
                <a:solidFill>
                  <a:schemeClr val="dk1"/>
                </a:solidFill>
                <a:latin typeface="Calibri"/>
                <a:ea typeface="Calibri"/>
                <a:cs typeface="Calibri"/>
                <a:sym typeface="Calibri"/>
              </a:rPr>
              <a:t>MCA-III Summary Statistics</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Grade 3 </a:t>
            </a:r>
            <a:r>
              <a:rPr lang="en-US" dirty="0" smtClean="0">
                <a:solidFill>
                  <a:schemeClr val="dk1"/>
                </a:solidFill>
                <a:latin typeface="Calibri"/>
                <a:ea typeface="Calibri"/>
                <a:cs typeface="Calibri"/>
                <a:sym typeface="Calibri"/>
              </a:rPr>
              <a:t>Reading (p. 125)</a:t>
            </a:r>
            <a:endParaRPr lang="en-US" dirty="0">
              <a:solidFill>
                <a:schemeClr val="dk1"/>
              </a:solidFill>
              <a:latin typeface="Calibri"/>
              <a:ea typeface="Calibri"/>
              <a:cs typeface="Calibri"/>
              <a:sym typeface="Calibri"/>
            </a:endParaRPr>
          </a:p>
        </p:txBody>
      </p:sp>
      <p:graphicFrame>
        <p:nvGraphicFramePr>
          <p:cNvPr id="159" name="Shape 159"/>
          <p:cNvGraphicFramePr/>
          <p:nvPr>
            <p:extLst>
              <p:ext uri="{D42A27DB-BD31-4B8C-83A1-F6EECF244321}">
                <p14:modId xmlns:p14="http://schemas.microsoft.com/office/powerpoint/2010/main" val="662653540"/>
              </p:ext>
            </p:extLst>
          </p:nvPr>
        </p:nvGraphicFramePr>
        <p:xfrm>
          <a:off x="2772465" y="2871382"/>
          <a:ext cx="6647070" cy="2217000"/>
        </p:xfrm>
        <a:graphic>
          <a:graphicData uri="http://schemas.openxmlformats.org/drawingml/2006/table">
            <a:tbl>
              <a:tblPr firstRow="1" bandRow="1">
                <a:noFill/>
              </a:tblPr>
              <a:tblGrid>
                <a:gridCol w="2215690">
                  <a:extLst>
                    <a:ext uri="{9D8B030D-6E8A-4147-A177-3AD203B41FA5}">
                      <a16:colId xmlns:a16="http://schemas.microsoft.com/office/drawing/2014/main" val="20000"/>
                    </a:ext>
                  </a:extLst>
                </a:gridCol>
                <a:gridCol w="2215690">
                  <a:extLst>
                    <a:ext uri="{9D8B030D-6E8A-4147-A177-3AD203B41FA5}">
                      <a16:colId xmlns:a16="http://schemas.microsoft.com/office/drawing/2014/main" val="20001"/>
                    </a:ext>
                  </a:extLst>
                </a:gridCol>
                <a:gridCol w="2215690">
                  <a:extLst>
                    <a:ext uri="{9D8B030D-6E8A-4147-A177-3AD203B41FA5}">
                      <a16:colId xmlns:a16="http://schemas.microsoft.com/office/drawing/2014/main" val="20002"/>
                    </a:ext>
                  </a:extLst>
                </a:gridCol>
              </a:tblGrid>
              <a:tr h="469982">
                <a:tc>
                  <a:txBody>
                    <a:bodyPr/>
                    <a:lstStyle/>
                    <a:p>
                      <a:pPr marL="0" marR="0" lvl="0" indent="0" algn="l" rtl="0">
                        <a:spcBef>
                          <a:spcPts val="0"/>
                        </a:spcBef>
                        <a:buNone/>
                      </a:pPr>
                      <a:endParaRPr sz="3200" u="none" strike="noStrike" cap="none" baseline="0" dirty="0"/>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a:t>Items</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a:t>Reliability</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469982">
                <a:tc>
                  <a:txBody>
                    <a:bodyPr/>
                    <a:lstStyle/>
                    <a:p>
                      <a:pPr marL="0" marR="0" lvl="0" indent="0" algn="l" rtl="0">
                        <a:spcBef>
                          <a:spcPts val="0"/>
                        </a:spcBef>
                        <a:buSzPct val="25000"/>
                        <a:buNone/>
                      </a:pPr>
                      <a:r>
                        <a:rPr lang="en-US" sz="3200" u="none" strike="noStrike" cap="none" baseline="0"/>
                        <a:t>Total Scale</a:t>
                      </a:r>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dirty="0" smtClean="0"/>
                        <a:t>40</a:t>
                      </a:r>
                      <a:endParaRPr lang="en-US" sz="3200" u="none" strike="noStrike" cap="none" baseline="0" dirty="0"/>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dirty="0" smtClean="0"/>
                        <a:t>.93</a:t>
                      </a:r>
                      <a:endParaRPr lang="en-US" sz="3200" u="none" strike="noStrike" cap="none" baseline="0" dirty="0"/>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r h="469982">
                <a:tc>
                  <a:txBody>
                    <a:bodyPr/>
                    <a:lstStyle/>
                    <a:p>
                      <a:pPr marL="0" marR="0" lvl="0" indent="0" algn="l" rtl="0">
                        <a:spcBef>
                          <a:spcPts val="0"/>
                        </a:spcBef>
                        <a:buSzPct val="25000"/>
                        <a:buNone/>
                      </a:pPr>
                      <a:r>
                        <a:rPr lang="en-US" sz="3200" u="none" strike="noStrike" cap="none" baseline="0"/>
                        <a:t>Literature</a:t>
                      </a:r>
                    </a:p>
                  </a:txBody>
                  <a:tcPr marL="66570" marR="66570" marT="33285" marB="33285">
                    <a:lnT w="12700" cap="flat" cmpd="sng">
                      <a:solidFill>
                        <a:schemeClr val="dk1"/>
                      </a:solidFill>
                      <a:prstDash val="solid"/>
                      <a:round/>
                      <a:headEnd type="none" w="med" len="med"/>
                      <a:tailEnd type="none" w="med" len="med"/>
                    </a:lnT>
                  </a:tcPr>
                </a:tc>
                <a:tc>
                  <a:txBody>
                    <a:bodyPr/>
                    <a:lstStyle/>
                    <a:p>
                      <a:pPr marL="0" marR="0" lvl="0" indent="0" algn="ctr" rtl="0">
                        <a:spcBef>
                          <a:spcPts val="0"/>
                        </a:spcBef>
                        <a:buSzPct val="25000"/>
                        <a:buNone/>
                      </a:pPr>
                      <a:r>
                        <a:rPr lang="en-US" sz="3200" u="none" strike="noStrike" cap="none" baseline="0" dirty="0" smtClean="0"/>
                        <a:t>16-24</a:t>
                      </a:r>
                      <a:endParaRPr lang="en-US" sz="3200" u="none" strike="noStrike" cap="none" baseline="0" dirty="0"/>
                    </a:p>
                  </a:txBody>
                  <a:tcPr marL="66570" marR="66570" marT="33285" marB="33285">
                    <a:lnT w="12700" cap="flat" cmpd="sng">
                      <a:solidFill>
                        <a:schemeClr val="dk1"/>
                      </a:solidFill>
                      <a:prstDash val="solid"/>
                      <a:round/>
                      <a:headEnd type="none" w="med" len="med"/>
                      <a:tailEnd type="none" w="med" len="med"/>
                    </a:lnT>
                  </a:tcPr>
                </a:tc>
                <a:tc>
                  <a:txBody>
                    <a:bodyPr/>
                    <a:lstStyle/>
                    <a:p>
                      <a:pPr marL="0" marR="0" lvl="0" indent="0" algn="ctr" rtl="0">
                        <a:spcBef>
                          <a:spcPts val="0"/>
                        </a:spcBef>
                        <a:buSzPct val="25000"/>
                        <a:buNone/>
                      </a:pPr>
                      <a:r>
                        <a:rPr lang="en-US" sz="3200" b="1" u="none" strike="noStrike" cap="none" baseline="0" dirty="0"/>
                        <a:t>.</a:t>
                      </a:r>
                      <a:r>
                        <a:rPr lang="en-US" sz="3200" b="1" u="none" strike="noStrike" cap="none" baseline="0" dirty="0" smtClean="0"/>
                        <a:t>81</a:t>
                      </a:r>
                      <a:endParaRPr lang="en-US" sz="3200" b="1" u="none" strike="noStrike" cap="none" baseline="0" dirty="0"/>
                    </a:p>
                  </a:txBody>
                  <a:tcPr marL="66570" marR="66570" marT="33285" marB="33285">
                    <a:lnT w="12700" cap="flat" cmpd="sng">
                      <a:solidFill>
                        <a:schemeClr val="dk1"/>
                      </a:solidFill>
                      <a:prstDash val="solid"/>
                      <a:round/>
                      <a:headEnd type="none" w="med" len="med"/>
                      <a:tailEnd type="none" w="med" len="med"/>
                    </a:lnT>
                  </a:tcPr>
                </a:tc>
                <a:extLst>
                  <a:ext uri="{0D108BD9-81ED-4DB2-BD59-A6C34878D82A}">
                    <a16:rowId xmlns:a16="http://schemas.microsoft.com/office/drawing/2014/main" val="10002"/>
                  </a:ext>
                </a:extLst>
              </a:tr>
              <a:tr h="469982">
                <a:tc>
                  <a:txBody>
                    <a:bodyPr/>
                    <a:lstStyle/>
                    <a:p>
                      <a:pPr marL="0" marR="0" lvl="0" indent="0" algn="l" rtl="0">
                        <a:spcBef>
                          <a:spcPts val="0"/>
                        </a:spcBef>
                        <a:buSzPct val="25000"/>
                        <a:buNone/>
                      </a:pPr>
                      <a:r>
                        <a:rPr lang="en-US" sz="3200" u="none" strike="noStrike" cap="none" baseline="0"/>
                        <a:t>Information</a:t>
                      </a:r>
                    </a:p>
                  </a:txBody>
                  <a:tcPr marL="66570" marR="66570" marT="33285" marB="33285">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dirty="0" smtClean="0"/>
                        <a:t>16-24</a:t>
                      </a:r>
                      <a:endParaRPr lang="en-US" sz="3200" u="none" strike="noStrike" cap="none" baseline="0" dirty="0"/>
                    </a:p>
                  </a:txBody>
                  <a:tcPr marL="66570" marR="66570" marT="33285" marB="33285">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b="1" u="none" strike="noStrike" cap="none" baseline="0" dirty="0"/>
                        <a:t>.</a:t>
                      </a:r>
                      <a:r>
                        <a:rPr lang="en-US" sz="3200" b="1" u="none" strike="noStrike" cap="none" baseline="0" dirty="0" smtClean="0"/>
                        <a:t>84</a:t>
                      </a:r>
                      <a:endParaRPr lang="en-US" sz="3200" b="1" u="none" strike="noStrike" cap="none" baseline="0" dirty="0"/>
                    </a:p>
                  </a:txBody>
                  <a:tcPr marL="66570" marR="66570" marT="33285" marB="33285">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4147679"/>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idx="4294967295"/>
          </p:nvPr>
        </p:nvSpPr>
        <p:spPr>
          <a:xfrm>
            <a:off x="2424112" y="959680"/>
            <a:ext cx="7343775" cy="1353215"/>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smtClean="0">
                <a:solidFill>
                  <a:schemeClr val="dk1"/>
                </a:solidFill>
                <a:latin typeface="Calibri"/>
                <a:ea typeface="Calibri"/>
                <a:cs typeface="Calibri"/>
                <a:sym typeface="Calibri"/>
              </a:rPr>
              <a:t>2017 </a:t>
            </a:r>
            <a:r>
              <a:rPr lang="en-US" dirty="0">
                <a:solidFill>
                  <a:schemeClr val="dk1"/>
                </a:solidFill>
                <a:latin typeface="Calibri"/>
                <a:ea typeface="Calibri"/>
                <a:cs typeface="Calibri"/>
                <a:sym typeface="Calibri"/>
              </a:rPr>
              <a:t>MCA-III Subscale Correlations</a:t>
            </a:r>
            <a:br>
              <a:rPr lang="en-US" dirty="0">
                <a:solidFill>
                  <a:schemeClr val="dk1"/>
                </a:solidFill>
                <a:latin typeface="Calibri"/>
                <a:ea typeface="Calibri"/>
                <a:cs typeface="Calibri"/>
                <a:sym typeface="Calibri"/>
              </a:rPr>
            </a:br>
            <a:r>
              <a:rPr lang="en-US" dirty="0">
                <a:solidFill>
                  <a:schemeClr val="dk1"/>
                </a:solidFill>
                <a:latin typeface="Calibri"/>
                <a:ea typeface="Calibri"/>
                <a:cs typeface="Calibri"/>
                <a:sym typeface="Calibri"/>
              </a:rPr>
              <a:t>Grade 3 </a:t>
            </a:r>
            <a:r>
              <a:rPr lang="en-US" dirty="0" smtClean="0">
                <a:solidFill>
                  <a:schemeClr val="dk1"/>
                </a:solidFill>
                <a:latin typeface="Calibri"/>
                <a:ea typeface="Calibri"/>
                <a:cs typeface="Calibri"/>
                <a:sym typeface="Calibri"/>
              </a:rPr>
              <a:t>Reading (p. 158)</a:t>
            </a:r>
            <a:endParaRPr lang="en-US" dirty="0">
              <a:solidFill>
                <a:schemeClr val="dk1"/>
              </a:solidFill>
              <a:latin typeface="Calibri"/>
              <a:ea typeface="Calibri"/>
              <a:cs typeface="Calibri"/>
              <a:sym typeface="Calibri"/>
            </a:endParaRPr>
          </a:p>
        </p:txBody>
      </p:sp>
      <p:graphicFrame>
        <p:nvGraphicFramePr>
          <p:cNvPr id="165" name="Shape 165"/>
          <p:cNvGraphicFramePr/>
          <p:nvPr>
            <p:extLst>
              <p:ext uri="{D42A27DB-BD31-4B8C-83A1-F6EECF244321}">
                <p14:modId xmlns:p14="http://schemas.microsoft.com/office/powerpoint/2010/main" val="566802572"/>
              </p:ext>
            </p:extLst>
          </p:nvPr>
        </p:nvGraphicFramePr>
        <p:xfrm>
          <a:off x="2842803" y="3286667"/>
          <a:ext cx="4337596" cy="1108500"/>
        </p:xfrm>
        <a:graphic>
          <a:graphicData uri="http://schemas.openxmlformats.org/drawingml/2006/table">
            <a:tbl>
              <a:tblPr firstRow="1" bandRow="1">
                <a:noFill/>
              </a:tblPr>
              <a:tblGrid>
                <a:gridCol w="2168798">
                  <a:extLst>
                    <a:ext uri="{9D8B030D-6E8A-4147-A177-3AD203B41FA5}">
                      <a16:colId xmlns:a16="http://schemas.microsoft.com/office/drawing/2014/main" val="20000"/>
                    </a:ext>
                  </a:extLst>
                </a:gridCol>
                <a:gridCol w="2168798">
                  <a:extLst>
                    <a:ext uri="{9D8B030D-6E8A-4147-A177-3AD203B41FA5}">
                      <a16:colId xmlns:a16="http://schemas.microsoft.com/office/drawing/2014/main" val="20002"/>
                    </a:ext>
                  </a:extLst>
                </a:gridCol>
              </a:tblGrid>
              <a:tr h="469982">
                <a:tc>
                  <a:txBody>
                    <a:bodyPr/>
                    <a:lstStyle/>
                    <a:p>
                      <a:pPr marL="0" marR="0" lvl="0" indent="0" algn="l" rtl="0">
                        <a:spcBef>
                          <a:spcPts val="0"/>
                        </a:spcBef>
                        <a:buNone/>
                      </a:pPr>
                      <a:endParaRPr sz="3200" u="none" strike="noStrike" cap="none" baseline="0" dirty="0"/>
                    </a:p>
                  </a:txBody>
                  <a:tcPr marL="66570" marR="66570" marT="33285" marB="33285">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u="none" strike="noStrike" cap="none" baseline="0" dirty="0"/>
                        <a:t>Literature</a:t>
                      </a:r>
                    </a:p>
                  </a:txBody>
                  <a:tcPr marL="66570" marR="66570" marT="33285" marB="33285">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469982">
                <a:tc>
                  <a:txBody>
                    <a:bodyPr/>
                    <a:lstStyle/>
                    <a:p>
                      <a:pPr marL="0" marR="0" lvl="0" indent="0" algn="l" rtl="0">
                        <a:spcBef>
                          <a:spcPts val="0"/>
                        </a:spcBef>
                        <a:buSzPct val="25000"/>
                        <a:buNone/>
                      </a:pPr>
                      <a:r>
                        <a:rPr lang="en-US" sz="3200" u="none" strike="noStrike" cap="none" baseline="0" dirty="0"/>
                        <a:t>Information</a:t>
                      </a:r>
                    </a:p>
                  </a:txBody>
                  <a:tcPr marL="66570" marR="66570" marT="33285" marB="33285">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spcBef>
                          <a:spcPts val="0"/>
                        </a:spcBef>
                        <a:buSzPct val="25000"/>
                        <a:buNone/>
                      </a:pPr>
                      <a:r>
                        <a:rPr lang="en-US" sz="3200" b="1" u="none" strike="noStrike" cap="none" baseline="0" dirty="0"/>
                        <a:t>.</a:t>
                      </a:r>
                      <a:r>
                        <a:rPr lang="en-US" sz="3200" b="1" u="none" strike="noStrike" cap="none" baseline="0" dirty="0" smtClean="0"/>
                        <a:t>81</a:t>
                      </a:r>
                      <a:endParaRPr lang="en-US" sz="3200" b="1" u="none" strike="noStrike" cap="none" baseline="0" dirty="0"/>
                    </a:p>
                  </a:txBody>
                  <a:tcPr marL="66570" marR="66570" marT="33285" marB="33285">
                    <a:lnT w="12700" cap="flat" cmpd="sng" algn="ctr">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4900239"/>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8462" y="1092441"/>
                <a:ext cx="8311143" cy="2166042"/>
              </a:xfrm>
              <a:prstGeom prst="rect">
                <a:avLst/>
              </a:prstGeom>
            </p:spPr>
            <p:txBody>
              <a:bodyPr wrap="square">
                <a:spAutoFit/>
              </a:bodyPr>
              <a:lstStyle/>
              <a:p>
                <a:r>
                  <a:rPr lang="en-US" sz="3200" dirty="0">
                    <a:ea typeface="Calibri" panose="020F0502020204030204" pitchFamily="34" charset="0"/>
                    <a:cs typeface="Times New Roman" panose="02020603050405020304" pitchFamily="18" charset="0"/>
                  </a:rPr>
                  <a:t>We know that a correlation can be </a:t>
                </a:r>
                <a:r>
                  <a:rPr lang="en-US" sz="3200" i="1" dirty="0">
                    <a:ea typeface="Calibri" panose="020F0502020204030204" pitchFamily="34" charset="0"/>
                    <a:cs typeface="Times New Roman" panose="02020603050405020304" pitchFamily="18" charset="0"/>
                  </a:rPr>
                  <a:t>no larger</a:t>
                </a:r>
                <a:r>
                  <a:rPr lang="en-US" sz="3200" dirty="0">
                    <a:ea typeface="Calibri" panose="020F0502020204030204" pitchFamily="34" charset="0"/>
                    <a:cs typeface="Times New Roman" panose="02020603050405020304" pitchFamily="18" charset="0"/>
                  </a:rPr>
                  <a:t> than the score reliabilities:</a:t>
                </a:r>
              </a:p>
              <a:p>
                <a:r>
                  <a:rPr lang="en-US" sz="3200" dirty="0">
                    <a:ea typeface="Calibri" panose="020F0502020204030204" pitchFamily="34"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𝐶𝑜𝑟𝑟𝑒𝑙𝑎𝑡𝑖𝑜𝑛</m:t>
                          </m:r>
                        </m:e>
                        <m:sub>
                          <m:r>
                            <a:rPr lang="en-US" sz="3200" i="1">
                              <a:latin typeface="Cambria Math" panose="02040503050406030204" pitchFamily="18" charset="0"/>
                              <a:ea typeface="Calibri" panose="020F0502020204030204" pitchFamily="34" charset="0"/>
                              <a:cs typeface="Times New Roman" panose="02020603050405020304" pitchFamily="18" charset="0"/>
                            </a:rPr>
                            <m:t>𝑋𝑌</m:t>
                          </m:r>
                        </m:sub>
                      </m:sSub>
                      <m:r>
                        <a:rPr lang="en-US" sz="3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latin typeface="Cambria Math" panose="02040503050406030204" pitchFamily="18" charset="0"/>
                            </a:rPr>
                          </m:ctrlPr>
                        </m:radPr>
                        <m:deg/>
                        <m:e>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𝑅𝑒𝑙𝑖𝑎𝑏𝑖𝑙𝑖𝑡𝑦</m:t>
                              </m:r>
                            </m:e>
                            <m:sub>
                              <m:r>
                                <a:rPr lang="en-US" sz="3200" i="1">
                                  <a:latin typeface="Cambria Math" panose="02040503050406030204" pitchFamily="18" charset="0"/>
                                  <a:ea typeface="Calibri" panose="020F0502020204030204" pitchFamily="34" charset="0"/>
                                  <a:cs typeface="Times New Roman" panose="02020603050405020304" pitchFamily="18" charset="0"/>
                                </a:rPr>
                                <m:t>𝑋</m:t>
                              </m:r>
                            </m:sub>
                          </m:sSub>
                          <m:r>
                            <a:rPr lang="en-US"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𝑅𝑒𝑙𝑖𝑎𝑏𝑖𝑙𝑖𝑡𝑦</m:t>
                              </m:r>
                            </m:e>
                            <m:sub>
                              <m:r>
                                <a:rPr lang="en-US" sz="3200" i="1">
                                  <a:latin typeface="Cambria Math" panose="02040503050406030204" pitchFamily="18" charset="0"/>
                                  <a:ea typeface="Calibri" panose="020F0502020204030204" pitchFamily="34" charset="0"/>
                                  <a:cs typeface="Times New Roman" panose="02020603050405020304" pitchFamily="18" charset="0"/>
                                </a:rPr>
                                <m:t>𝑌</m:t>
                              </m:r>
                            </m:sub>
                          </m:sSub>
                        </m:e>
                      </m:rad>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1758462" y="1092441"/>
                <a:ext cx="8311143" cy="2166042"/>
              </a:xfrm>
              <a:prstGeom prst="rect">
                <a:avLst/>
              </a:prstGeom>
              <a:blipFill>
                <a:blip r:embed="rId2"/>
                <a:stretch>
                  <a:fillRect l="-1833" t="-3652"/>
                </a:stretch>
              </a:blipFill>
            </p:spPr>
            <p:txBody>
              <a:bodyPr/>
              <a:lstStyle/>
              <a:p>
                <a:r>
                  <a:rPr lang="en-US">
                    <a:noFill/>
                  </a:rPr>
                  <a:t> </a:t>
                </a:r>
              </a:p>
            </p:txBody>
          </p:sp>
        </mc:Fallback>
      </mc:AlternateContent>
    </p:spTree>
    <p:extLst>
      <p:ext uri="{BB962C8B-B14F-4D97-AF65-F5344CB8AC3E}">
        <p14:creationId xmlns:p14="http://schemas.microsoft.com/office/powerpoint/2010/main" val="2085893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0878" y="1086498"/>
                <a:ext cx="8669214" cy="3696333"/>
              </a:xfrm>
              <a:prstGeom prst="rect">
                <a:avLst/>
              </a:prstGeom>
            </p:spPr>
            <p:txBody>
              <a:bodyPr wrap="square">
                <a:spAutoFit/>
              </a:bodyPr>
              <a:lstStyle/>
              <a:p>
                <a:r>
                  <a:rPr lang="en-US" sz="3200" dirty="0">
                    <a:ea typeface="Calibri" panose="020F0502020204030204" pitchFamily="34" charset="0"/>
                    <a:cs typeface="Times New Roman" panose="02020603050405020304" pitchFamily="18" charset="0"/>
                  </a:rPr>
                  <a:t>Correlations can be corrected (</a:t>
                </a:r>
                <a:r>
                  <a:rPr lang="en-US" sz="3200" dirty="0" err="1">
                    <a:ea typeface="Calibri" panose="020F0502020204030204" pitchFamily="34" charset="0"/>
                    <a:cs typeface="Times New Roman" panose="02020603050405020304" pitchFamily="18" charset="0"/>
                  </a:rPr>
                  <a:t>disattenuated</a:t>
                </a:r>
                <a:r>
                  <a:rPr lang="en-US" sz="3200" dirty="0">
                    <a:ea typeface="Calibri" panose="020F0502020204030204" pitchFamily="34" charset="0"/>
                    <a:cs typeface="Times New Roman" panose="02020603050405020304" pitchFamily="18" charset="0"/>
                  </a:rPr>
                  <a:t>) for measurement error. To do so, we manipulate the above relation and divide the correlation by the corresponding reliabilities:</a:t>
                </a:r>
              </a:p>
              <a:p>
                <a:r>
                  <a:rPr lang="en-US" sz="3200" dirty="0">
                    <a:ea typeface="Calibri" panose="020F0502020204030204" pitchFamily="34"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𝐶𝑜𝑟𝑟𝑒𝑙𝑎𝑡𝑖𝑜𝑛</m:t>
                              </m:r>
                            </m:e>
                            <m:sub>
                              <m:r>
                                <a:rPr lang="en-US" sz="3200" i="1">
                                  <a:latin typeface="Cambria Math" panose="02040503050406030204" pitchFamily="18" charset="0"/>
                                  <a:ea typeface="Calibri" panose="020F0502020204030204" pitchFamily="34" charset="0"/>
                                  <a:cs typeface="Times New Roman" panose="02020603050405020304" pitchFamily="18" charset="0"/>
                                </a:rPr>
                                <m:t>𝑋𝑌</m:t>
                              </m:r>
                            </m:sub>
                          </m:sSub>
                        </m:num>
                        <m:den>
                          <m:rad>
                            <m:radPr>
                              <m:degHide m:val="on"/>
                              <m:ctrlPr>
                                <a:rPr lang="en-US" sz="3200" i="1">
                                  <a:latin typeface="Cambria Math" panose="02040503050406030204" pitchFamily="18" charset="0"/>
                                </a:rPr>
                              </m:ctrlPr>
                            </m:radPr>
                            <m:deg/>
                            <m:e>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𝑅𝑒𝑙𝑖𝑎𝑏𝑖𝑙𝑖𝑡𝑦</m:t>
                                  </m:r>
                                </m:e>
                                <m:sub>
                                  <m:r>
                                    <a:rPr lang="en-US" sz="3200" i="1">
                                      <a:latin typeface="Cambria Math" panose="02040503050406030204" pitchFamily="18" charset="0"/>
                                      <a:ea typeface="Calibri" panose="020F0502020204030204" pitchFamily="34" charset="0"/>
                                      <a:cs typeface="Times New Roman" panose="02020603050405020304" pitchFamily="18" charset="0"/>
                                    </a:rPr>
                                    <m:t>𝑋</m:t>
                                  </m:r>
                                </m:sub>
                              </m:sSub>
                              <m:r>
                                <a:rPr lang="en-US" sz="3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libri" panose="020F0502020204030204" pitchFamily="34" charset="0"/>
                                      <a:cs typeface="Times New Roman" panose="02020603050405020304" pitchFamily="18" charset="0"/>
                                    </a:rPr>
                                    <m:t>𝑅𝑒𝑙𝑖𝑎𝑏𝑖𝑙𝑖𝑡𝑦</m:t>
                                  </m:r>
                                </m:e>
                                <m:sub>
                                  <m:r>
                                    <a:rPr lang="en-US" sz="3200" i="1">
                                      <a:latin typeface="Cambria Math" panose="02040503050406030204" pitchFamily="18" charset="0"/>
                                      <a:ea typeface="Calibri" panose="020F0502020204030204" pitchFamily="34" charset="0"/>
                                      <a:cs typeface="Times New Roman" panose="02020603050405020304" pitchFamily="18" charset="0"/>
                                    </a:rPr>
                                    <m:t>𝑌</m:t>
                                  </m:r>
                                </m:sub>
                              </m:sSub>
                            </m:e>
                          </m:rad>
                        </m:den>
                      </m:f>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1740878" y="1086498"/>
                <a:ext cx="8669214" cy="3696333"/>
              </a:xfrm>
              <a:prstGeom prst="rect">
                <a:avLst/>
              </a:prstGeom>
              <a:blipFill>
                <a:blip r:embed="rId2"/>
                <a:stretch>
                  <a:fillRect l="-1828" t="-2142"/>
                </a:stretch>
              </a:blipFill>
            </p:spPr>
            <p:txBody>
              <a:bodyPr/>
              <a:lstStyle/>
              <a:p>
                <a:r>
                  <a:rPr lang="en-US">
                    <a:noFill/>
                  </a:rPr>
                  <a:t> </a:t>
                </a:r>
              </a:p>
            </p:txBody>
          </p:sp>
        </mc:Fallback>
      </mc:AlternateContent>
    </p:spTree>
    <p:extLst>
      <p:ext uri="{BB962C8B-B14F-4D97-AF65-F5344CB8AC3E}">
        <p14:creationId xmlns:p14="http://schemas.microsoft.com/office/powerpoint/2010/main" val="1841801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208" y="558363"/>
            <a:ext cx="6822831" cy="1077218"/>
          </a:xfrm>
          <a:prstGeom prst="rect">
            <a:avLst/>
          </a:prstGeom>
          <a:noFill/>
        </p:spPr>
        <p:txBody>
          <a:bodyPr wrap="square" rtlCol="0">
            <a:spAutoFit/>
          </a:bodyPr>
          <a:lstStyle/>
          <a:p>
            <a:pPr algn="ctr"/>
            <a:r>
              <a:rPr lang="en-US" sz="3200" dirty="0"/>
              <a:t>3</a:t>
            </a:r>
            <a:r>
              <a:rPr lang="en-US" sz="3200" baseline="30000" dirty="0"/>
              <a:t>rd</a:t>
            </a:r>
            <a:r>
              <a:rPr lang="en-US" sz="3200" dirty="0"/>
              <a:t> Grade Mathematics Subscale Corrected Correlations</a:t>
            </a:r>
          </a:p>
        </p:txBody>
      </p:sp>
      <p:graphicFrame>
        <p:nvGraphicFramePr>
          <p:cNvPr id="3" name="Table 2"/>
          <p:cNvGraphicFramePr>
            <a:graphicFrameLocks noGrp="1"/>
          </p:cNvGraphicFramePr>
          <p:nvPr>
            <p:extLst>
              <p:ext uri="{D42A27DB-BD31-4B8C-83A1-F6EECF244321}">
                <p14:modId xmlns:p14="http://schemas.microsoft.com/office/powerpoint/2010/main" val="1028700926"/>
              </p:ext>
            </p:extLst>
          </p:nvPr>
        </p:nvGraphicFramePr>
        <p:xfrm>
          <a:off x="970670" y="2063084"/>
          <a:ext cx="10508566" cy="3657600"/>
        </p:xfrm>
        <a:graphic>
          <a:graphicData uri="http://schemas.openxmlformats.org/drawingml/2006/table">
            <a:tbl>
              <a:tblPr/>
              <a:tblGrid>
                <a:gridCol w="3044536">
                  <a:extLst>
                    <a:ext uri="{9D8B030D-6E8A-4147-A177-3AD203B41FA5}">
                      <a16:colId xmlns:a16="http://schemas.microsoft.com/office/drawing/2014/main" val="20000"/>
                    </a:ext>
                  </a:extLst>
                </a:gridCol>
                <a:gridCol w="2726364">
                  <a:extLst>
                    <a:ext uri="{9D8B030D-6E8A-4147-A177-3AD203B41FA5}">
                      <a16:colId xmlns:a16="http://schemas.microsoft.com/office/drawing/2014/main" val="20001"/>
                    </a:ext>
                  </a:extLst>
                </a:gridCol>
                <a:gridCol w="2038975">
                  <a:extLst>
                    <a:ext uri="{9D8B030D-6E8A-4147-A177-3AD203B41FA5}">
                      <a16:colId xmlns:a16="http://schemas.microsoft.com/office/drawing/2014/main" val="20002"/>
                    </a:ext>
                  </a:extLst>
                </a:gridCol>
                <a:gridCol w="2698691">
                  <a:extLst>
                    <a:ext uri="{9D8B030D-6E8A-4147-A177-3AD203B41FA5}">
                      <a16:colId xmlns:a16="http://schemas.microsoft.com/office/drawing/2014/main" val="20003"/>
                    </a:ext>
                  </a:extLst>
                </a:gridCol>
              </a:tblGrid>
              <a:tr h="1147596">
                <a:tc>
                  <a:txBody>
                    <a:bodyPr/>
                    <a:lstStyle/>
                    <a:p>
                      <a:pPr algn="l" fontAlgn="b"/>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Number &amp; Operation</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1204">
                <a:tc>
                  <a:txBody>
                    <a:bodyPr/>
                    <a:lstStyle/>
                    <a:p>
                      <a:pPr algn="l"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T w="12700" cap="flat" cmpd="sng" algn="ctr">
                      <a:solidFill>
                        <a:schemeClr val="tx1"/>
                      </a:solidFill>
                      <a:prstDash val="solid"/>
                      <a:round/>
                      <a:headEnd type="none" w="med" len="med"/>
                      <a:tailEnd type="none" w="med" len="med"/>
                    </a:lnT>
                  </a:tcPr>
                </a:tc>
                <a:tc>
                  <a:txBody>
                    <a:bodyPr/>
                    <a:lstStyle/>
                    <a:p>
                      <a:pPr algn="ctr" fontAlgn="b"/>
                      <a:r>
                        <a:rPr lang="en-US" sz="4400" b="1" i="0" u="none" strike="noStrike">
                          <a:solidFill>
                            <a:srgbClr val="000000"/>
                          </a:solidFill>
                          <a:effectLst/>
                          <a:latin typeface="Calibri" panose="020F0502020204030204" pitchFamily="34" charset="0"/>
                        </a:rPr>
                        <a:t>.99</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147596">
                <a:tc>
                  <a:txBody>
                    <a:bodyPr/>
                    <a:lstStyle/>
                    <a:p>
                      <a:pPr algn="l"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.99</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681204">
                <a:tc>
                  <a:txBody>
                    <a:bodyPr/>
                    <a:lstStyle/>
                    <a:p>
                      <a:pPr algn="l" fontAlgn="b"/>
                      <a:r>
                        <a:rPr lang="en-US" sz="3200" u="none" strike="noStrike" dirty="0">
                          <a:effectLst/>
                        </a:rPr>
                        <a:t>Data Analysis</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.94</a:t>
                      </a:r>
                    </a:p>
                  </a:txBody>
                  <a:tcPr marL="9525" marR="9525" marT="9525" marB="0" anchor="b"/>
                </a:tc>
                <a:tc>
                  <a:txBody>
                    <a:bodyPr/>
                    <a:lstStyle/>
                    <a:p>
                      <a:pPr algn="ctr" fontAlgn="b"/>
                      <a:r>
                        <a:rPr lang="en-US" sz="4400" b="1" i="0" u="none" strike="noStrike" dirty="0">
                          <a:solidFill>
                            <a:srgbClr val="000000"/>
                          </a:solidFill>
                          <a:effectLst/>
                          <a:latin typeface="Calibri" panose="020F0502020204030204" pitchFamily="34" charset="0"/>
                        </a:rPr>
                        <a:t>.96</a:t>
                      </a:r>
                    </a:p>
                  </a:txBody>
                  <a:tcPr marL="9525" marR="9525" marT="9525" marB="0" anchor="b"/>
                </a:tc>
                <a:extLst>
                  <a:ext uri="{0D108BD9-81ED-4DB2-BD59-A6C34878D82A}">
                    <a16:rowId xmlns:a16="http://schemas.microsoft.com/office/drawing/2014/main" val="10003"/>
                  </a:ext>
                </a:extLst>
              </a:tr>
            </a:tbl>
          </a:graphicData>
        </a:graphic>
      </p:graphicFrame>
      <p:sp>
        <p:nvSpPr>
          <p:cNvPr id="6" name="TextBox 5"/>
          <p:cNvSpPr txBox="1"/>
          <p:nvPr/>
        </p:nvSpPr>
        <p:spPr>
          <a:xfrm>
            <a:off x="4915833" y="6088577"/>
            <a:ext cx="2595582" cy="646331"/>
          </a:xfrm>
          <a:prstGeom prst="rect">
            <a:avLst/>
          </a:prstGeom>
          <a:noFill/>
        </p:spPr>
        <p:txBody>
          <a:bodyPr wrap="none" rtlCol="0">
            <a:spAutoFit/>
          </a:bodyPr>
          <a:lstStyle/>
          <a:p>
            <a:r>
              <a:rPr lang="en-US" sz="3600" dirty="0" smtClean="0">
                <a:solidFill>
                  <a:schemeClr val="bg1"/>
                </a:solidFill>
              </a:rPr>
              <a:t>2017 </a:t>
            </a:r>
            <a:r>
              <a:rPr lang="en-US" sz="3600" dirty="0">
                <a:solidFill>
                  <a:schemeClr val="bg1"/>
                </a:solidFill>
              </a:rPr>
              <a:t>MCAs</a:t>
            </a:r>
          </a:p>
        </p:txBody>
      </p:sp>
    </p:spTree>
    <p:extLst>
      <p:ext uri="{BB962C8B-B14F-4D97-AF65-F5344CB8AC3E}">
        <p14:creationId xmlns:p14="http://schemas.microsoft.com/office/powerpoint/2010/main" val="3735567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31" y="592058"/>
            <a:ext cx="6418385" cy="1077218"/>
          </a:xfrm>
          <a:prstGeom prst="rect">
            <a:avLst/>
          </a:prstGeom>
          <a:noFill/>
        </p:spPr>
        <p:txBody>
          <a:bodyPr wrap="square" rtlCol="0">
            <a:spAutoFit/>
          </a:bodyPr>
          <a:lstStyle/>
          <a:p>
            <a:pPr algn="ctr"/>
            <a:r>
              <a:rPr lang="en-US" sz="3200" dirty="0"/>
              <a:t>6</a:t>
            </a:r>
            <a:r>
              <a:rPr lang="en-US" sz="3200" baseline="30000" dirty="0"/>
              <a:t>th</a:t>
            </a:r>
            <a:r>
              <a:rPr lang="en-US" sz="3200" dirty="0"/>
              <a:t> Grade Mathematics Subscale Corrected Correlations</a:t>
            </a:r>
          </a:p>
        </p:txBody>
      </p:sp>
      <p:graphicFrame>
        <p:nvGraphicFramePr>
          <p:cNvPr id="3" name="Table 2"/>
          <p:cNvGraphicFramePr>
            <a:graphicFrameLocks noGrp="1"/>
          </p:cNvGraphicFramePr>
          <p:nvPr>
            <p:extLst>
              <p:ext uri="{D42A27DB-BD31-4B8C-83A1-F6EECF244321}">
                <p14:modId xmlns:p14="http://schemas.microsoft.com/office/powerpoint/2010/main" val="4186271672"/>
              </p:ext>
            </p:extLst>
          </p:nvPr>
        </p:nvGraphicFramePr>
        <p:xfrm>
          <a:off x="955823" y="2050126"/>
          <a:ext cx="10515600" cy="3693288"/>
        </p:xfrm>
        <a:graphic>
          <a:graphicData uri="http://schemas.openxmlformats.org/drawingml/2006/table">
            <a:tbl>
              <a:tblPr/>
              <a:tblGrid>
                <a:gridCol w="2946706">
                  <a:extLst>
                    <a:ext uri="{9D8B030D-6E8A-4147-A177-3AD203B41FA5}">
                      <a16:colId xmlns:a16="http://schemas.microsoft.com/office/drawing/2014/main" val="20000"/>
                    </a:ext>
                  </a:extLst>
                </a:gridCol>
                <a:gridCol w="2639151">
                  <a:extLst>
                    <a:ext uri="{9D8B030D-6E8A-4147-A177-3AD203B41FA5}">
                      <a16:colId xmlns:a16="http://schemas.microsoft.com/office/drawing/2014/main" val="20001"/>
                    </a:ext>
                  </a:extLst>
                </a:gridCol>
                <a:gridCol w="2003818">
                  <a:extLst>
                    <a:ext uri="{9D8B030D-6E8A-4147-A177-3AD203B41FA5}">
                      <a16:colId xmlns:a16="http://schemas.microsoft.com/office/drawing/2014/main" val="20002"/>
                    </a:ext>
                  </a:extLst>
                </a:gridCol>
                <a:gridCol w="2925925">
                  <a:extLst>
                    <a:ext uri="{9D8B030D-6E8A-4147-A177-3AD203B41FA5}">
                      <a16:colId xmlns:a16="http://schemas.microsoft.com/office/drawing/2014/main" val="20003"/>
                    </a:ext>
                  </a:extLst>
                </a:gridCol>
              </a:tblGrid>
              <a:tr h="1217468">
                <a:tc>
                  <a:txBody>
                    <a:bodyPr/>
                    <a:lstStyle/>
                    <a:p>
                      <a:pPr algn="l" fontAlgn="b"/>
                      <a:endParaRPr lang="en-US" sz="3200" b="0" i="0" u="none" strike="noStrike" dirty="0">
                        <a:solidFill>
                          <a:srgbClr val="000000"/>
                        </a:solidFill>
                        <a:effectLst/>
                        <a:latin typeface="Calibri"/>
                      </a:endParaRPr>
                    </a:p>
                  </a:txBody>
                  <a:tcPr marL="6934" marR="6934" marT="6934" marB="0" anchor="b">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Number &amp; Operation</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2241">
                <a:tc>
                  <a:txBody>
                    <a:bodyPr/>
                    <a:lstStyle/>
                    <a:p>
                      <a:pPr algn="l"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T w="12700" cap="flat" cmpd="sng" algn="ctr">
                      <a:solidFill>
                        <a:schemeClr val="tx1"/>
                      </a:solidFill>
                      <a:prstDash val="solid"/>
                      <a:round/>
                      <a:headEnd type="none" w="med" len="med"/>
                      <a:tailEnd type="none" w="med" len="med"/>
                    </a:lnT>
                  </a:tcPr>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115650">
                <a:tc>
                  <a:txBody>
                    <a:bodyPr/>
                    <a:lstStyle/>
                    <a:p>
                      <a:pPr algn="l"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662241">
                <a:tc>
                  <a:txBody>
                    <a:bodyPr/>
                    <a:lstStyle/>
                    <a:p>
                      <a:pPr algn="l" fontAlgn="b"/>
                      <a:r>
                        <a:rPr lang="en-US" sz="3200" u="none" strike="noStrike" dirty="0">
                          <a:effectLst/>
                        </a:rPr>
                        <a:t>Data Analysis</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1.00</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.95</a:t>
                      </a:r>
                    </a:p>
                  </a:txBody>
                  <a:tcPr marL="9525" marR="9525" marT="9525" marB="0" anchor="b"/>
                </a:tc>
                <a:tc>
                  <a:txBody>
                    <a:bodyPr/>
                    <a:lstStyle/>
                    <a:p>
                      <a:pPr algn="ctr" fontAlgn="b"/>
                      <a:r>
                        <a:rPr lang="en-US" sz="4400" b="1" i="0" u="none" strike="noStrike" dirty="0">
                          <a:solidFill>
                            <a:srgbClr val="000000"/>
                          </a:solidFill>
                          <a:effectLst/>
                          <a:latin typeface="Calibri" panose="020F0502020204030204" pitchFamily="34" charset="0"/>
                        </a:rPr>
                        <a:t>.97</a:t>
                      </a:r>
                    </a:p>
                  </a:txBody>
                  <a:tcPr marL="9525" marR="9525" marT="9525" marB="0" anchor="b"/>
                </a:tc>
                <a:extLst>
                  <a:ext uri="{0D108BD9-81ED-4DB2-BD59-A6C34878D82A}">
                    <a16:rowId xmlns:a16="http://schemas.microsoft.com/office/drawing/2014/main" val="10003"/>
                  </a:ext>
                </a:extLst>
              </a:tr>
            </a:tbl>
          </a:graphicData>
        </a:graphic>
      </p:graphicFrame>
      <p:sp>
        <p:nvSpPr>
          <p:cNvPr id="6" name="TextBox 5"/>
          <p:cNvSpPr txBox="1"/>
          <p:nvPr/>
        </p:nvSpPr>
        <p:spPr>
          <a:xfrm>
            <a:off x="4915833" y="6088577"/>
            <a:ext cx="2595582" cy="646331"/>
          </a:xfrm>
          <a:prstGeom prst="rect">
            <a:avLst/>
          </a:prstGeom>
          <a:noFill/>
        </p:spPr>
        <p:txBody>
          <a:bodyPr wrap="none" rtlCol="0">
            <a:spAutoFit/>
          </a:bodyPr>
          <a:lstStyle/>
          <a:p>
            <a:r>
              <a:rPr lang="en-US" sz="3600" dirty="0" smtClean="0">
                <a:solidFill>
                  <a:schemeClr val="bg1"/>
                </a:solidFill>
              </a:rPr>
              <a:t>2017 </a:t>
            </a:r>
            <a:r>
              <a:rPr lang="en-US" sz="3600" dirty="0">
                <a:solidFill>
                  <a:schemeClr val="bg1"/>
                </a:solidFill>
              </a:rPr>
              <a:t>MCAs</a:t>
            </a:r>
          </a:p>
        </p:txBody>
      </p:sp>
    </p:spTree>
    <p:extLst>
      <p:ext uri="{BB962C8B-B14F-4D97-AF65-F5344CB8AC3E}">
        <p14:creationId xmlns:p14="http://schemas.microsoft.com/office/powerpoint/2010/main" val="490906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1001" y="447385"/>
            <a:ext cx="6805246" cy="1077218"/>
          </a:xfrm>
          <a:prstGeom prst="rect">
            <a:avLst/>
          </a:prstGeom>
          <a:noFill/>
        </p:spPr>
        <p:txBody>
          <a:bodyPr wrap="square" rtlCol="0">
            <a:spAutoFit/>
          </a:bodyPr>
          <a:lstStyle/>
          <a:p>
            <a:pPr algn="ctr"/>
            <a:r>
              <a:rPr lang="en-US" sz="3200" dirty="0"/>
              <a:t>8</a:t>
            </a:r>
            <a:r>
              <a:rPr lang="en-US" sz="3200" baseline="30000" dirty="0"/>
              <a:t>th</a:t>
            </a:r>
            <a:r>
              <a:rPr lang="en-US" sz="3200" dirty="0"/>
              <a:t> Grade Mathematics Subscale Corrected Correlations</a:t>
            </a:r>
          </a:p>
        </p:txBody>
      </p:sp>
      <p:graphicFrame>
        <p:nvGraphicFramePr>
          <p:cNvPr id="3" name="Table 2"/>
          <p:cNvGraphicFramePr>
            <a:graphicFrameLocks noGrp="1"/>
          </p:cNvGraphicFramePr>
          <p:nvPr>
            <p:extLst>
              <p:ext uri="{D42A27DB-BD31-4B8C-83A1-F6EECF244321}">
                <p14:modId xmlns:p14="http://schemas.microsoft.com/office/powerpoint/2010/main" val="3553319996"/>
              </p:ext>
            </p:extLst>
          </p:nvPr>
        </p:nvGraphicFramePr>
        <p:xfrm>
          <a:off x="955824" y="2043106"/>
          <a:ext cx="10515599" cy="3654309"/>
        </p:xfrm>
        <a:graphic>
          <a:graphicData uri="http://schemas.openxmlformats.org/drawingml/2006/table">
            <a:tbl>
              <a:tblPr/>
              <a:tblGrid>
                <a:gridCol w="3046574">
                  <a:extLst>
                    <a:ext uri="{9D8B030D-6E8A-4147-A177-3AD203B41FA5}">
                      <a16:colId xmlns:a16="http://schemas.microsoft.com/office/drawing/2014/main" val="20000"/>
                    </a:ext>
                  </a:extLst>
                </a:gridCol>
                <a:gridCol w="2553343">
                  <a:extLst>
                    <a:ext uri="{9D8B030D-6E8A-4147-A177-3AD203B41FA5}">
                      <a16:colId xmlns:a16="http://schemas.microsoft.com/office/drawing/2014/main" val="20001"/>
                    </a:ext>
                  </a:extLst>
                </a:gridCol>
                <a:gridCol w="2070709">
                  <a:extLst>
                    <a:ext uri="{9D8B030D-6E8A-4147-A177-3AD203B41FA5}">
                      <a16:colId xmlns:a16="http://schemas.microsoft.com/office/drawing/2014/main" val="20002"/>
                    </a:ext>
                  </a:extLst>
                </a:gridCol>
                <a:gridCol w="2844973">
                  <a:extLst>
                    <a:ext uri="{9D8B030D-6E8A-4147-A177-3AD203B41FA5}">
                      <a16:colId xmlns:a16="http://schemas.microsoft.com/office/drawing/2014/main" val="20003"/>
                    </a:ext>
                  </a:extLst>
                </a:gridCol>
              </a:tblGrid>
              <a:tr h="1026529">
                <a:tc>
                  <a:txBody>
                    <a:bodyPr/>
                    <a:lstStyle/>
                    <a:p>
                      <a:pPr algn="l" fontAlgn="b"/>
                      <a:endParaRPr lang="en-US" sz="3200" b="0" i="0" u="none" strike="noStrike" dirty="0">
                        <a:solidFill>
                          <a:srgbClr val="000000"/>
                        </a:solidFill>
                        <a:effectLst/>
                        <a:latin typeface="Calibri"/>
                      </a:endParaRPr>
                    </a:p>
                  </a:txBody>
                  <a:tcPr marL="6934" marR="6934" marT="6934" marB="0" anchor="b">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Number &amp; Operation</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tc>
                  <a:txBody>
                    <a:bodyPr/>
                    <a:lstStyle/>
                    <a:p>
                      <a:pPr algn="ctr"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5120">
                <a:tc>
                  <a:txBody>
                    <a:bodyPr/>
                    <a:lstStyle/>
                    <a:p>
                      <a:pPr algn="l" fontAlgn="b"/>
                      <a:r>
                        <a:rPr lang="en-US" sz="3200" u="none" strike="noStrike" dirty="0">
                          <a:effectLst/>
                        </a:rPr>
                        <a:t>Algebra</a:t>
                      </a:r>
                      <a:endParaRPr lang="en-US" sz="3200" b="0" i="0" u="none" strike="noStrike" dirty="0">
                        <a:solidFill>
                          <a:srgbClr val="000000"/>
                        </a:solidFill>
                        <a:effectLst/>
                        <a:latin typeface="Calibri"/>
                      </a:endParaRPr>
                    </a:p>
                  </a:txBody>
                  <a:tcPr marL="6934" marR="6934" marT="6934" marB="0" anchor="ctr">
                    <a:lnT w="12700" cap="flat" cmpd="sng" algn="ctr">
                      <a:solidFill>
                        <a:schemeClr val="tx1"/>
                      </a:solidFill>
                      <a:prstDash val="solid"/>
                      <a:round/>
                      <a:headEnd type="none" w="med" len="med"/>
                      <a:tailEnd type="none" w="med" len="med"/>
                    </a:lnT>
                  </a:tcPr>
                </a:tc>
                <a:tc>
                  <a:txBody>
                    <a:bodyPr/>
                    <a:lstStyle/>
                    <a:p>
                      <a:pPr algn="ctr" fontAlgn="b"/>
                      <a:r>
                        <a:rPr lang="en-US" sz="4400" b="1" i="0" u="none" strike="noStrike">
                          <a:solidFill>
                            <a:srgbClr val="000000"/>
                          </a:solidFill>
                          <a:effectLst/>
                          <a:latin typeface="Calibri" panose="020F0502020204030204" pitchFamily="34" charset="0"/>
                        </a:rPr>
                        <a:t>.99</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96959">
                <a:tc>
                  <a:txBody>
                    <a:bodyPr/>
                    <a:lstStyle/>
                    <a:p>
                      <a:pPr algn="l" fontAlgn="b"/>
                      <a:r>
                        <a:rPr lang="en-US" sz="3200" u="none" strike="noStrike" dirty="0">
                          <a:effectLst/>
                        </a:rPr>
                        <a:t>Geometry &amp; Measurement</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.98</a:t>
                      </a:r>
                    </a:p>
                  </a:txBody>
                  <a:tcPr marL="9525" marR="9525" marT="9525" marB="0" anchor="b"/>
                </a:tc>
                <a:tc>
                  <a:txBody>
                    <a:bodyPr/>
                    <a:lstStyle/>
                    <a:p>
                      <a:pPr algn="ctr" fontAlgn="b"/>
                      <a:endParaRPr lang="en-US" sz="4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825701">
                <a:tc>
                  <a:txBody>
                    <a:bodyPr/>
                    <a:lstStyle/>
                    <a:p>
                      <a:pPr algn="l" fontAlgn="b"/>
                      <a:r>
                        <a:rPr lang="en-US" sz="3200" u="none" strike="noStrike" dirty="0">
                          <a:effectLst/>
                        </a:rPr>
                        <a:t>Data Analysis</a:t>
                      </a:r>
                      <a:endParaRPr lang="en-US" sz="3200" b="0" i="0" u="none" strike="noStrike" dirty="0">
                        <a:solidFill>
                          <a:srgbClr val="000000"/>
                        </a:solidFill>
                        <a:effectLst/>
                        <a:latin typeface="Calibri"/>
                      </a:endParaRPr>
                    </a:p>
                  </a:txBody>
                  <a:tcPr marL="6934" marR="6934" marT="6934" marB="0" anchor="ctr"/>
                </a:tc>
                <a:tc>
                  <a:txBody>
                    <a:bodyPr/>
                    <a:lstStyle/>
                    <a:p>
                      <a:pPr algn="ctr" fontAlgn="b"/>
                      <a:r>
                        <a:rPr lang="en-US" sz="4400" b="1" i="0" u="none" strike="noStrike">
                          <a:solidFill>
                            <a:srgbClr val="000000"/>
                          </a:solidFill>
                          <a:effectLst/>
                          <a:latin typeface="Calibri" panose="020F0502020204030204" pitchFamily="34" charset="0"/>
                        </a:rPr>
                        <a:t>.97</a:t>
                      </a:r>
                    </a:p>
                  </a:txBody>
                  <a:tcPr marL="9525" marR="9525" marT="9525" marB="0" anchor="b"/>
                </a:tc>
                <a:tc>
                  <a:txBody>
                    <a:bodyPr/>
                    <a:lstStyle/>
                    <a:p>
                      <a:pPr algn="ctr" fontAlgn="b"/>
                      <a:r>
                        <a:rPr lang="en-US" sz="4400" b="1" i="0" u="none" strike="noStrike">
                          <a:solidFill>
                            <a:srgbClr val="000000"/>
                          </a:solidFill>
                          <a:effectLst/>
                          <a:latin typeface="Calibri" panose="020F0502020204030204" pitchFamily="34" charset="0"/>
                        </a:rPr>
                        <a:t>1.00</a:t>
                      </a:r>
                    </a:p>
                  </a:txBody>
                  <a:tcPr marL="9525" marR="9525" marT="9525" marB="0" anchor="b"/>
                </a:tc>
                <a:tc>
                  <a:txBody>
                    <a:bodyPr/>
                    <a:lstStyle/>
                    <a:p>
                      <a:pPr algn="ctr" fontAlgn="b"/>
                      <a:r>
                        <a:rPr lang="en-US" sz="4400" b="1" i="0" u="none" strike="noStrike" dirty="0">
                          <a:solidFill>
                            <a:srgbClr val="000000"/>
                          </a:solidFill>
                          <a:effectLst/>
                          <a:latin typeface="Calibri" panose="020F0502020204030204" pitchFamily="34" charset="0"/>
                        </a:rPr>
                        <a:t>.97</a:t>
                      </a:r>
                    </a:p>
                  </a:txBody>
                  <a:tcPr marL="9525" marR="9525" marT="9525" marB="0" anchor="b"/>
                </a:tc>
                <a:extLst>
                  <a:ext uri="{0D108BD9-81ED-4DB2-BD59-A6C34878D82A}">
                    <a16:rowId xmlns:a16="http://schemas.microsoft.com/office/drawing/2014/main" val="10003"/>
                  </a:ext>
                </a:extLst>
              </a:tr>
            </a:tbl>
          </a:graphicData>
        </a:graphic>
      </p:graphicFrame>
      <p:sp>
        <p:nvSpPr>
          <p:cNvPr id="4" name="TextBox 3"/>
          <p:cNvSpPr txBox="1"/>
          <p:nvPr/>
        </p:nvSpPr>
        <p:spPr>
          <a:xfrm>
            <a:off x="4915833" y="6088577"/>
            <a:ext cx="2595582" cy="646331"/>
          </a:xfrm>
          <a:prstGeom prst="rect">
            <a:avLst/>
          </a:prstGeom>
          <a:noFill/>
        </p:spPr>
        <p:txBody>
          <a:bodyPr wrap="none" rtlCol="0">
            <a:spAutoFit/>
          </a:bodyPr>
          <a:lstStyle/>
          <a:p>
            <a:r>
              <a:rPr lang="en-US" sz="3600" dirty="0" smtClean="0">
                <a:solidFill>
                  <a:schemeClr val="bg1"/>
                </a:solidFill>
              </a:rPr>
              <a:t>2017 </a:t>
            </a:r>
            <a:r>
              <a:rPr lang="en-US" sz="3600" dirty="0">
                <a:solidFill>
                  <a:schemeClr val="bg1"/>
                </a:solidFill>
              </a:rPr>
              <a:t>MCAs</a:t>
            </a:r>
          </a:p>
        </p:txBody>
      </p:sp>
    </p:spTree>
    <p:extLst>
      <p:ext uri="{BB962C8B-B14F-4D97-AF65-F5344CB8AC3E}">
        <p14:creationId xmlns:p14="http://schemas.microsoft.com/office/powerpoint/2010/main" val="3941364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53391" y="999164"/>
            <a:ext cx="2954389" cy="3539430"/>
          </a:xfrm>
          <a:prstGeom prst="rect">
            <a:avLst/>
          </a:prstGeom>
          <a:noFill/>
        </p:spPr>
        <p:txBody>
          <a:bodyPr wrap="square" rtlCol="0">
            <a:spAutoFit/>
          </a:bodyPr>
          <a:lstStyle/>
          <a:p>
            <a:r>
              <a:rPr lang="en-US" sz="3200" dirty="0" smtClean="0"/>
              <a:t>2017 </a:t>
            </a:r>
            <a:r>
              <a:rPr lang="en-US" sz="3200" dirty="0"/>
              <a:t>MCA Reading Subscale Corrected Correlations:</a:t>
            </a:r>
          </a:p>
          <a:p>
            <a:r>
              <a:rPr lang="en-US" sz="3200" b="1" i="1" dirty="0">
                <a:latin typeface="Times New Roman" panose="02020603050405020304" pitchFamily="18" charset="0"/>
                <a:cs typeface="Times New Roman" panose="02020603050405020304" pitchFamily="18" charset="0"/>
              </a:rPr>
              <a:t>Literature</a:t>
            </a:r>
            <a:r>
              <a:rPr lang="en-US" sz="3200" dirty="0"/>
              <a:t> &amp; </a:t>
            </a:r>
            <a:r>
              <a:rPr lang="en-US" sz="3200" b="1" i="1" dirty="0">
                <a:latin typeface="Times New Roman" panose="02020603050405020304" pitchFamily="18" charset="0"/>
                <a:cs typeface="Times New Roman" panose="02020603050405020304" pitchFamily="18" charset="0"/>
              </a:rPr>
              <a:t>Information</a:t>
            </a:r>
          </a:p>
        </p:txBody>
      </p:sp>
      <p:graphicFrame>
        <p:nvGraphicFramePr>
          <p:cNvPr id="8" name="Table 7"/>
          <p:cNvGraphicFramePr>
            <a:graphicFrameLocks noGrp="1"/>
          </p:cNvGraphicFramePr>
          <p:nvPr>
            <p:extLst>
              <p:ext uri="{D42A27DB-BD31-4B8C-83A1-F6EECF244321}">
                <p14:modId xmlns:p14="http://schemas.microsoft.com/office/powerpoint/2010/main" val="481201001"/>
              </p:ext>
            </p:extLst>
          </p:nvPr>
        </p:nvGraphicFramePr>
        <p:xfrm>
          <a:off x="0" y="16324"/>
          <a:ext cx="8392885" cy="6841676"/>
        </p:xfrm>
        <a:graphic>
          <a:graphicData uri="http://schemas.openxmlformats.org/drawingml/2006/table">
            <a:tbl>
              <a:tblPr firstRow="1" firstCol="1" bandRow="1">
                <a:tableStyleId>{5C22544A-7EE6-4342-B048-85BDC9FD1C3A}</a:tableStyleId>
              </a:tblPr>
              <a:tblGrid>
                <a:gridCol w="1260902">
                  <a:extLst>
                    <a:ext uri="{9D8B030D-6E8A-4147-A177-3AD203B41FA5}">
                      <a16:colId xmlns:a16="http://schemas.microsoft.com/office/drawing/2014/main" val="20000"/>
                    </a:ext>
                  </a:extLst>
                </a:gridCol>
                <a:gridCol w="1563941">
                  <a:extLst>
                    <a:ext uri="{9D8B030D-6E8A-4147-A177-3AD203B41FA5}">
                      <a16:colId xmlns:a16="http://schemas.microsoft.com/office/drawing/2014/main" val="20001"/>
                    </a:ext>
                  </a:extLst>
                </a:gridCol>
                <a:gridCol w="1903542">
                  <a:extLst>
                    <a:ext uri="{9D8B030D-6E8A-4147-A177-3AD203B41FA5}">
                      <a16:colId xmlns:a16="http://schemas.microsoft.com/office/drawing/2014/main" val="20002"/>
                    </a:ext>
                  </a:extLst>
                </a:gridCol>
                <a:gridCol w="1891355">
                  <a:extLst>
                    <a:ext uri="{9D8B030D-6E8A-4147-A177-3AD203B41FA5}">
                      <a16:colId xmlns:a16="http://schemas.microsoft.com/office/drawing/2014/main" val="20003"/>
                    </a:ext>
                  </a:extLst>
                </a:gridCol>
                <a:gridCol w="1773145">
                  <a:extLst>
                    <a:ext uri="{9D8B030D-6E8A-4147-A177-3AD203B41FA5}">
                      <a16:colId xmlns:a16="http://schemas.microsoft.com/office/drawing/2014/main" val="20004"/>
                    </a:ext>
                  </a:extLst>
                </a:gridCol>
              </a:tblGrid>
              <a:tr h="538589">
                <a:tc>
                  <a:txBody>
                    <a:bodyPr/>
                    <a:lstStyle/>
                    <a:p>
                      <a:pPr marL="0" marR="0" algn="ctr">
                        <a:spcBef>
                          <a:spcPts val="0"/>
                        </a:spcBef>
                        <a:spcAft>
                          <a:spcPts val="0"/>
                        </a:spcAft>
                      </a:pPr>
                      <a:r>
                        <a:rPr lang="en-US" sz="1800" b="1" dirty="0">
                          <a:effectLst/>
                        </a:rPr>
                        <a:t>Grade</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49923" marR="49923" marT="0" marB="0" anchor="ctr">
                    <a:solidFill>
                      <a:schemeClr val="accent1">
                        <a:lumMod val="5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lgn="ctr">
                        <a:spcBef>
                          <a:spcPts val="0"/>
                        </a:spcBef>
                        <a:spcAft>
                          <a:spcPts val="0"/>
                        </a:spcAft>
                      </a:pPr>
                      <a:r>
                        <a:rPr lang="en-US" sz="2000" dirty="0">
                          <a:effectLst/>
                        </a:rPr>
                        <a:t>Uncorrected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lgn="ctr">
                        <a:spcBef>
                          <a:spcPts val="0"/>
                        </a:spcBef>
                        <a:spcAft>
                          <a:spcPts val="0"/>
                        </a:spcAft>
                      </a:pPr>
                      <a:r>
                        <a:rPr lang="en-US" sz="2000" dirty="0">
                          <a:effectLst/>
                        </a:rPr>
                        <a:t>Corrected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extLst>
                  <a:ext uri="{0D108BD9-81ED-4DB2-BD59-A6C34878D82A}">
                    <a16:rowId xmlns:a16="http://schemas.microsoft.com/office/drawing/2014/main" val="10000"/>
                  </a:ext>
                </a:extLst>
              </a:tr>
              <a:tr h="406973">
                <a:tc>
                  <a:txBody>
                    <a:bodyPr/>
                    <a:lstStyle/>
                    <a:p>
                      <a:pPr algn="ctr"/>
                      <a:endParaRPr lang="en-US" sz="18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endParaRPr lang="en-US" sz="1800" dirty="0">
                        <a:effectLst/>
                        <a:latin typeface="Times New Roman" panose="02020603050405020304" pitchFamily="18" charset="0"/>
                        <a:cs typeface="Times New Roman" panose="02020603050405020304" pitchFamily="18" charset="0"/>
                      </a:endParaRPr>
                    </a:p>
                  </a:txBody>
                  <a:tcPr marL="49923" marR="49923" marT="0" marB="0" anchor="b"/>
                </a:tc>
                <a:tc>
                  <a:txBody>
                    <a:bodyPr/>
                    <a:lstStyle/>
                    <a:p>
                      <a:pPr marL="0" marR="0" algn="ctr">
                        <a:spcBef>
                          <a:spcPts val="0"/>
                        </a:spcBef>
                        <a:spcAft>
                          <a:spcPts val="0"/>
                        </a:spcAft>
                      </a:pPr>
                      <a:r>
                        <a:rPr lang="en-US" sz="2400" dirty="0">
                          <a:effectLst/>
                        </a:rPr>
                        <a:t>Reliabilities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marL="0" marR="0" algn="ctr">
                        <a:spcBef>
                          <a:spcPts val="0"/>
                        </a:spcBef>
                        <a:spcAft>
                          <a:spcPts val="0"/>
                        </a:spcAft>
                      </a:pPr>
                      <a:r>
                        <a:rPr lang="en-US" sz="2400" dirty="0">
                          <a:effectLst/>
                        </a:rPr>
                        <a:t>Correlation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marL="0" marR="0" algn="ctr">
                        <a:spcBef>
                          <a:spcPts val="0"/>
                        </a:spcBef>
                        <a:spcAft>
                          <a:spcPts val="0"/>
                        </a:spcAft>
                      </a:pPr>
                      <a:r>
                        <a:rPr lang="en-US" sz="2400" dirty="0">
                          <a:effectLst/>
                        </a:rPr>
                        <a:t>Correlation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extLst>
                  <a:ext uri="{0D108BD9-81ED-4DB2-BD59-A6C34878D82A}">
                    <a16:rowId xmlns:a16="http://schemas.microsoft.com/office/drawing/2014/main" val="10001"/>
                  </a:ext>
                </a:extLst>
              </a:tr>
              <a:tr h="421151">
                <a:tc rowSpan="2">
                  <a:txBody>
                    <a:bodyPr/>
                    <a:lstStyle/>
                    <a:p>
                      <a:pPr marL="0" marR="0" algn="ctr">
                        <a:spcBef>
                          <a:spcPts val="0"/>
                        </a:spcBef>
                        <a:spcAft>
                          <a:spcPts val="0"/>
                        </a:spcAft>
                      </a:pPr>
                      <a:r>
                        <a:rPr lang="en-US" sz="3200" b="1" dirty="0">
                          <a:effectLst/>
                        </a:rPr>
                        <a:t>3</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dirty="0">
                          <a:effectLst/>
                        </a:rPr>
                        <a:t>Literature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.81</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.97</a:t>
                      </a:r>
                    </a:p>
                  </a:txBody>
                  <a:tcPr marL="9525" marR="9525" marT="9525" marB="0" anchor="ctr"/>
                </a:tc>
                <a:extLst>
                  <a:ext uri="{0D108BD9-81ED-4DB2-BD59-A6C34878D82A}">
                    <a16:rowId xmlns:a16="http://schemas.microsoft.com/office/drawing/2014/main" val="10002"/>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dirty="0">
                          <a:effectLst/>
                        </a:rPr>
                        <a:t>Information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.84</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vMerge="1">
                  <a:txBody>
                    <a:bodyPr/>
                    <a:lstStyle/>
                    <a:p>
                      <a:endParaRPr lang="en-US"/>
                    </a:p>
                  </a:txBody>
                  <a:tcPr/>
                </a:tc>
                <a:extLst>
                  <a:ext uri="{0D108BD9-81ED-4DB2-BD59-A6C34878D82A}">
                    <a16:rowId xmlns:a16="http://schemas.microsoft.com/office/drawing/2014/main" val="10003"/>
                  </a:ext>
                </a:extLst>
              </a:tr>
              <a:tr h="421151">
                <a:tc rowSpan="2">
                  <a:txBody>
                    <a:bodyPr/>
                    <a:lstStyle/>
                    <a:p>
                      <a:pPr marL="0" marR="0" algn="ctr">
                        <a:spcBef>
                          <a:spcPts val="0"/>
                        </a:spcBef>
                        <a:spcAft>
                          <a:spcPts val="0"/>
                        </a:spcAft>
                      </a:pPr>
                      <a:r>
                        <a:rPr lang="en-US" sz="3200" b="1" dirty="0">
                          <a:effectLst/>
                        </a:rPr>
                        <a:t>4</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.81</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.98</a:t>
                      </a:r>
                    </a:p>
                  </a:txBody>
                  <a:tcPr marL="9525" marR="9525" marT="9525" marB="0" anchor="ctr"/>
                </a:tc>
                <a:extLst>
                  <a:ext uri="{0D108BD9-81ED-4DB2-BD59-A6C34878D82A}">
                    <a16:rowId xmlns:a16="http://schemas.microsoft.com/office/drawing/2014/main" val="10004"/>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a:effectLst/>
                        </a:rPr>
                        <a:t>Information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.83</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vMerge="1">
                  <a:txBody>
                    <a:bodyPr/>
                    <a:lstStyle/>
                    <a:p>
                      <a:endParaRPr lang="en-US"/>
                    </a:p>
                  </a:txBody>
                  <a:tcPr/>
                </a:tc>
                <a:extLst>
                  <a:ext uri="{0D108BD9-81ED-4DB2-BD59-A6C34878D82A}">
                    <a16:rowId xmlns:a16="http://schemas.microsoft.com/office/drawing/2014/main" val="10005"/>
                  </a:ext>
                </a:extLst>
              </a:tr>
              <a:tr h="421151">
                <a:tc rowSpan="2">
                  <a:txBody>
                    <a:bodyPr/>
                    <a:lstStyle/>
                    <a:p>
                      <a:pPr marL="0" marR="0" algn="ctr">
                        <a:spcBef>
                          <a:spcPts val="0"/>
                        </a:spcBef>
                        <a:spcAft>
                          <a:spcPts val="0"/>
                        </a:spcAft>
                      </a:pPr>
                      <a:r>
                        <a:rPr lang="en-US" sz="3200" b="1" dirty="0">
                          <a:effectLst/>
                        </a:rPr>
                        <a:t>5</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.99</a:t>
                      </a:r>
                    </a:p>
                  </a:txBody>
                  <a:tcPr marL="9525" marR="9525" marT="9525" marB="0" anchor="ctr"/>
                </a:tc>
                <a:extLst>
                  <a:ext uri="{0D108BD9-81ED-4DB2-BD59-A6C34878D82A}">
                    <a16:rowId xmlns:a16="http://schemas.microsoft.com/office/drawing/2014/main" val="10006"/>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a:effectLst/>
                        </a:rPr>
                        <a:t>Information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.79</a:t>
                      </a:r>
                    </a:p>
                  </a:txBody>
                  <a:tcPr marL="9525" marR="9525" marT="9525" marB="0" anchor="ctr"/>
                </a:tc>
                <a:tc vMerge="1">
                  <a:txBody>
                    <a:bodyPr/>
                    <a:lstStyle/>
                    <a:p>
                      <a:endParaRPr lang="en-US"/>
                    </a:p>
                  </a:txBody>
                  <a:tcPr/>
                </a:tc>
                <a:extLst>
                  <a:ext uri="{0D108BD9-81ED-4DB2-BD59-A6C34878D82A}">
                    <a16:rowId xmlns:a16="http://schemas.microsoft.com/office/drawing/2014/main" val="10007"/>
                  </a:ext>
                </a:extLst>
              </a:tr>
              <a:tr h="421151">
                <a:tc rowSpan="2">
                  <a:txBody>
                    <a:bodyPr/>
                    <a:lstStyle/>
                    <a:p>
                      <a:pPr marL="0" marR="0" algn="ctr">
                        <a:spcBef>
                          <a:spcPts val="0"/>
                        </a:spcBef>
                        <a:spcAft>
                          <a:spcPts val="0"/>
                        </a:spcAft>
                      </a:pPr>
                      <a:r>
                        <a:rPr lang="en-US" sz="3200" b="1" dirty="0">
                          <a:effectLst/>
                        </a:rPr>
                        <a:t>6</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1.00</a:t>
                      </a:r>
                    </a:p>
                  </a:txBody>
                  <a:tcPr marL="9525" marR="9525" marT="9525" marB="0" anchor="ctr"/>
                </a:tc>
                <a:extLst>
                  <a:ext uri="{0D108BD9-81ED-4DB2-BD59-A6C34878D82A}">
                    <a16:rowId xmlns:a16="http://schemas.microsoft.com/office/drawing/2014/main" val="10008"/>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a:effectLst/>
                        </a:rPr>
                        <a:t>Information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.84</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.82</a:t>
                      </a:r>
                    </a:p>
                  </a:txBody>
                  <a:tcPr marL="9525" marR="9525" marT="9525" marB="0" anchor="ctr"/>
                </a:tc>
                <a:tc vMerge="1">
                  <a:txBody>
                    <a:bodyPr/>
                    <a:lstStyle/>
                    <a:p>
                      <a:endParaRPr lang="en-US"/>
                    </a:p>
                  </a:txBody>
                  <a:tcPr/>
                </a:tc>
                <a:extLst>
                  <a:ext uri="{0D108BD9-81ED-4DB2-BD59-A6C34878D82A}">
                    <a16:rowId xmlns:a16="http://schemas.microsoft.com/office/drawing/2014/main" val="10009"/>
                  </a:ext>
                </a:extLst>
              </a:tr>
              <a:tr h="421151">
                <a:tc rowSpan="2">
                  <a:txBody>
                    <a:bodyPr/>
                    <a:lstStyle/>
                    <a:p>
                      <a:pPr marL="0" marR="0" algn="ctr">
                        <a:spcBef>
                          <a:spcPts val="0"/>
                        </a:spcBef>
                        <a:spcAft>
                          <a:spcPts val="0"/>
                        </a:spcAft>
                      </a:pPr>
                      <a:r>
                        <a:rPr lang="en-US" sz="3200" b="1" dirty="0">
                          <a:effectLst/>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.98</a:t>
                      </a:r>
                    </a:p>
                  </a:txBody>
                  <a:tcPr marL="9525" marR="9525" marT="9525" marB="0" anchor="ctr"/>
                </a:tc>
                <a:extLst>
                  <a:ext uri="{0D108BD9-81ED-4DB2-BD59-A6C34878D82A}">
                    <a16:rowId xmlns:a16="http://schemas.microsoft.com/office/drawing/2014/main" val="10010"/>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a:effectLst/>
                        </a:rPr>
                        <a:t>Information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.86</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.81</a:t>
                      </a:r>
                    </a:p>
                  </a:txBody>
                  <a:tcPr marL="9525" marR="9525" marT="9525" marB="0" anchor="ctr"/>
                </a:tc>
                <a:tc vMerge="1">
                  <a:txBody>
                    <a:bodyPr/>
                    <a:lstStyle/>
                    <a:p>
                      <a:endParaRPr lang="en-US"/>
                    </a:p>
                  </a:txBody>
                  <a:tcPr/>
                </a:tc>
                <a:extLst>
                  <a:ext uri="{0D108BD9-81ED-4DB2-BD59-A6C34878D82A}">
                    <a16:rowId xmlns:a16="http://schemas.microsoft.com/office/drawing/2014/main" val="10011"/>
                  </a:ext>
                </a:extLst>
              </a:tr>
              <a:tr h="421151">
                <a:tc rowSpan="2">
                  <a:txBody>
                    <a:bodyPr/>
                    <a:lstStyle/>
                    <a:p>
                      <a:pPr marL="0" marR="0" algn="ctr">
                        <a:spcBef>
                          <a:spcPts val="0"/>
                        </a:spcBef>
                        <a:spcAft>
                          <a:spcPts val="0"/>
                        </a:spcAft>
                      </a:pPr>
                      <a:r>
                        <a:rPr lang="en-US" sz="3200" b="1" dirty="0">
                          <a:effectLst/>
                        </a:rPr>
                        <a:t>8</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.80</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.99</a:t>
                      </a:r>
                    </a:p>
                  </a:txBody>
                  <a:tcPr marL="9525" marR="9525" marT="9525" marB="0" anchor="ctr"/>
                </a:tc>
                <a:extLst>
                  <a:ext uri="{0D108BD9-81ED-4DB2-BD59-A6C34878D82A}">
                    <a16:rowId xmlns:a16="http://schemas.microsoft.com/office/drawing/2014/main" val="10012"/>
                  </a:ext>
                </a:extLst>
              </a:tr>
              <a:tr h="421151">
                <a:tc vMerge="1">
                  <a:txBody>
                    <a:bodyPr/>
                    <a:lstStyle/>
                    <a:p>
                      <a:pPr algn="ctr"/>
                      <a:endParaRPr lang="en-US" sz="24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a:effectLst/>
                        </a:rPr>
                        <a:t>Information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.84</a:t>
                      </a:r>
                    </a:p>
                  </a:txBody>
                  <a:tcPr marL="9525" marR="9525" marT="9525" marB="0" anchor="ctr"/>
                </a:tc>
                <a:tc>
                  <a:txBody>
                    <a:bodyPr/>
                    <a:lstStyle/>
                    <a:p>
                      <a:pPr algn="ctr" rtl="0" fontAlgn="ctr"/>
                      <a:r>
                        <a:rPr lang="en-US" sz="2400" b="0" i="0" u="none" strike="noStrike">
                          <a:solidFill>
                            <a:srgbClr val="000000"/>
                          </a:solidFill>
                          <a:effectLst/>
                          <a:latin typeface="Arial" panose="020B0604020202020204" pitchFamily="34" charset="0"/>
                        </a:rPr>
                        <a:t>.81</a:t>
                      </a:r>
                    </a:p>
                  </a:txBody>
                  <a:tcPr marL="9525" marR="9525" marT="9525" marB="0" anchor="ctr"/>
                </a:tc>
                <a:tc vMerge="1">
                  <a:txBody>
                    <a:bodyPr/>
                    <a:lstStyle/>
                    <a:p>
                      <a:endParaRPr lang="en-US"/>
                    </a:p>
                  </a:txBody>
                  <a:tcPr/>
                </a:tc>
                <a:extLst>
                  <a:ext uri="{0D108BD9-81ED-4DB2-BD59-A6C34878D82A}">
                    <a16:rowId xmlns:a16="http://schemas.microsoft.com/office/drawing/2014/main" val="10013"/>
                  </a:ext>
                </a:extLst>
              </a:tr>
              <a:tr h="421151">
                <a:tc rowSpan="2">
                  <a:txBody>
                    <a:bodyPr/>
                    <a:lstStyle/>
                    <a:p>
                      <a:pPr marL="0" marR="0" algn="ctr">
                        <a:spcBef>
                          <a:spcPts val="0"/>
                        </a:spcBef>
                        <a:spcAft>
                          <a:spcPts val="0"/>
                        </a:spcAft>
                      </a:pPr>
                      <a:r>
                        <a:rPr lang="en-US" sz="3200" b="1" dirty="0">
                          <a:effectLst/>
                        </a:rPr>
                        <a:t>10</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ctr">
                    <a:solidFill>
                      <a:schemeClr val="accent1">
                        <a:lumMod val="50000"/>
                      </a:schemeClr>
                    </a:solidFill>
                  </a:tcPr>
                </a:tc>
                <a:tc>
                  <a:txBody>
                    <a:bodyPr/>
                    <a:lstStyle/>
                    <a:p>
                      <a:pPr marL="0" marR="0">
                        <a:spcBef>
                          <a:spcPts val="0"/>
                        </a:spcBef>
                        <a:spcAft>
                          <a:spcPts val="0"/>
                        </a:spcAft>
                      </a:pPr>
                      <a:r>
                        <a:rPr lang="en-US" sz="1800">
                          <a:effectLst/>
                        </a:rPr>
                        <a:t>Literature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.75</a:t>
                      </a:r>
                    </a:p>
                  </a:txBody>
                  <a:tcPr marL="9525" marR="9525" marT="9525" marB="0" anchor="ctr"/>
                </a:tc>
                <a:tc>
                  <a:txBody>
                    <a:bodyPr/>
                    <a:lstStyle/>
                    <a:p>
                      <a:pPr algn="l" fontAlgn="b"/>
                      <a:r>
                        <a:rPr lang="en-US" sz="2400" b="0" i="0" u="none" strike="noStrike">
                          <a:solidFill>
                            <a:srgbClr val="000000"/>
                          </a:solidFill>
                          <a:effectLst/>
                          <a:latin typeface="Arial" panose="020B0604020202020204" pitchFamily="34" charset="0"/>
                        </a:rPr>
                        <a:t> </a:t>
                      </a:r>
                    </a:p>
                  </a:txBody>
                  <a:tcPr marL="9525" marR="9525" marT="9525" marB="0" anchor="b"/>
                </a:tc>
                <a:tc rowSpan="2">
                  <a:txBody>
                    <a:bodyPr/>
                    <a:lstStyle/>
                    <a:p>
                      <a:pPr algn="ctr" rtl="0" fontAlgn="ctr"/>
                      <a:r>
                        <a:rPr lang="en-US" sz="3200" b="1" i="0" u="none" strike="noStrike" dirty="0">
                          <a:solidFill>
                            <a:srgbClr val="000000"/>
                          </a:solidFill>
                          <a:effectLst/>
                          <a:latin typeface="Arial" panose="020B0604020202020204" pitchFamily="34" charset="0"/>
                        </a:rPr>
                        <a:t>.98</a:t>
                      </a:r>
                    </a:p>
                  </a:txBody>
                  <a:tcPr marL="9525" marR="9525" marT="9525" marB="0" anchor="ctr"/>
                </a:tc>
                <a:extLst>
                  <a:ext uri="{0D108BD9-81ED-4DB2-BD59-A6C34878D82A}">
                    <a16:rowId xmlns:a16="http://schemas.microsoft.com/office/drawing/2014/main" val="10014"/>
                  </a:ext>
                </a:extLst>
              </a:tr>
              <a:tr h="421151">
                <a:tc vMerge="1">
                  <a:txBody>
                    <a:bodyPr/>
                    <a:lstStyle/>
                    <a:p>
                      <a:pPr algn="ctr"/>
                      <a:endParaRPr lang="en-US" sz="1800" b="1" dirty="0">
                        <a:effectLst/>
                        <a:latin typeface="Times New Roman" panose="02020603050405020304" pitchFamily="18" charset="0"/>
                        <a:cs typeface="Times New Roman" panose="02020603050405020304" pitchFamily="18" charset="0"/>
                      </a:endParaRPr>
                    </a:p>
                  </a:txBody>
                  <a:tcPr marL="49923" marR="49923" marT="0" marB="0" anchor="b">
                    <a:solidFill>
                      <a:schemeClr val="accent1">
                        <a:lumMod val="50000"/>
                      </a:schemeClr>
                    </a:solidFill>
                  </a:tcPr>
                </a:tc>
                <a:tc>
                  <a:txBody>
                    <a:bodyPr/>
                    <a:lstStyle/>
                    <a:p>
                      <a:pPr marL="0" marR="0">
                        <a:spcBef>
                          <a:spcPts val="0"/>
                        </a:spcBef>
                        <a:spcAft>
                          <a:spcPts val="0"/>
                        </a:spcAft>
                      </a:pPr>
                      <a:r>
                        <a:rPr lang="en-US" sz="1800" dirty="0">
                          <a:effectLst/>
                        </a:rPr>
                        <a:t>Information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923" marR="49923" marT="0" marB="0" anchor="b"/>
                </a:tc>
                <a:tc>
                  <a:txBody>
                    <a:bodyPr/>
                    <a:lstStyle/>
                    <a:p>
                      <a:pPr algn="ctr" rtl="0" fontAlgn="ctr"/>
                      <a:r>
                        <a:rPr lang="en-US" sz="2400" b="0" i="0" u="none" strike="noStrike">
                          <a:solidFill>
                            <a:srgbClr val="000000"/>
                          </a:solidFill>
                          <a:effectLst/>
                          <a:latin typeface="Arial" panose="020B0604020202020204" pitchFamily="34" charset="0"/>
                        </a:rPr>
                        <a:t>.88</a:t>
                      </a:r>
                    </a:p>
                  </a:txBody>
                  <a:tcPr marL="9525" marR="9525" marT="9525" marB="0" anchor="ctr"/>
                </a:tc>
                <a:tc>
                  <a:txBody>
                    <a:bodyPr/>
                    <a:lstStyle/>
                    <a:p>
                      <a:pPr algn="ctr" rtl="0" fontAlgn="ctr"/>
                      <a:r>
                        <a:rPr lang="en-US" sz="2400" b="0" i="0" u="none" strike="noStrike" dirty="0">
                          <a:solidFill>
                            <a:srgbClr val="000000"/>
                          </a:solidFill>
                          <a:effectLst/>
                          <a:latin typeface="Arial" panose="020B0604020202020204" pitchFamily="34" charset="0"/>
                        </a:rPr>
                        <a:t>.80</a:t>
                      </a:r>
                    </a:p>
                  </a:txBody>
                  <a:tcPr marL="9525" marR="9525" marT="9525" marB="0" anchor="ctr"/>
                </a:tc>
                <a:tc vMerge="1">
                  <a:txBody>
                    <a:bodyPr/>
                    <a:lstStyle/>
                    <a:p>
                      <a:endParaRPr 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994746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idx="4294967295"/>
          </p:nvPr>
        </p:nvSpPr>
        <p:spPr>
          <a:xfrm>
            <a:off x="3100664" y="6025963"/>
            <a:ext cx="5990665"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p>
            <a:pPr>
              <a:spcBef>
                <a:spcPts val="0"/>
              </a:spcBef>
              <a:buClr>
                <a:schemeClr val="dk1"/>
              </a:buClr>
              <a:buSzPct val="25000"/>
            </a:pPr>
            <a:r>
              <a:rPr lang="en-US" dirty="0">
                <a:latin typeface="Calibri"/>
                <a:ea typeface="Calibri"/>
                <a:cs typeface="Calibri"/>
                <a:sym typeface="Calibri"/>
              </a:rPr>
              <a:t>National Academies 2009</a:t>
            </a:r>
          </a:p>
        </p:txBody>
      </p:sp>
      <p:sp>
        <p:nvSpPr>
          <p:cNvPr id="199" name="Shape 199"/>
          <p:cNvSpPr txBox="1">
            <a:spLocks noGrp="1"/>
          </p:cNvSpPr>
          <p:nvPr>
            <p:ph type="body" idx="4294967295"/>
          </p:nvPr>
        </p:nvSpPr>
        <p:spPr>
          <a:xfrm>
            <a:off x="1805349" y="675249"/>
            <a:ext cx="8686800" cy="4642339"/>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dirty="0">
                <a:solidFill>
                  <a:schemeClr val="dk1"/>
                </a:solidFill>
                <a:ea typeface="Calibri"/>
                <a:cs typeface="Calibri"/>
                <a:sym typeface="Calibri"/>
              </a:rPr>
              <a:t>The choice of appropriate assessments for use in instructional improvement systems is critical. Because of the extensive focus on large-scale, high-stakes, summative tests, policy makers and educators sometimes mistakenly believe that such tests are appropriate to use to provide rapid feedback to guide instruction. This is not the case. </a:t>
            </a:r>
          </a:p>
        </p:txBody>
      </p:sp>
    </p:spTree>
    <p:extLst>
      <p:ext uri="{BB962C8B-B14F-4D97-AF65-F5344CB8AC3E}">
        <p14:creationId xmlns:p14="http://schemas.microsoft.com/office/powerpoint/2010/main" val="4091187687"/>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body" idx="4294967295"/>
          </p:nvPr>
        </p:nvSpPr>
        <p:spPr>
          <a:xfrm>
            <a:off x="1764234" y="989913"/>
            <a:ext cx="8686800" cy="4341742"/>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dirty="0">
                <a:solidFill>
                  <a:schemeClr val="dk1"/>
                </a:solidFill>
                <a:ea typeface="Calibri"/>
                <a:cs typeface="Calibri"/>
                <a:sym typeface="Calibri"/>
              </a:rPr>
              <a:t>Tests that mimic the structure of large-scale, high-stakes, summative tests, which lightly sample broad domains of content taught over an extended period of time, are unlikely to provide the kind of fine-grained, diagnostic information that teachers need to guide their day-to-day instructional decisions.</a:t>
            </a:r>
          </a:p>
          <a:p>
            <a:pPr marL="0" indent="0">
              <a:spcBef>
                <a:spcPts val="466"/>
              </a:spcBef>
              <a:buClr>
                <a:schemeClr val="dk1"/>
              </a:buClr>
              <a:buNone/>
            </a:pPr>
            <a:endParaRPr dirty="0">
              <a:solidFill>
                <a:schemeClr val="dk1"/>
              </a:solidFill>
              <a:ea typeface="Calibri"/>
              <a:cs typeface="Calibri"/>
              <a:sym typeface="Calibri"/>
            </a:endParaRPr>
          </a:p>
        </p:txBody>
      </p:sp>
      <p:sp>
        <p:nvSpPr>
          <p:cNvPr id="5" name="Shape 198"/>
          <p:cNvSpPr txBox="1">
            <a:spLocks/>
          </p:cNvSpPr>
          <p:nvPr/>
        </p:nvSpPr>
        <p:spPr>
          <a:xfrm>
            <a:off x="3100664" y="6025963"/>
            <a:ext cx="5990665"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spcBef>
                <a:spcPts val="0"/>
              </a:spcBef>
              <a:buClr>
                <a:schemeClr val="dk1"/>
              </a:buClr>
              <a:buSzPct val="25000"/>
            </a:pPr>
            <a:r>
              <a:rPr lang="en-US" dirty="0" smtClean="0">
                <a:latin typeface="Calibri"/>
                <a:ea typeface="Calibri"/>
                <a:cs typeface="Calibri"/>
                <a:sym typeface="Calibri"/>
              </a:rPr>
              <a:t>National Academies 2009</a:t>
            </a:r>
            <a:endParaRPr lang="en-US" dirty="0">
              <a:latin typeface="Calibri"/>
              <a:ea typeface="Calibri"/>
              <a:cs typeface="Calibri"/>
              <a:sym typeface="Calibri"/>
            </a:endParaRPr>
          </a:p>
        </p:txBody>
      </p:sp>
    </p:spTree>
    <p:extLst>
      <p:ext uri="{BB962C8B-B14F-4D97-AF65-F5344CB8AC3E}">
        <p14:creationId xmlns:p14="http://schemas.microsoft.com/office/powerpoint/2010/main" val="18320606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1669644" y="402378"/>
            <a:ext cx="8852712" cy="5109882"/>
          </a:xfrm>
        </p:spPr>
        <p:txBody>
          <a:bodyPr/>
          <a:lstStyle/>
          <a:p>
            <a:r>
              <a:rPr lang="en-US" altLang="en-US" dirty="0" smtClean="0">
                <a:solidFill>
                  <a:sysClr val="windowText" lastClr="000000"/>
                </a:solidFill>
              </a:rPr>
              <a:t>Using Principles of Measurement </a:t>
            </a:r>
            <a:br>
              <a:rPr lang="en-US" altLang="en-US" dirty="0" smtClean="0">
                <a:solidFill>
                  <a:sysClr val="windowText" lastClr="000000"/>
                </a:solidFill>
              </a:rPr>
            </a:br>
            <a:r>
              <a:rPr lang="en-US" altLang="en-US" dirty="0" smtClean="0">
                <a:solidFill>
                  <a:sysClr val="windowText" lastClr="000000"/>
                </a:solidFill>
              </a:rPr>
              <a:t>to Support Test Score </a:t>
            </a:r>
            <a:r>
              <a:rPr lang="en-US" altLang="en-US" sz="4800" dirty="0" smtClean="0">
                <a:solidFill>
                  <a:sysClr val="windowText" lastClr="000000"/>
                </a:solidFill>
              </a:rPr>
              <a:t>Interpretation</a:t>
            </a:r>
            <a:r>
              <a:rPr lang="en-US" altLang="en-US" dirty="0" smtClean="0">
                <a:solidFill>
                  <a:sysClr val="windowText" lastClr="000000"/>
                </a:solidFill>
              </a:rPr>
              <a:t> and </a:t>
            </a:r>
            <a:r>
              <a:rPr lang="en-US" altLang="en-US" sz="4800" dirty="0" smtClean="0">
                <a:solidFill>
                  <a:sysClr val="windowText" lastClr="000000"/>
                </a:solidFill>
              </a:rPr>
              <a:t>Use</a:t>
            </a:r>
            <a:r>
              <a:rPr lang="en-US" altLang="en-US" dirty="0" smtClean="0">
                <a:solidFill>
                  <a:sysClr val="windowText" lastClr="000000"/>
                </a:solidFill>
              </a:rPr>
              <a:t> in Minnesota</a:t>
            </a:r>
            <a:endParaRPr lang="en-US" altLang="en-US" dirty="0">
              <a:solidFill>
                <a:sysClr val="windowText" lastClr="000000"/>
              </a:solidFill>
            </a:endParaRPr>
          </a:p>
        </p:txBody>
      </p:sp>
      <p:sp>
        <p:nvSpPr>
          <p:cNvPr id="4" name="Title 1"/>
          <p:cNvSpPr txBox="1">
            <a:spLocks/>
          </p:cNvSpPr>
          <p:nvPr/>
        </p:nvSpPr>
        <p:spPr>
          <a:xfrm>
            <a:off x="0" y="6015319"/>
            <a:ext cx="12192000" cy="84268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891951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body" idx="4294967295"/>
          </p:nvPr>
        </p:nvSpPr>
        <p:spPr>
          <a:xfrm>
            <a:off x="1729067" y="1271266"/>
            <a:ext cx="8686800" cy="3294634"/>
          </a:xfrm>
          <a:prstGeom prst="rect">
            <a:avLst/>
          </a:prstGeom>
          <a:noFill/>
          <a:ln>
            <a:noFill/>
          </a:ln>
        </p:spPr>
        <p:txBody>
          <a:bodyPr vert="horz" wrap="square" lIns="66552" tIns="33267" rIns="66552" bIns="33267" numCol="1" rtlCol="0" anchor="t" anchorCtr="0" compatLnSpc="1">
            <a:prstTxWarp prst="textNoShape">
              <a:avLst/>
            </a:prstTxWarp>
            <a:noAutofit/>
          </a:bodyPr>
          <a:lstStyle/>
          <a:p>
            <a:pPr marL="0" indent="0">
              <a:spcBef>
                <a:spcPts val="0"/>
              </a:spcBef>
              <a:buClr>
                <a:schemeClr val="dk1"/>
              </a:buClr>
              <a:buSzPct val="25000"/>
              <a:buNone/>
            </a:pPr>
            <a:r>
              <a:rPr lang="en-US" dirty="0">
                <a:solidFill>
                  <a:schemeClr val="dk1"/>
                </a:solidFill>
                <a:ea typeface="Calibri"/>
                <a:cs typeface="Calibri"/>
                <a:sym typeface="Calibri"/>
              </a:rPr>
              <a:t>…BOTA urges the Department to clarify that assessments that simply reproduce the formats of large-scale, </a:t>
            </a:r>
            <a:r>
              <a:rPr lang="en-US" dirty="0" err="1">
                <a:solidFill>
                  <a:schemeClr val="dk1"/>
                </a:solidFill>
                <a:ea typeface="Calibri"/>
                <a:cs typeface="Calibri"/>
                <a:sym typeface="Calibri"/>
              </a:rPr>
              <a:t>highstakes</a:t>
            </a:r>
            <a:r>
              <a:rPr lang="en-US" dirty="0">
                <a:solidFill>
                  <a:schemeClr val="dk1"/>
                </a:solidFill>
                <a:ea typeface="Calibri"/>
                <a:cs typeface="Calibri"/>
                <a:sym typeface="Calibri"/>
              </a:rPr>
              <a:t>, summative tests are not sufficient for instructional improvement systems.</a:t>
            </a:r>
          </a:p>
        </p:txBody>
      </p:sp>
      <p:sp>
        <p:nvSpPr>
          <p:cNvPr id="5" name="Shape 198"/>
          <p:cNvSpPr txBox="1">
            <a:spLocks/>
          </p:cNvSpPr>
          <p:nvPr/>
        </p:nvSpPr>
        <p:spPr>
          <a:xfrm>
            <a:off x="3100664" y="6025963"/>
            <a:ext cx="5990665" cy="832037"/>
          </a:xfrm>
          <a:prstGeom prst="rect">
            <a:avLst/>
          </a:prstGeom>
          <a:noFill/>
          <a:ln>
            <a:noFill/>
          </a:ln>
        </p:spPr>
        <p:txBody>
          <a:bodyPr vert="horz" wrap="square" lIns="66552" tIns="33267" rIns="66552" bIns="33267" numCol="1" rtlCol="0" anchor="ctr" anchorCtr="0" compatLnSpc="1">
            <a:prstTxWarp prst="textNoShape">
              <a:avLst/>
            </a:prstTxWarp>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spcBef>
                <a:spcPts val="0"/>
              </a:spcBef>
              <a:buClr>
                <a:schemeClr val="dk1"/>
              </a:buClr>
              <a:buSzPct val="25000"/>
            </a:pPr>
            <a:r>
              <a:rPr lang="en-US" smtClean="0">
                <a:latin typeface="Calibri"/>
                <a:ea typeface="Calibri"/>
                <a:cs typeface="Calibri"/>
                <a:sym typeface="Calibri"/>
              </a:rPr>
              <a:t>National Academies 2009</a:t>
            </a:r>
            <a:endParaRPr lang="en-US" dirty="0">
              <a:latin typeface="Calibri"/>
              <a:ea typeface="Calibri"/>
              <a:cs typeface="Calibri"/>
              <a:sym typeface="Calibri"/>
            </a:endParaRPr>
          </a:p>
        </p:txBody>
      </p:sp>
    </p:spTree>
    <p:extLst>
      <p:ext uri="{BB962C8B-B14F-4D97-AF65-F5344CB8AC3E}">
        <p14:creationId xmlns:p14="http://schemas.microsoft.com/office/powerpoint/2010/main" val="241082751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Score Interpretation Cautions</a:t>
            </a:r>
            <a:endParaRPr lang="en-US" dirty="0"/>
          </a:p>
        </p:txBody>
      </p:sp>
      <p:sp>
        <p:nvSpPr>
          <p:cNvPr id="3" name="Content Placeholder 2"/>
          <p:cNvSpPr>
            <a:spLocks noGrp="1"/>
          </p:cNvSpPr>
          <p:nvPr>
            <p:ph idx="1"/>
          </p:nvPr>
        </p:nvSpPr>
        <p:spPr>
          <a:xfrm>
            <a:off x="1111348" y="745588"/>
            <a:ext cx="10044331" cy="4353542"/>
          </a:xfrm>
        </p:spPr>
        <p:txBody>
          <a:bodyPr>
            <a:noAutofit/>
          </a:bodyPr>
          <a:lstStyle/>
          <a:p>
            <a:pPr lvl="0"/>
            <a:r>
              <a:rPr lang="en-US" dirty="0"/>
              <a:t>Scores on different subjects and different grades are not comparable.</a:t>
            </a:r>
          </a:p>
          <a:p>
            <a:pPr lvl="0"/>
            <a:r>
              <a:rPr lang="en-US" dirty="0"/>
              <a:t>Score differences are not comparable across subjects or grades. A difference of 5 points on one subject in a grade will represent an ability difference that does not compare to a 5-point difference on other subjects or grades.</a:t>
            </a:r>
          </a:p>
        </p:txBody>
      </p:sp>
      <p:sp>
        <p:nvSpPr>
          <p:cNvPr id="4" name="TextBox 3"/>
          <p:cNvSpPr txBox="1"/>
          <p:nvPr/>
        </p:nvSpPr>
        <p:spPr>
          <a:xfrm>
            <a:off x="1111348" y="5196035"/>
            <a:ext cx="5058821"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 </a:t>
            </a:r>
            <a:r>
              <a:rPr lang="en-US" sz="1747" dirty="0" smtClean="0"/>
              <a:t>119-120</a:t>
            </a:r>
            <a:endParaRPr lang="en-US" sz="1747" dirty="0"/>
          </a:p>
        </p:txBody>
      </p:sp>
    </p:spTree>
    <p:extLst>
      <p:ext uri="{BB962C8B-B14F-4D97-AF65-F5344CB8AC3E}">
        <p14:creationId xmlns:p14="http://schemas.microsoft.com/office/powerpoint/2010/main" val="195835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Score Interpretation Cautions</a:t>
            </a:r>
            <a:endParaRPr lang="en-US" dirty="0"/>
          </a:p>
        </p:txBody>
      </p:sp>
      <p:sp>
        <p:nvSpPr>
          <p:cNvPr id="3" name="Content Placeholder 2"/>
          <p:cNvSpPr>
            <a:spLocks noGrp="1"/>
          </p:cNvSpPr>
          <p:nvPr>
            <p:ph idx="1"/>
          </p:nvPr>
        </p:nvSpPr>
        <p:spPr>
          <a:xfrm>
            <a:off x="1041009" y="730108"/>
            <a:ext cx="10100603" cy="3975287"/>
          </a:xfrm>
        </p:spPr>
        <p:txBody>
          <a:bodyPr>
            <a:noAutofit/>
          </a:bodyPr>
          <a:lstStyle/>
          <a:p>
            <a:pPr lvl="0"/>
            <a:r>
              <a:rPr lang="en-US" dirty="0"/>
              <a:t>Achievement levels can more safely be compared across subjects and grades – rely on the performance level descriptors for a given test/grade. </a:t>
            </a:r>
          </a:p>
          <a:p>
            <a:r>
              <a:rPr lang="en-US" dirty="0"/>
              <a:t>Scores over time (within the same content standards period) are comparable within subject and grade.</a:t>
            </a:r>
          </a:p>
        </p:txBody>
      </p:sp>
    </p:spTree>
    <p:extLst>
      <p:ext uri="{BB962C8B-B14F-4D97-AF65-F5344CB8AC3E}">
        <p14:creationId xmlns:p14="http://schemas.microsoft.com/office/powerpoint/2010/main" val="3248673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a:t>
            </a:r>
            <a:endParaRPr lang="en-US" dirty="0"/>
          </a:p>
        </p:txBody>
      </p:sp>
      <p:sp>
        <p:nvSpPr>
          <p:cNvPr id="3" name="Content Placeholder 2"/>
          <p:cNvSpPr>
            <a:spLocks noGrp="1"/>
          </p:cNvSpPr>
          <p:nvPr>
            <p:ph idx="1"/>
          </p:nvPr>
        </p:nvSpPr>
        <p:spPr>
          <a:xfrm>
            <a:off x="829994" y="506440"/>
            <a:ext cx="10536701" cy="4614203"/>
          </a:xfrm>
        </p:spPr>
        <p:txBody>
          <a:bodyPr>
            <a:noAutofit/>
          </a:bodyPr>
          <a:lstStyle/>
          <a:p>
            <a:pPr marL="0" indent="0">
              <a:buNone/>
            </a:pPr>
            <a:r>
              <a:rPr lang="en-US" dirty="0"/>
              <a:t>The tests in the Minnesota Assessment System are designed primarily to determine school and district accountability related to the implementation of the Minnesota standards. They are summative measures of a student’s performance in a subject </a:t>
            </a:r>
            <a:r>
              <a:rPr lang="en-US" u="sng" dirty="0"/>
              <a:t>at one point in time</a:t>
            </a:r>
            <a:r>
              <a:rPr lang="en-US" dirty="0"/>
              <a:t>. They provide a </a:t>
            </a:r>
            <a:r>
              <a:rPr lang="en-US" u="sng" dirty="0"/>
              <a:t>snapshot</a:t>
            </a:r>
            <a:r>
              <a:rPr lang="en-US" dirty="0"/>
              <a:t> of the student’s overall achievement, not a detailed accounting of the student’s understanding of specific content areas defined by the standards.</a:t>
            </a:r>
          </a:p>
        </p:txBody>
      </p:sp>
      <p:sp>
        <p:nvSpPr>
          <p:cNvPr id="4" name="TextBox 3"/>
          <p:cNvSpPr txBox="1"/>
          <p:nvPr/>
        </p:nvSpPr>
        <p:spPr>
          <a:xfrm>
            <a:off x="829994" y="5324080"/>
            <a:ext cx="4624984"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a:t>
            </a:r>
            <a:r>
              <a:rPr lang="en-US" sz="1747" dirty="0" smtClean="0"/>
              <a:t>68</a:t>
            </a:r>
            <a:endParaRPr lang="en-US" sz="1747" dirty="0"/>
          </a:p>
        </p:txBody>
      </p:sp>
    </p:spTree>
    <p:extLst>
      <p:ext uri="{BB962C8B-B14F-4D97-AF65-F5344CB8AC3E}">
        <p14:creationId xmlns:p14="http://schemas.microsoft.com/office/powerpoint/2010/main" val="30300881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 Parents</a:t>
            </a:r>
            <a:endParaRPr lang="en-US" dirty="0"/>
          </a:p>
        </p:txBody>
      </p:sp>
      <p:sp>
        <p:nvSpPr>
          <p:cNvPr id="3" name="Content Placeholder 2"/>
          <p:cNvSpPr>
            <a:spLocks noGrp="1"/>
          </p:cNvSpPr>
          <p:nvPr>
            <p:ph idx="1"/>
          </p:nvPr>
        </p:nvSpPr>
        <p:spPr>
          <a:xfrm>
            <a:off x="1533378" y="1184375"/>
            <a:ext cx="9101797" cy="2262209"/>
          </a:xfrm>
        </p:spPr>
        <p:txBody>
          <a:bodyPr>
            <a:normAutofit/>
          </a:bodyPr>
          <a:lstStyle/>
          <a:p>
            <a:pPr marL="0" indent="0">
              <a:buNone/>
            </a:pPr>
            <a:r>
              <a:rPr lang="en-US" dirty="0"/>
              <a:t>The information can help parents </a:t>
            </a:r>
            <a:r>
              <a:rPr lang="en-US" u="sng" dirty="0"/>
              <a:t>begin</a:t>
            </a:r>
            <a:r>
              <a:rPr lang="en-US" dirty="0"/>
              <a:t> to understand their child’s academic performance as related to the Minnesota standards.</a:t>
            </a:r>
          </a:p>
          <a:p>
            <a:endParaRPr lang="en-US" dirty="0"/>
          </a:p>
        </p:txBody>
      </p:sp>
      <p:sp>
        <p:nvSpPr>
          <p:cNvPr id="4" name="TextBox 3"/>
          <p:cNvSpPr txBox="1"/>
          <p:nvPr/>
        </p:nvSpPr>
        <p:spPr>
          <a:xfrm>
            <a:off x="1533378" y="4968661"/>
            <a:ext cx="4624984"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6</a:t>
            </a:r>
            <a:r>
              <a:rPr lang="en-US" sz="1747" dirty="0" smtClean="0"/>
              <a:t>8</a:t>
            </a:r>
            <a:endParaRPr lang="en-US" sz="1747" dirty="0"/>
          </a:p>
        </p:txBody>
      </p:sp>
    </p:spTree>
    <p:extLst>
      <p:ext uri="{BB962C8B-B14F-4D97-AF65-F5344CB8AC3E}">
        <p14:creationId xmlns:p14="http://schemas.microsoft.com/office/powerpoint/2010/main" val="3456307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 Placement Decisions</a:t>
            </a:r>
            <a:endParaRPr lang="en-US" dirty="0"/>
          </a:p>
        </p:txBody>
      </p:sp>
      <p:sp>
        <p:nvSpPr>
          <p:cNvPr id="3" name="Content Placeholder 2"/>
          <p:cNvSpPr>
            <a:spLocks noGrp="1"/>
          </p:cNvSpPr>
          <p:nvPr>
            <p:ph idx="1"/>
          </p:nvPr>
        </p:nvSpPr>
        <p:spPr>
          <a:xfrm>
            <a:off x="1533378" y="1009028"/>
            <a:ext cx="9172136" cy="3663273"/>
          </a:xfrm>
        </p:spPr>
        <p:txBody>
          <a:bodyPr>
            <a:noAutofit/>
          </a:bodyPr>
          <a:lstStyle/>
          <a:p>
            <a:pPr marL="0" indent="0">
              <a:buNone/>
            </a:pPr>
            <a:r>
              <a:rPr lang="en-US" dirty="0"/>
              <a:t>The information can be used to suggest </a:t>
            </a:r>
            <a:r>
              <a:rPr lang="en-US" u="sng" dirty="0"/>
              <a:t>areas needing further evaluation</a:t>
            </a:r>
            <a:r>
              <a:rPr lang="en-US" dirty="0"/>
              <a:t> of student performance. Results can also be used to</a:t>
            </a:r>
            <a:r>
              <a:rPr lang="en-US" u="sng" dirty="0"/>
              <a:t> focus resources and staff on a particular group</a:t>
            </a:r>
            <a:r>
              <a:rPr lang="en-US" dirty="0"/>
              <a:t> of students who appear to be struggling with the Minnesota standards. </a:t>
            </a:r>
          </a:p>
        </p:txBody>
      </p:sp>
      <p:sp>
        <p:nvSpPr>
          <p:cNvPr id="4" name="TextBox 3"/>
          <p:cNvSpPr txBox="1"/>
          <p:nvPr/>
        </p:nvSpPr>
        <p:spPr>
          <a:xfrm>
            <a:off x="1471016" y="4982620"/>
            <a:ext cx="4624984"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6</a:t>
            </a:r>
            <a:r>
              <a:rPr lang="en-US" sz="1747" dirty="0" smtClean="0"/>
              <a:t>8</a:t>
            </a:r>
            <a:endParaRPr lang="en-US" sz="1747" dirty="0"/>
          </a:p>
        </p:txBody>
      </p:sp>
    </p:spTree>
    <p:extLst>
      <p:ext uri="{BB962C8B-B14F-4D97-AF65-F5344CB8AC3E}">
        <p14:creationId xmlns:p14="http://schemas.microsoft.com/office/powerpoint/2010/main" val="2546114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 Placement Decisions</a:t>
            </a:r>
            <a:endParaRPr lang="en-US" dirty="0"/>
          </a:p>
        </p:txBody>
      </p:sp>
      <p:sp>
        <p:nvSpPr>
          <p:cNvPr id="3" name="Content Placeholder 2"/>
          <p:cNvSpPr>
            <a:spLocks noGrp="1"/>
          </p:cNvSpPr>
          <p:nvPr>
            <p:ph idx="1"/>
          </p:nvPr>
        </p:nvSpPr>
        <p:spPr>
          <a:xfrm>
            <a:off x="1083212" y="604912"/>
            <a:ext cx="10044333" cy="4422162"/>
          </a:xfrm>
        </p:spPr>
        <p:txBody>
          <a:bodyPr>
            <a:noAutofit/>
          </a:bodyPr>
          <a:lstStyle/>
          <a:p>
            <a:pPr marL="0" indent="0">
              <a:buNone/>
            </a:pPr>
            <a:r>
              <a:rPr lang="en-US" dirty="0"/>
              <a:t>Students may also exhibit strengths or deficits in strands or </a:t>
            </a:r>
            <a:r>
              <a:rPr lang="en-US" dirty="0" err="1"/>
              <a:t>substrands</a:t>
            </a:r>
            <a:r>
              <a:rPr lang="en-US" dirty="0"/>
              <a:t> measured on these tests. Because the strand and </a:t>
            </a:r>
            <a:r>
              <a:rPr lang="en-US" dirty="0" err="1"/>
              <a:t>substrand</a:t>
            </a:r>
            <a:r>
              <a:rPr lang="en-US" dirty="0"/>
              <a:t> scores are based on small numbers of items,</a:t>
            </a:r>
            <a:r>
              <a:rPr lang="en-US" u="sng" dirty="0"/>
              <a:t> the scores must be used in conjunction with other performance indicators</a:t>
            </a:r>
            <a:r>
              <a:rPr lang="en-US" dirty="0"/>
              <a:t> to assist schools in making placement decisions, such as whether a student should take an improvement course or be placed in a gifted or talented program.</a:t>
            </a:r>
          </a:p>
          <a:p>
            <a:pPr marL="0" indent="0">
              <a:buNone/>
            </a:pPr>
            <a:endParaRPr lang="en-US" dirty="0"/>
          </a:p>
        </p:txBody>
      </p:sp>
      <p:sp>
        <p:nvSpPr>
          <p:cNvPr id="4" name="TextBox 3"/>
          <p:cNvSpPr txBox="1"/>
          <p:nvPr/>
        </p:nvSpPr>
        <p:spPr>
          <a:xfrm>
            <a:off x="1138110" y="5345612"/>
            <a:ext cx="4624984"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a:t>
            </a:r>
            <a:r>
              <a:rPr lang="en-US" sz="1747" dirty="0" smtClean="0"/>
              <a:t>68</a:t>
            </a:r>
            <a:endParaRPr lang="en-US" sz="1747" dirty="0"/>
          </a:p>
        </p:txBody>
      </p:sp>
    </p:spTree>
    <p:extLst>
      <p:ext uri="{BB962C8B-B14F-4D97-AF65-F5344CB8AC3E}">
        <p14:creationId xmlns:p14="http://schemas.microsoft.com/office/powerpoint/2010/main" val="3149659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 Program Evaluation</a:t>
            </a:r>
            <a:endParaRPr lang="en-US" dirty="0"/>
          </a:p>
        </p:txBody>
      </p:sp>
      <p:sp>
        <p:nvSpPr>
          <p:cNvPr id="3" name="Content Placeholder 2"/>
          <p:cNvSpPr>
            <a:spLocks noGrp="1"/>
          </p:cNvSpPr>
          <p:nvPr>
            <p:ph idx="1"/>
          </p:nvPr>
        </p:nvSpPr>
        <p:spPr>
          <a:xfrm>
            <a:off x="1519311" y="1085075"/>
            <a:ext cx="9172135" cy="3486925"/>
          </a:xfrm>
        </p:spPr>
        <p:txBody>
          <a:bodyPr>
            <a:normAutofit lnSpcReduction="10000"/>
          </a:bodyPr>
          <a:lstStyle/>
          <a:p>
            <a:pPr marL="0" indent="0">
              <a:buNone/>
            </a:pPr>
            <a:r>
              <a:rPr lang="en-US" dirty="0"/>
              <a:t>Test scores can be a valuable tool for evaluating programs. For example, a school may use its scores to help evaluate the strengths and weaknesses of a particular academic program or curriculum in their school or district as it relates to the Minnesota standards.</a:t>
            </a:r>
          </a:p>
          <a:p>
            <a:pPr marL="0" indent="0">
              <a:buNone/>
            </a:pPr>
            <a:endParaRPr lang="en-US" sz="3200" dirty="0"/>
          </a:p>
        </p:txBody>
      </p:sp>
      <p:sp>
        <p:nvSpPr>
          <p:cNvPr id="5" name="TextBox 4"/>
          <p:cNvSpPr txBox="1"/>
          <p:nvPr/>
        </p:nvSpPr>
        <p:spPr>
          <a:xfrm>
            <a:off x="1519311" y="5113065"/>
            <a:ext cx="4750018"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a:t>
            </a:r>
            <a:r>
              <a:rPr lang="en-US" sz="1747" dirty="0" smtClean="0"/>
              <a:t>68</a:t>
            </a:r>
            <a:endParaRPr lang="en-US" sz="1747" dirty="0"/>
          </a:p>
        </p:txBody>
      </p:sp>
    </p:spTree>
    <p:extLst>
      <p:ext uri="{BB962C8B-B14F-4D97-AF65-F5344CB8AC3E}">
        <p14:creationId xmlns:p14="http://schemas.microsoft.com/office/powerpoint/2010/main" val="1611656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Score Use: Groups of Students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Test results can be used to evaluate the performance of student groups. The data should be viewed from different perspectives and compared to district and state data to gain a more comprehensive understanding of group performance. For example, the average scale score of a group of students may show they are above the district and/or state average, yet the percentage of students who are proficient in the same group of students may be less than the district or state percentages. One perspective is never sufficient. </a:t>
            </a:r>
          </a:p>
        </p:txBody>
      </p:sp>
      <p:sp>
        <p:nvSpPr>
          <p:cNvPr id="4" name="TextBox 3"/>
          <p:cNvSpPr txBox="1"/>
          <p:nvPr/>
        </p:nvSpPr>
        <p:spPr>
          <a:xfrm>
            <a:off x="7441982" y="5351570"/>
            <a:ext cx="4624984" cy="361189"/>
          </a:xfrm>
          <a:prstGeom prst="rect">
            <a:avLst/>
          </a:prstGeom>
          <a:noFill/>
        </p:spPr>
        <p:txBody>
          <a:bodyPr wrap="none" rtlCol="0">
            <a:spAutoFit/>
          </a:bodyPr>
          <a:lstStyle/>
          <a:p>
            <a:r>
              <a:rPr lang="en-US" sz="1747" dirty="0"/>
              <a:t>Source: MN Technical Manual (</a:t>
            </a:r>
            <a:r>
              <a:rPr lang="en-US" sz="1747" dirty="0" smtClean="0"/>
              <a:t>2017), </a:t>
            </a:r>
            <a:r>
              <a:rPr lang="en-US" sz="1747" dirty="0"/>
              <a:t>pp. </a:t>
            </a:r>
            <a:r>
              <a:rPr lang="en-US" sz="1747" dirty="0" smtClean="0"/>
              <a:t>69</a:t>
            </a:r>
            <a:endParaRPr lang="en-US" sz="1747" dirty="0"/>
          </a:p>
        </p:txBody>
      </p:sp>
    </p:spTree>
    <p:extLst>
      <p:ext uri="{BB962C8B-B14F-4D97-AF65-F5344CB8AC3E}">
        <p14:creationId xmlns:p14="http://schemas.microsoft.com/office/powerpoint/2010/main" val="2706461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Reading</a:t>
            </a:r>
            <a:endParaRPr lang="en-US" dirty="0"/>
          </a:p>
        </p:txBody>
      </p:sp>
      <p:sp>
        <p:nvSpPr>
          <p:cNvPr id="3" name="Content Placeholder 2"/>
          <p:cNvSpPr>
            <a:spLocks noGrp="1"/>
          </p:cNvSpPr>
          <p:nvPr>
            <p:ph idx="1"/>
          </p:nvPr>
        </p:nvSpPr>
        <p:spPr>
          <a:xfrm>
            <a:off x="6597445" y="2122692"/>
            <a:ext cx="4345858" cy="2005779"/>
          </a:xfrm>
        </p:spPr>
        <p:txBody>
          <a:bodyPr/>
          <a:lstStyle/>
          <a:p>
            <a:pPr marL="0" indent="0">
              <a:buNone/>
            </a:pPr>
            <a:r>
              <a:rPr lang="en-US" dirty="0" smtClean="0"/>
              <a:t>Consider the role of variability</a:t>
            </a:r>
            <a:endParaRPr lang="en-US" dirty="0"/>
          </a:p>
        </p:txBody>
      </p:sp>
      <p:pic>
        <p:nvPicPr>
          <p:cNvPr id="1029"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958645"/>
            <a:ext cx="36576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45" y="1825420"/>
            <a:ext cx="36576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45" y="2692195"/>
            <a:ext cx="36576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45" y="3558970"/>
            <a:ext cx="36576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445" y="4425745"/>
            <a:ext cx="3657600" cy="866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501445" y="191436"/>
            <a:ext cx="77099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Student Score Distributions Vary by Race</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8676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First</a:t>
            </a:r>
            <a:endParaRPr lang="en-US" dirty="0"/>
          </a:p>
        </p:txBody>
      </p:sp>
      <p:sp>
        <p:nvSpPr>
          <p:cNvPr id="3" name="Content Placeholder 2"/>
          <p:cNvSpPr>
            <a:spLocks noGrp="1"/>
          </p:cNvSpPr>
          <p:nvPr>
            <p:ph idx="1"/>
          </p:nvPr>
        </p:nvSpPr>
        <p:spPr>
          <a:xfrm>
            <a:off x="1097280" y="683317"/>
            <a:ext cx="10072467" cy="5103159"/>
          </a:xfrm>
        </p:spPr>
        <p:txBody>
          <a:bodyPr>
            <a:noAutofit/>
          </a:bodyPr>
          <a:lstStyle/>
          <a:p>
            <a:pPr marL="0" indent="0">
              <a:buNone/>
            </a:pPr>
            <a:r>
              <a:rPr lang="en-US" sz="3200" dirty="0"/>
              <a:t>Validity refers to the degree to which evidence and theory support the interpretations of test scores for proposed uses of tests.</a:t>
            </a:r>
          </a:p>
          <a:p>
            <a:pPr marL="0" indent="0">
              <a:buNone/>
            </a:pPr>
            <a:endParaRPr lang="en-US" sz="3200" dirty="0"/>
          </a:p>
          <a:p>
            <a:pPr marL="0" indent="0">
              <a:buNone/>
            </a:pPr>
            <a:r>
              <a:rPr lang="en-US" sz="3200" dirty="0"/>
              <a:t>Evidence of the validity of a given interpretation of test scores for a specified use is a necessary condition for the justifiable use of the test.</a:t>
            </a:r>
          </a:p>
          <a:p>
            <a:pPr marL="0" indent="0">
              <a:buNone/>
            </a:pPr>
            <a:endParaRPr lang="en-US" sz="3200" dirty="0"/>
          </a:p>
          <a:p>
            <a:pPr marL="0" indent="0">
              <a:buNone/>
            </a:pPr>
            <a:r>
              <a:rPr lang="en-US" sz="2400" i="1" dirty="0"/>
              <a:t>2014 Standards for Educational &amp; Psychological Testing</a:t>
            </a:r>
          </a:p>
        </p:txBody>
      </p:sp>
    </p:spTree>
    <p:extLst>
      <p:ext uri="{BB962C8B-B14F-4D97-AF65-F5344CB8AC3E}">
        <p14:creationId xmlns:p14="http://schemas.microsoft.com/office/powerpoint/2010/main" val="61114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241" y="522367"/>
            <a:ext cx="10515600" cy="5122295"/>
          </a:xfrm>
        </p:spPr>
        <p:txBody>
          <a:bodyPr>
            <a:normAutofit lnSpcReduction="10000"/>
          </a:bodyPr>
          <a:lstStyle/>
          <a:p>
            <a:r>
              <a:rPr lang="en-US" dirty="0" smtClean="0"/>
              <a:t>Student-centered approaches show great promise</a:t>
            </a:r>
          </a:p>
          <a:p>
            <a:r>
              <a:rPr lang="en-US" dirty="0" smtClean="0"/>
              <a:t>Helping students set appropriate goals and supporting them to meet their goals shows great promise</a:t>
            </a:r>
          </a:p>
          <a:p>
            <a:r>
              <a:rPr lang="en-US" dirty="0" smtClean="0"/>
              <a:t>Teacher commitment and teacher-powered schools show great promise</a:t>
            </a:r>
          </a:p>
          <a:p>
            <a:r>
              <a:rPr lang="en-US" dirty="0" smtClean="0"/>
              <a:t>The key ingredient in all effective youth-development efforts is </a:t>
            </a:r>
            <a:r>
              <a:rPr lang="en-US" b="1" i="1" dirty="0" smtClean="0"/>
              <a:t>developmental relationships</a:t>
            </a:r>
            <a:endParaRPr lang="en-US" b="1" i="1" dirty="0"/>
          </a:p>
        </p:txBody>
      </p:sp>
    </p:spTree>
    <p:extLst>
      <p:ext uri="{BB962C8B-B14F-4D97-AF65-F5344CB8AC3E}">
        <p14:creationId xmlns:p14="http://schemas.microsoft.com/office/powerpoint/2010/main" val="1492791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5855195"/>
              </p:ext>
            </p:extLst>
          </p:nvPr>
        </p:nvGraphicFramePr>
        <p:xfrm>
          <a:off x="1769409" y="198603"/>
          <a:ext cx="8653182" cy="537882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smtClean="0"/>
              <a:t>2016 MN Student Survey</a:t>
            </a:r>
            <a:endParaRPr lang="en-US" dirty="0"/>
          </a:p>
        </p:txBody>
      </p:sp>
    </p:spTree>
    <p:extLst>
      <p:ext uri="{BB962C8B-B14F-4D97-AF65-F5344CB8AC3E}">
        <p14:creationId xmlns:p14="http://schemas.microsoft.com/office/powerpoint/2010/main" val="2650645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36" y="0"/>
            <a:ext cx="5299364"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4318" y="0"/>
            <a:ext cx="5299364" cy="6858000"/>
          </a:xfrm>
          <a:prstGeom prst="rect">
            <a:avLst/>
          </a:prstGeom>
        </p:spPr>
      </p:pic>
    </p:spTree>
    <p:extLst>
      <p:ext uri="{BB962C8B-B14F-4D97-AF65-F5344CB8AC3E}">
        <p14:creationId xmlns:p14="http://schemas.microsoft.com/office/powerpoint/2010/main" val="4151434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19800"/>
            <a:ext cx="12192000" cy="838200"/>
          </a:xfrm>
          <a:noFill/>
        </p:spPr>
        <p:txBody>
          <a:bodyPr>
            <a:noAutofit/>
          </a:bodyPr>
          <a:lstStyle/>
          <a:p>
            <a:r>
              <a:rPr lang="en-US" sz="2800" b="1" dirty="0" smtClean="0"/>
              <a:t>Educator &amp; Community Resources                www.gap.umn.edu</a:t>
            </a:r>
            <a:endParaRPr lang="en-US" sz="2800" b="1" dirty="0"/>
          </a:p>
        </p:txBody>
      </p:sp>
      <p:sp>
        <p:nvSpPr>
          <p:cNvPr id="4" name="TextBox 3"/>
          <p:cNvSpPr txBox="1"/>
          <p:nvPr/>
        </p:nvSpPr>
        <p:spPr>
          <a:xfrm>
            <a:off x="548640" y="429607"/>
            <a:ext cx="4683264" cy="5016758"/>
          </a:xfrm>
          <a:prstGeom prst="rect">
            <a:avLst/>
          </a:prstGeom>
          <a:noFill/>
        </p:spPr>
        <p:txBody>
          <a:bodyPr wrap="square" rtlCol="0">
            <a:spAutoFit/>
          </a:bodyPr>
          <a:lstStyle/>
          <a:p>
            <a:r>
              <a:rPr lang="en-US" sz="3200" b="1" u="sng" dirty="0" smtClean="0"/>
              <a:t>RESOURCE Tab</a:t>
            </a:r>
          </a:p>
          <a:p>
            <a:r>
              <a:rPr lang="en-US" sz="3200" b="1" dirty="0" smtClean="0"/>
              <a:t>Art &amp; Design</a:t>
            </a:r>
            <a:br>
              <a:rPr lang="en-US" sz="3200" b="1" dirty="0" smtClean="0"/>
            </a:br>
            <a:r>
              <a:rPr lang="en-US" sz="3200" b="1" dirty="0" smtClean="0"/>
              <a:t>College Readiness</a:t>
            </a:r>
            <a:br>
              <a:rPr lang="en-US" sz="3200" b="1" dirty="0" smtClean="0"/>
            </a:br>
            <a:r>
              <a:rPr lang="en-US" sz="3200" b="1" dirty="0" smtClean="0"/>
              <a:t>Early Childhood &amp; </a:t>
            </a:r>
          </a:p>
          <a:p>
            <a:r>
              <a:rPr lang="en-US" sz="3200" b="1" dirty="0"/>
              <a:t> </a:t>
            </a:r>
            <a:r>
              <a:rPr lang="en-US" sz="3200" b="1" dirty="0" smtClean="0"/>
              <a:t>    Youth Development</a:t>
            </a:r>
            <a:br>
              <a:rPr lang="en-US" sz="3200" b="1" dirty="0" smtClean="0"/>
            </a:br>
            <a:r>
              <a:rPr lang="en-US" sz="3200" b="1" dirty="0" smtClean="0"/>
              <a:t>Language/Literacy</a:t>
            </a:r>
            <a:br>
              <a:rPr lang="en-US" sz="3200" b="1" dirty="0" smtClean="0"/>
            </a:br>
            <a:r>
              <a:rPr lang="en-US" sz="3200" b="1" dirty="0" smtClean="0"/>
              <a:t>Leaders &amp; Educators</a:t>
            </a:r>
            <a:br>
              <a:rPr lang="en-US" sz="3200" b="1" dirty="0" smtClean="0"/>
            </a:br>
            <a:r>
              <a:rPr lang="en-US" sz="3200" b="1" dirty="0" smtClean="0"/>
              <a:t>Social Studies</a:t>
            </a:r>
            <a:br>
              <a:rPr lang="en-US" sz="3200" b="1" dirty="0" smtClean="0"/>
            </a:br>
            <a:r>
              <a:rPr lang="en-US" sz="3200" b="1" dirty="0" smtClean="0"/>
              <a:t>STEM/Agriculture &amp; </a:t>
            </a:r>
          </a:p>
          <a:p>
            <a:r>
              <a:rPr lang="en-US" sz="3200" b="1" dirty="0"/>
              <a:t> </a:t>
            </a:r>
            <a:r>
              <a:rPr lang="en-US" sz="3200" b="1" dirty="0" smtClean="0"/>
              <a:t>    Environment</a:t>
            </a:r>
            <a:endParaRPr lang="en-US" sz="3200" dirty="0"/>
          </a:p>
        </p:txBody>
      </p:sp>
      <p:pic>
        <p:nvPicPr>
          <p:cNvPr id="4098" name="Picture 2" descr="Map of Education Equity Resources"/>
          <p:cNvPicPr>
            <a:picLocks noChangeAspect="1" noChangeArrowheads="1"/>
          </p:cNvPicPr>
          <p:nvPr/>
        </p:nvPicPr>
        <p:blipFill rotWithShape="1">
          <a:blip r:embed="rId2">
            <a:extLst>
              <a:ext uri="{28A0092B-C50C-407E-A947-70E740481C1C}">
                <a14:useLocalDpi xmlns:a14="http://schemas.microsoft.com/office/drawing/2010/main" val="0"/>
              </a:ext>
            </a:extLst>
          </a:blip>
          <a:srcRect l="24233" t="7316" r="16235" b="5360"/>
          <a:stretch/>
        </p:blipFill>
        <p:spPr bwMode="auto">
          <a:xfrm>
            <a:off x="6273039" y="29095"/>
            <a:ext cx="5918961" cy="599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1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CwdmkD2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85" y="533400"/>
            <a:ext cx="6195579"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oldyM2ou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6" y="2363147"/>
            <a:ext cx="4397375" cy="304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778242" y="5724769"/>
            <a:ext cx="3319975" cy="290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35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Issues</a:t>
            </a:r>
            <a:endParaRPr lang="en-US" dirty="0"/>
          </a:p>
        </p:txBody>
      </p:sp>
      <p:sp>
        <p:nvSpPr>
          <p:cNvPr id="3" name="Content Placeholder 2"/>
          <p:cNvSpPr>
            <a:spLocks noGrp="1"/>
          </p:cNvSpPr>
          <p:nvPr>
            <p:ph idx="1"/>
          </p:nvPr>
        </p:nvSpPr>
        <p:spPr>
          <a:xfrm>
            <a:off x="777241" y="628968"/>
            <a:ext cx="9312256" cy="4782110"/>
          </a:xfrm>
        </p:spPr>
        <p:txBody>
          <a:bodyPr>
            <a:normAutofit lnSpcReduction="10000"/>
          </a:bodyPr>
          <a:lstStyle/>
          <a:p>
            <a:pPr lvl="0"/>
            <a:r>
              <a:rPr lang="en-US" dirty="0"/>
              <a:t>Intended claims and uses</a:t>
            </a:r>
          </a:p>
          <a:p>
            <a:pPr lvl="0"/>
            <a:r>
              <a:rPr lang="en-US" dirty="0" smtClean="0"/>
              <a:t>Test </a:t>
            </a:r>
            <a:r>
              <a:rPr lang="en-US" dirty="0"/>
              <a:t>score </a:t>
            </a:r>
            <a:r>
              <a:rPr lang="en-US" dirty="0" smtClean="0"/>
              <a:t>use (decisions) </a:t>
            </a:r>
            <a:r>
              <a:rPr lang="en-US" dirty="0"/>
              <a:t>must be accompanied by additional data and relevant </a:t>
            </a:r>
            <a:r>
              <a:rPr lang="en-US" dirty="0" smtClean="0"/>
              <a:t>evidence</a:t>
            </a:r>
          </a:p>
          <a:p>
            <a:pPr lvl="0"/>
            <a:r>
              <a:rPr lang="en-US" dirty="0" smtClean="0"/>
              <a:t>No </a:t>
            </a:r>
            <a:r>
              <a:rPr lang="en-US" dirty="0"/>
              <a:t>decision </a:t>
            </a:r>
            <a:r>
              <a:rPr lang="en-US" dirty="0" smtClean="0"/>
              <a:t>should be made from </a:t>
            </a:r>
            <a:r>
              <a:rPr lang="en-US" dirty="0"/>
              <a:t>a single test </a:t>
            </a:r>
            <a:r>
              <a:rPr lang="en-US" dirty="0" smtClean="0"/>
              <a:t>score</a:t>
            </a:r>
            <a:endParaRPr lang="en-US" dirty="0"/>
          </a:p>
          <a:p>
            <a:pPr lvl="0"/>
            <a:r>
              <a:rPr lang="en-US" dirty="0"/>
              <a:t>Validity is a matter of degree – more high-stakes decisions require stronger validity </a:t>
            </a:r>
            <a:r>
              <a:rPr lang="en-US" dirty="0" smtClean="0"/>
              <a:t>evidence</a:t>
            </a:r>
            <a:endParaRPr lang="en-US" dirty="0"/>
          </a:p>
        </p:txBody>
      </p:sp>
    </p:spTree>
    <p:extLst>
      <p:ext uri="{BB962C8B-B14F-4D97-AF65-F5344CB8AC3E}">
        <p14:creationId xmlns:p14="http://schemas.microsoft.com/office/powerpoint/2010/main" val="3653439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idx="1"/>
          </p:nvPr>
        </p:nvSpPr>
        <p:spPr>
          <a:xfrm>
            <a:off x="624821" y="647114"/>
            <a:ext cx="10944171" cy="4763087"/>
          </a:xfrm>
        </p:spPr>
        <p:txBody>
          <a:bodyPr/>
          <a:lstStyle/>
          <a:p>
            <a:pPr marL="0" indent="0">
              <a:buNone/>
            </a:pPr>
            <a:r>
              <a:rPr lang="en-US" dirty="0"/>
              <a:t>The process of validation involves accumulating relevant evidence to provide a sound scientific basis for the proposed score interpretation.</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2471" i="1" dirty="0"/>
              <a:t>2014 Standards for Educational &amp; Psychological Testing</a:t>
            </a:r>
          </a:p>
          <a:p>
            <a:endParaRPr lang="en-US" dirty="0"/>
          </a:p>
        </p:txBody>
      </p:sp>
    </p:spTree>
    <p:extLst>
      <p:ext uri="{BB962C8B-B14F-4D97-AF65-F5344CB8AC3E}">
        <p14:creationId xmlns:p14="http://schemas.microsoft.com/office/powerpoint/2010/main" val="599049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Validity Evidence</a:t>
            </a:r>
            <a:endParaRPr lang="en-US" dirty="0"/>
          </a:p>
        </p:txBody>
      </p:sp>
      <p:sp>
        <p:nvSpPr>
          <p:cNvPr id="3" name="Content Placeholder 2"/>
          <p:cNvSpPr>
            <a:spLocks noGrp="1"/>
          </p:cNvSpPr>
          <p:nvPr>
            <p:ph idx="1"/>
          </p:nvPr>
        </p:nvSpPr>
        <p:spPr>
          <a:xfrm>
            <a:off x="624821" y="647114"/>
            <a:ext cx="10944171" cy="4763087"/>
          </a:xfrm>
        </p:spPr>
        <p:txBody>
          <a:bodyPr/>
          <a:lstStyle/>
          <a:p>
            <a:r>
              <a:rPr lang="en-US" dirty="0" smtClean="0"/>
              <a:t>Content is relevant, given OTL</a:t>
            </a:r>
          </a:p>
          <a:p>
            <a:r>
              <a:rPr lang="en-US" dirty="0" smtClean="0"/>
              <a:t>Cognitive process</a:t>
            </a:r>
          </a:p>
          <a:p>
            <a:r>
              <a:rPr lang="en-US" dirty="0" smtClean="0"/>
              <a:t>Internal (factor) structure</a:t>
            </a:r>
          </a:p>
          <a:p>
            <a:r>
              <a:rPr lang="en-US" dirty="0" smtClean="0"/>
              <a:t>Relations to other conceptually related constructs</a:t>
            </a:r>
          </a:p>
          <a:p>
            <a:r>
              <a:rPr lang="en-US" dirty="0" smtClean="0"/>
              <a:t>Relations to criteria or future performance</a:t>
            </a:r>
          </a:p>
          <a:p>
            <a:r>
              <a:rPr lang="en-US" dirty="0" smtClean="0"/>
              <a:t>Consequences interfere with use</a:t>
            </a:r>
          </a:p>
          <a:p>
            <a:endParaRPr lang="en-US" dirty="0"/>
          </a:p>
        </p:txBody>
      </p:sp>
    </p:spTree>
    <p:extLst>
      <p:ext uri="{BB962C8B-B14F-4D97-AF65-F5344CB8AC3E}">
        <p14:creationId xmlns:p14="http://schemas.microsoft.com/office/powerpoint/2010/main" val="1031395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Related Issues</a:t>
            </a:r>
            <a:endParaRPr lang="en-US" dirty="0"/>
          </a:p>
        </p:txBody>
      </p:sp>
      <p:sp>
        <p:nvSpPr>
          <p:cNvPr id="3" name="Content Placeholder 2"/>
          <p:cNvSpPr>
            <a:spLocks noGrp="1"/>
          </p:cNvSpPr>
          <p:nvPr>
            <p:ph idx="1"/>
          </p:nvPr>
        </p:nvSpPr>
        <p:spPr>
          <a:xfrm>
            <a:off x="624821" y="647114"/>
            <a:ext cx="10944171" cy="4763087"/>
          </a:xfrm>
        </p:spPr>
        <p:txBody>
          <a:bodyPr/>
          <a:lstStyle/>
          <a:p>
            <a:pPr lvl="0"/>
            <a:r>
              <a:rPr lang="en-US" dirty="0"/>
              <a:t>Reliability is validity evidence, regarding score precision and generalizability of score interpretation and </a:t>
            </a:r>
            <a:r>
              <a:rPr lang="en-US" dirty="0" smtClean="0"/>
              <a:t>use</a:t>
            </a:r>
          </a:p>
          <a:p>
            <a:r>
              <a:rPr lang="en-US" dirty="0"/>
              <a:t>Subscale meaning and </a:t>
            </a:r>
            <a:r>
              <a:rPr lang="en-US" dirty="0" smtClean="0"/>
              <a:t>independence</a:t>
            </a:r>
          </a:p>
          <a:p>
            <a:r>
              <a:rPr lang="en-US" dirty="0"/>
              <a:t>Measurement invariance across subgroups</a:t>
            </a:r>
          </a:p>
          <a:p>
            <a:pPr lvl="0"/>
            <a:endParaRPr lang="en-US" dirty="0"/>
          </a:p>
          <a:p>
            <a:endParaRPr lang="en-US" dirty="0"/>
          </a:p>
        </p:txBody>
      </p:sp>
    </p:spTree>
    <p:extLst>
      <p:ext uri="{BB962C8B-B14F-4D97-AF65-F5344CB8AC3E}">
        <p14:creationId xmlns:p14="http://schemas.microsoft.com/office/powerpoint/2010/main" val="1025019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niversity of Minnesota">
      <a:dk1>
        <a:sysClr val="windowText" lastClr="000000"/>
      </a:dk1>
      <a:lt1>
        <a:sysClr val="window" lastClr="FFFFFF"/>
      </a:lt1>
      <a:dk2>
        <a:srgbClr val="7A0019"/>
      </a:dk2>
      <a:lt2>
        <a:srgbClr val="FFCC33"/>
      </a:lt2>
      <a:accent1>
        <a:srgbClr val="00B9E4"/>
      </a:accent1>
      <a:accent2>
        <a:srgbClr val="E98300"/>
      </a:accent2>
      <a:accent3>
        <a:srgbClr val="BED600"/>
      </a:accent3>
      <a:accent4>
        <a:srgbClr val="CCCCCC"/>
      </a:accent4>
      <a:accent5>
        <a:srgbClr val="E2D3A4"/>
      </a:accent5>
      <a:accent6>
        <a:srgbClr val="91785B"/>
      </a:accent6>
      <a:hlink>
        <a:srgbClr val="003D4C"/>
      </a:hlink>
      <a:folHlink>
        <a:srgbClr val="CA7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25104</TotalTime>
  <Words>2213</Words>
  <Application>Microsoft Office PowerPoint</Application>
  <PresentationFormat>Widescreen</PresentationFormat>
  <Paragraphs>321</Paragraphs>
  <Slides>54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Bookman Old Style</vt:lpstr>
      <vt:lpstr>Calibri</vt:lpstr>
      <vt:lpstr>Cambria Math</vt:lpstr>
      <vt:lpstr>Tahoma</vt:lpstr>
      <vt:lpstr>Times New Roman</vt:lpstr>
      <vt:lpstr>Office Theme</vt:lpstr>
      <vt:lpstr>Principles of Measurement to Support Teaching &amp; Learning (to meet accountability demands)</vt:lpstr>
      <vt:lpstr>PowerPoint Presentation</vt:lpstr>
      <vt:lpstr>Competency Standards in Student</vt:lpstr>
      <vt:lpstr>Using Principles of Measurement  to Support Test Score Interpretation and Use in Minnesota</vt:lpstr>
      <vt:lpstr>Validity First</vt:lpstr>
      <vt:lpstr>Validity Issues</vt:lpstr>
      <vt:lpstr>Validation</vt:lpstr>
      <vt:lpstr>Sources of Validity Evidence</vt:lpstr>
      <vt:lpstr>Validity Related Issues</vt:lpstr>
      <vt:lpstr>Reliability Related Issues</vt:lpstr>
      <vt:lpstr>Applying Fairness Principles</vt:lpstr>
      <vt:lpstr>Fairness</vt:lpstr>
      <vt:lpstr>Lessons Learned about Testing</vt:lpstr>
      <vt:lpstr>Lessons re: Uses</vt:lpstr>
      <vt:lpstr>Lessons re: Uses</vt:lpstr>
      <vt:lpstr>Lessons re: Design</vt:lpstr>
      <vt:lpstr>Lessons re: Consequences</vt:lpstr>
      <vt:lpstr>Lessons re: Public Understanding</vt:lpstr>
      <vt:lpstr>National Academies (2009)</vt:lpstr>
      <vt:lpstr>National Academies (2009)</vt:lpstr>
      <vt:lpstr>Interpreting Individual Scores</vt:lpstr>
      <vt:lpstr>Measurement Error</vt:lpstr>
      <vt:lpstr>2016-2017 Technical Manual for  Minnesota’s Title I and Title III Assessments</vt:lpstr>
      <vt:lpstr>PowerPoint Presentation</vt:lpstr>
      <vt:lpstr>2016-2017 Technical Manual</vt:lpstr>
      <vt:lpstr>2016-2017 Technical Manual</vt:lpstr>
      <vt:lpstr>MCA for Individual Interpretation</vt:lpstr>
      <vt:lpstr>PowerPoint Presentation</vt:lpstr>
      <vt:lpstr>Seeking More Information</vt:lpstr>
      <vt:lpstr>2017 MCA-III Summary Statistics Grade 3 Reading (p. 125)</vt:lpstr>
      <vt:lpstr>2017 MCA-III Subscale Correlations Grade 3 Reading (p. 158)</vt:lpstr>
      <vt:lpstr>PowerPoint Presentation</vt:lpstr>
      <vt:lpstr>PowerPoint Presentation</vt:lpstr>
      <vt:lpstr>PowerPoint Presentation</vt:lpstr>
      <vt:lpstr>PowerPoint Presentation</vt:lpstr>
      <vt:lpstr>PowerPoint Presentation</vt:lpstr>
      <vt:lpstr>PowerPoint Presentation</vt:lpstr>
      <vt:lpstr>National Academies 2009</vt:lpstr>
      <vt:lpstr>PowerPoint Presentation</vt:lpstr>
      <vt:lpstr>PowerPoint Presentation</vt:lpstr>
      <vt:lpstr>MCA Score Interpretation Cautions</vt:lpstr>
      <vt:lpstr>MCA Score Interpretation Cautions</vt:lpstr>
      <vt:lpstr>Appropriate Score Use</vt:lpstr>
      <vt:lpstr>Appropriate Score Use: Parents</vt:lpstr>
      <vt:lpstr>Appropriate Score Use: Placement Decisions</vt:lpstr>
      <vt:lpstr>Appropriate Score Use: Placement Decisions</vt:lpstr>
      <vt:lpstr>Appropriate Score Use: Program Evaluation</vt:lpstr>
      <vt:lpstr>Appropriate Score Use: Groups of Students</vt:lpstr>
      <vt:lpstr>Grade 3 Reading</vt:lpstr>
      <vt:lpstr>PowerPoint Presentation</vt:lpstr>
      <vt:lpstr>2016 MN Student Survey</vt:lpstr>
      <vt:lpstr>PowerPoint Presentation</vt:lpstr>
      <vt:lpstr>Educator &amp; Community Resources                www.gap.umn.edu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dc:creator>
  <cp:lastModifiedBy>Michael C Rodriguez</cp:lastModifiedBy>
  <cp:revision>421</cp:revision>
  <cp:lastPrinted>2014-11-14T04:36:35Z</cp:lastPrinted>
  <dcterms:created xsi:type="dcterms:W3CDTF">2014-09-08T00:57:16Z</dcterms:created>
  <dcterms:modified xsi:type="dcterms:W3CDTF">2018-10-31T14:28:47Z</dcterms:modified>
</cp:coreProperties>
</file>